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41"/>
  </p:notesMasterIdLst>
  <p:sldIdLst>
    <p:sldId id="256" r:id="rId2"/>
    <p:sldId id="257" r:id="rId3"/>
    <p:sldId id="258" r:id="rId4"/>
    <p:sldId id="259" r:id="rId5"/>
    <p:sldId id="260" r:id="rId6"/>
    <p:sldId id="296" r:id="rId7"/>
    <p:sldId id="295" r:id="rId8"/>
    <p:sldId id="261" r:id="rId9"/>
    <p:sldId id="297" r:id="rId10"/>
    <p:sldId id="298" r:id="rId11"/>
    <p:sldId id="262" r:id="rId12"/>
    <p:sldId id="263" r:id="rId13"/>
    <p:sldId id="264" r:id="rId14"/>
    <p:sldId id="265" r:id="rId15"/>
    <p:sldId id="309" r:id="rId16"/>
    <p:sldId id="267" r:id="rId17"/>
    <p:sldId id="268" r:id="rId18"/>
    <p:sldId id="301" r:id="rId19"/>
    <p:sldId id="269" r:id="rId20"/>
    <p:sldId id="299" r:id="rId21"/>
    <p:sldId id="300" r:id="rId22"/>
    <p:sldId id="270" r:id="rId23"/>
    <p:sldId id="271" r:id="rId24"/>
    <p:sldId id="302" r:id="rId25"/>
    <p:sldId id="272" r:id="rId26"/>
    <p:sldId id="273" r:id="rId27"/>
    <p:sldId id="274" r:id="rId28"/>
    <p:sldId id="275" r:id="rId29"/>
    <p:sldId id="276" r:id="rId30"/>
    <p:sldId id="304" r:id="rId31"/>
    <p:sldId id="277" r:id="rId32"/>
    <p:sldId id="305" r:id="rId33"/>
    <p:sldId id="278" r:id="rId34"/>
    <p:sldId id="279" r:id="rId35"/>
    <p:sldId id="280" r:id="rId36"/>
    <p:sldId id="281" r:id="rId37"/>
    <p:sldId id="306" r:id="rId38"/>
    <p:sldId id="307" r:id="rId39"/>
    <p:sldId id="308" r:id="rId4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F292E"/>
    <a:srgbClr val="00539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431"/>
    <p:restoredTop sz="88462"/>
  </p:normalViewPr>
  <p:slideViewPr>
    <p:cSldViewPr snapToGrid="0" snapToObjects="1">
      <p:cViewPr>
        <p:scale>
          <a:sx n="100" d="100"/>
          <a:sy n="100" d="100"/>
        </p:scale>
        <p:origin x="1146" y="28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3BC29C97-6D55-4E0C-AD25-73F4234981C2}" type="datetimeFigureOut">
              <a:rPr lang="en-US"/>
              <a:pPr>
                <a:defRPr/>
              </a:pPr>
              <a:t>4/28/2017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49BA8D3A-7EBE-473E-8E19-89B14E03D995}" type="slidenum">
              <a:rPr lang="en-US"/>
              <a:pPr>
                <a:defRPr/>
              </a:pPr>
              <a:t>‹#›</a:t>
            </a:fld>
            <a:endParaRPr lang="en-US"/>
          </a:p>
        </p:txBody>
      </p:sp>
    </p:spTree>
    <p:extLst>
      <p:ext uri="{BB962C8B-B14F-4D97-AF65-F5344CB8AC3E}">
        <p14:creationId xmlns:p14="http://schemas.microsoft.com/office/powerpoint/2010/main" val="191111992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p:cNvSpPr>
          <p:nvPr>
            <p:ph type="sldImg"/>
          </p:nvPr>
        </p:nvSpPr>
        <p:spPr bwMode="auto">
          <a:noFill/>
          <a:ln>
            <a:solidFill>
              <a:srgbClr val="000000"/>
            </a:solidFill>
            <a:miter lim="800000"/>
            <a:headEnd/>
            <a:tailEnd/>
          </a:ln>
        </p:spPr>
      </p:sp>
      <p:sp>
        <p:nvSpPr>
          <p:cNvPr id="4505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CA"/>
          </a:p>
        </p:txBody>
      </p:sp>
      <p:sp>
        <p:nvSpPr>
          <p:cNvPr id="4505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55843EB-8E4E-4C29-9C84-8C7DD891BFEB}" type="slidenum">
              <a:rPr lang="en-US">
                <a:cs typeface="Arial" charset="0"/>
              </a:rPr>
              <a:pPr fontAlgn="base">
                <a:spcBef>
                  <a:spcPct val="0"/>
                </a:spcBef>
                <a:spcAft>
                  <a:spcPct val="0"/>
                </a:spcAft>
              </a:pPr>
              <a:t>1</a:t>
            </a:fld>
            <a:endParaRPr lang="en-US">
              <a:cs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Image Placeholder 1"/>
          <p:cNvSpPr>
            <a:spLocks noGrp="1" noRot="1" noChangeAspect="1"/>
          </p:cNvSpPr>
          <p:nvPr>
            <p:ph type="sldImg"/>
          </p:nvPr>
        </p:nvSpPr>
        <p:spPr bwMode="auto">
          <a:noFill/>
          <a:ln>
            <a:solidFill>
              <a:srgbClr val="000000"/>
            </a:solidFill>
            <a:miter lim="800000"/>
            <a:headEnd/>
            <a:tailEnd/>
          </a:ln>
        </p:spPr>
      </p:sp>
      <p:sp>
        <p:nvSpPr>
          <p:cNvPr id="7373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CA"/>
          </a:p>
        </p:txBody>
      </p:sp>
      <p:sp>
        <p:nvSpPr>
          <p:cNvPr id="737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C7CBAA-5E2B-4BF4-8A51-B6C6A6472446}" type="slidenum">
              <a:rPr lang="en-US">
                <a:cs typeface="Arial" charset="0"/>
              </a:rPr>
              <a:pPr fontAlgn="base">
                <a:spcBef>
                  <a:spcPct val="0"/>
                </a:spcBef>
                <a:spcAft>
                  <a:spcPct val="0"/>
                </a:spcAft>
              </a:pPr>
              <a:t>22</a:t>
            </a:fld>
            <a:endParaRPr lang="en-US">
              <a:cs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fontAlgn="auto">
              <a:spcBef>
                <a:spcPts val="0"/>
              </a:spcBef>
              <a:spcAft>
                <a:spcPts val="0"/>
              </a:spcAft>
              <a:defRPr/>
            </a:pPr>
            <a:endParaRPr lang="en-US" dirty="0"/>
          </a:p>
        </p:txBody>
      </p:sp>
      <p:sp>
        <p:nvSpPr>
          <p:cNvPr id="7782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12859DD-3108-451C-90D3-BDFCBE3C881A}" type="slidenum">
              <a:rPr lang="en-US">
                <a:cs typeface="Arial" charset="0"/>
              </a:rPr>
              <a:pPr fontAlgn="base">
                <a:spcBef>
                  <a:spcPct val="0"/>
                </a:spcBef>
                <a:spcAft>
                  <a:spcPct val="0"/>
                </a:spcAft>
              </a:pPr>
              <a:t>25</a:t>
            </a:fld>
            <a:endParaRPr lang="en-US">
              <a:cs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Slide Image Placeholder 1"/>
          <p:cNvSpPr>
            <a:spLocks noGrp="1" noRot="1" noChangeAspect="1"/>
          </p:cNvSpPr>
          <p:nvPr>
            <p:ph type="sldImg"/>
          </p:nvPr>
        </p:nvSpPr>
        <p:spPr bwMode="auto">
          <a:noFill/>
          <a:ln>
            <a:solidFill>
              <a:srgbClr val="000000"/>
            </a:solidFill>
            <a:miter lim="800000"/>
            <a:headEnd/>
            <a:tailEnd/>
          </a:ln>
        </p:spPr>
      </p:sp>
      <p:sp>
        <p:nvSpPr>
          <p:cNvPr id="79874" name="Notes Placeholder 2"/>
          <p:cNvSpPr>
            <a:spLocks noGrp="1"/>
          </p:cNvSpPr>
          <p:nvPr>
            <p:ph type="body" idx="1"/>
          </p:nvPr>
        </p:nvSpPr>
        <p:spPr bwMode="auto">
          <a:noFill/>
        </p:spPr>
        <p:txBody>
          <a:bodyPr wrap="square" numCol="1" anchor="t" anchorCtr="0" compatLnSpc="1">
            <a:prstTxWarp prst="textNoShape">
              <a:avLst/>
            </a:prstTxWarp>
          </a:bodyPr>
          <a:lstStyle/>
          <a:p>
            <a:pPr marL="0" indent="0">
              <a:spcBef>
                <a:spcPct val="0"/>
              </a:spcBef>
              <a:buFontTx/>
              <a:buNone/>
            </a:pPr>
            <a:endParaRPr lang="en-CA" dirty="0">
              <a:latin typeface="Arial" charset="0"/>
              <a:ea typeface="ＭＳ Ｐゴシック" pitchFamily="34" charset="-128"/>
              <a:cs typeface="Arial" charset="0"/>
            </a:endParaRPr>
          </a:p>
        </p:txBody>
      </p:sp>
      <p:sp>
        <p:nvSpPr>
          <p:cNvPr id="7987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EAF182A-17F4-484C-9B4A-69459755EC6C}" type="slidenum">
              <a:rPr lang="en-US">
                <a:cs typeface="Arial" charset="0"/>
              </a:rPr>
              <a:pPr fontAlgn="base">
                <a:spcBef>
                  <a:spcPct val="0"/>
                </a:spcBef>
                <a:spcAft>
                  <a:spcPct val="0"/>
                </a:spcAft>
              </a:pPr>
              <a:t>26</a:t>
            </a:fld>
            <a:endParaRPr lang="en-US">
              <a:cs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49BA8D3A-7EBE-473E-8E19-89B14E03D995}" type="slidenum">
              <a:rPr lang="en-US" smtClean="0"/>
              <a:pPr>
                <a:defRPr/>
              </a:pPr>
              <a:t>29</a:t>
            </a:fld>
            <a:endParaRPr lang="en-US"/>
          </a:p>
        </p:txBody>
      </p:sp>
    </p:spTree>
    <p:extLst>
      <p:ext uri="{BB962C8B-B14F-4D97-AF65-F5344CB8AC3E}">
        <p14:creationId xmlns:p14="http://schemas.microsoft.com/office/powerpoint/2010/main" val="38083849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Slide Image Placeholder 1"/>
          <p:cNvSpPr>
            <a:spLocks noGrp="1" noRot="1" noChangeAspect="1"/>
          </p:cNvSpPr>
          <p:nvPr>
            <p:ph type="sldImg"/>
          </p:nvPr>
        </p:nvSpPr>
        <p:spPr bwMode="auto">
          <a:noFill/>
          <a:ln>
            <a:solidFill>
              <a:srgbClr val="000000"/>
            </a:solidFill>
            <a:miter lim="800000"/>
            <a:headEnd/>
            <a:tailEnd/>
          </a:ln>
        </p:spPr>
      </p:sp>
      <p:sp>
        <p:nvSpPr>
          <p:cNvPr id="8704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CA"/>
          </a:p>
        </p:txBody>
      </p:sp>
      <p:sp>
        <p:nvSpPr>
          <p:cNvPr id="8704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EA06D61-EFB2-4DB0-BA9D-813D500818F7}" type="slidenum">
              <a:rPr lang="en-US">
                <a:cs typeface="Arial" charset="0"/>
              </a:rPr>
              <a:pPr fontAlgn="base">
                <a:spcBef>
                  <a:spcPct val="0"/>
                </a:spcBef>
                <a:spcAft>
                  <a:spcPct val="0"/>
                </a:spcAft>
              </a:pPr>
              <a:t>32</a:t>
            </a:fld>
            <a:endParaRPr lang="en-US">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p:cNvSpPr>
          <p:nvPr>
            <p:ph type="sldImg"/>
          </p:nvPr>
        </p:nvSpPr>
        <p:spPr bwMode="auto">
          <a:noFill/>
          <a:ln>
            <a:solidFill>
              <a:srgbClr val="000000"/>
            </a:solidFill>
            <a:miter lim="800000"/>
            <a:headEnd/>
            <a:tailEnd/>
          </a:ln>
        </p:spPr>
      </p:sp>
      <p:sp>
        <p:nvSpPr>
          <p:cNvPr id="471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CA"/>
          </a:p>
        </p:txBody>
      </p:sp>
      <p:sp>
        <p:nvSpPr>
          <p:cNvPr id="471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9D44515-8C07-44F2-AA16-D2A21EEFAD49}" type="slidenum">
              <a:rPr lang="en-US">
                <a:cs typeface="Arial" charset="0"/>
              </a:rPr>
              <a:pPr fontAlgn="base">
                <a:spcBef>
                  <a:spcPct val="0"/>
                </a:spcBef>
                <a:spcAft>
                  <a:spcPct val="0"/>
                </a:spcAft>
              </a:pPr>
              <a:t>2</a:t>
            </a:fld>
            <a:endParaRPr lang="en-US">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p:cNvSpPr>
          <p:nvPr>
            <p:ph type="sldImg"/>
          </p:nvPr>
        </p:nvSpPr>
        <p:spPr bwMode="auto">
          <a:noFill/>
          <a:ln>
            <a:solidFill>
              <a:srgbClr val="000000"/>
            </a:solidFill>
            <a:miter lim="800000"/>
            <a:headEnd/>
            <a:tailEnd/>
          </a:ln>
        </p:spPr>
      </p:sp>
      <p:sp>
        <p:nvSpPr>
          <p:cNvPr id="5017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CA" dirty="0"/>
          </a:p>
        </p:txBody>
      </p:sp>
      <p:sp>
        <p:nvSpPr>
          <p:cNvPr id="5017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41D1CE3-C9C8-471E-92C6-5E48C9DD923A}" type="slidenum">
              <a:rPr lang="en-US">
                <a:cs typeface="Arial" charset="0"/>
              </a:rPr>
              <a:pPr fontAlgn="base">
                <a:spcBef>
                  <a:spcPct val="0"/>
                </a:spcBef>
                <a:spcAft>
                  <a:spcPct val="0"/>
                </a:spcAft>
              </a:pPr>
              <a:t>4</a:t>
            </a:fld>
            <a:endParaRPr lang="en-US">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49BA8D3A-7EBE-473E-8E19-89B14E03D995}" type="slidenum">
              <a:rPr lang="en-US" smtClean="0"/>
              <a:pPr>
                <a:defRPr/>
              </a:pPr>
              <a:t>6</a:t>
            </a:fld>
            <a:endParaRPr lang="en-US"/>
          </a:p>
        </p:txBody>
      </p:sp>
    </p:spTree>
    <p:extLst>
      <p:ext uri="{BB962C8B-B14F-4D97-AF65-F5344CB8AC3E}">
        <p14:creationId xmlns:p14="http://schemas.microsoft.com/office/powerpoint/2010/main" val="5874116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49BA8D3A-7EBE-473E-8E19-89B14E03D995}" type="slidenum">
              <a:rPr lang="en-US" smtClean="0"/>
              <a:pPr>
                <a:defRPr/>
              </a:pPr>
              <a:t>7</a:t>
            </a:fld>
            <a:endParaRPr lang="en-US"/>
          </a:p>
        </p:txBody>
      </p:sp>
    </p:spTree>
    <p:extLst>
      <p:ext uri="{BB962C8B-B14F-4D97-AF65-F5344CB8AC3E}">
        <p14:creationId xmlns:p14="http://schemas.microsoft.com/office/powerpoint/2010/main" val="37425931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p:cNvSpPr>
            <a:spLocks noGrp="1" noRot="1" noChangeAspect="1"/>
          </p:cNvSpPr>
          <p:nvPr>
            <p:ph type="sldImg"/>
          </p:nvPr>
        </p:nvSpPr>
        <p:spPr bwMode="auto">
          <a:noFill/>
          <a:ln>
            <a:solidFill>
              <a:srgbClr val="000000"/>
            </a:solidFill>
            <a:miter lim="800000"/>
            <a:headEnd/>
            <a:tailEnd/>
          </a:ln>
        </p:spPr>
      </p:sp>
      <p:sp>
        <p:nvSpPr>
          <p:cNvPr id="6349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a:p>
        </p:txBody>
      </p:sp>
      <p:sp>
        <p:nvSpPr>
          <p:cNvPr id="6349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6D66629-4E0F-4959-82F5-12196FA51A24}" type="slidenum">
              <a:rPr lang="en-US">
                <a:cs typeface="Arial" charset="0"/>
              </a:rPr>
              <a:pPr fontAlgn="base">
                <a:spcBef>
                  <a:spcPct val="0"/>
                </a:spcBef>
                <a:spcAft>
                  <a:spcPct val="0"/>
                </a:spcAft>
              </a:pPr>
              <a:t>16</a:t>
            </a:fld>
            <a:endParaRPr lang="en-US">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p:cNvSpPr>
          <p:nvPr>
            <p:ph type="sldImg"/>
          </p:nvPr>
        </p:nvSpPr>
        <p:spPr bwMode="auto">
          <a:noFill/>
          <a:ln>
            <a:solidFill>
              <a:srgbClr val="000000"/>
            </a:solidFill>
            <a:miter lim="800000"/>
            <a:headEnd/>
            <a:tailEnd/>
          </a:ln>
        </p:spPr>
      </p:sp>
      <p:sp>
        <p:nvSpPr>
          <p:cNvPr id="6553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CA" sz="800" dirty="0">
              <a:solidFill>
                <a:srgbClr val="2C2C2E"/>
              </a:solidFill>
              <a:ea typeface="ＭＳ Ｐゴシック" pitchFamily="34" charset="-128"/>
            </a:endParaRPr>
          </a:p>
        </p:txBody>
      </p:sp>
      <p:sp>
        <p:nvSpPr>
          <p:cNvPr id="655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64D2779-E973-4E6F-B5FD-95B2BCCEC0F8}" type="slidenum">
              <a:rPr lang="en-US">
                <a:cs typeface="Arial" charset="0"/>
              </a:rPr>
              <a:pPr fontAlgn="base">
                <a:spcBef>
                  <a:spcPct val="0"/>
                </a:spcBef>
                <a:spcAft>
                  <a:spcPct val="0"/>
                </a:spcAft>
              </a:pPr>
              <a:t>17</a:t>
            </a:fld>
            <a:endParaRPr lang="en-US">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p:cNvSpPr>
            <a:spLocks noGrp="1" noRot="1" noChangeAspect="1"/>
          </p:cNvSpPr>
          <p:nvPr>
            <p:ph type="sldImg"/>
          </p:nvPr>
        </p:nvSpPr>
        <p:spPr bwMode="auto">
          <a:noFill/>
          <a:ln>
            <a:solidFill>
              <a:srgbClr val="000000"/>
            </a:solidFill>
            <a:miter lim="800000"/>
            <a:headEnd/>
            <a:tailEnd/>
          </a:ln>
        </p:spPr>
      </p:sp>
      <p:sp>
        <p:nvSpPr>
          <p:cNvPr id="6758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CA" dirty="0">
              <a:ea typeface="ＭＳ Ｐゴシック" pitchFamily="34" charset="-128"/>
            </a:endParaRPr>
          </a:p>
        </p:txBody>
      </p:sp>
      <p:sp>
        <p:nvSpPr>
          <p:cNvPr id="675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DC7C001-1E2F-4F5B-85BD-21F60CBFF4DB}" type="slidenum">
              <a:rPr lang="en-US">
                <a:cs typeface="Arial" charset="0"/>
              </a:rPr>
              <a:pPr fontAlgn="base">
                <a:spcBef>
                  <a:spcPct val="0"/>
                </a:spcBef>
                <a:spcAft>
                  <a:spcPct val="0"/>
                </a:spcAft>
              </a:pPr>
              <a:t>18</a:t>
            </a:fld>
            <a:endParaRPr lang="en-US">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p:cNvSpPr>
            <a:spLocks noGrp="1" noRot="1" noChangeAspect="1"/>
          </p:cNvSpPr>
          <p:nvPr>
            <p:ph type="sldImg"/>
          </p:nvPr>
        </p:nvSpPr>
        <p:spPr bwMode="auto">
          <a:noFill/>
          <a:ln>
            <a:solidFill>
              <a:srgbClr val="000000"/>
            </a:solidFill>
            <a:miter lim="800000"/>
            <a:headEnd/>
            <a:tailEnd/>
          </a:ln>
        </p:spPr>
      </p:sp>
      <p:sp>
        <p:nvSpPr>
          <p:cNvPr id="6963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a:p>
        </p:txBody>
      </p:sp>
      <p:sp>
        <p:nvSpPr>
          <p:cNvPr id="696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7566FB9-EC02-4E54-AB5D-68E93C0838E1}" type="slidenum">
              <a:rPr lang="en-US">
                <a:cs typeface="Arial" charset="0"/>
              </a:rPr>
              <a:pPr fontAlgn="base">
                <a:spcBef>
                  <a:spcPct val="0"/>
                </a:spcBef>
                <a:spcAft>
                  <a:spcPct val="0"/>
                </a:spcAft>
              </a:pPr>
              <a:t>19</a:t>
            </a:fld>
            <a:endParaRPr lang="en-US">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3_Title Slide">
    <p:spTree>
      <p:nvGrpSpPr>
        <p:cNvPr id="1" name=""/>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4_Title Slide">
    <p:spTree>
      <p:nvGrpSpPr>
        <p:cNvPr id="1" name=""/>
        <p:cNvGrpSpPr/>
        <p:nvPr/>
      </p:nvGrpSpPr>
      <p:grpSpPr>
        <a:xfrm>
          <a:off x="0" y="0"/>
          <a:ext cx="0" cy="0"/>
          <a:chOff x="0" y="0"/>
          <a:chExt cx="0" cy="0"/>
        </a:xfrm>
      </p:grpSpPr>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5_Title Slide">
    <p:spTree>
      <p:nvGrpSpPr>
        <p:cNvPr id="1" name=""/>
        <p:cNvGrpSpPr/>
        <p:nvPr/>
      </p:nvGrpSpPr>
      <p:grpSpPr>
        <a:xfrm>
          <a:off x="0" y="0"/>
          <a:ext cx="0" cy="0"/>
          <a:chOff x="0" y="0"/>
          <a:chExt cx="0" cy="0"/>
        </a:xfrm>
      </p:grpSpPr>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6_Title Slide">
    <p:spTree>
      <p:nvGrpSpPr>
        <p:cNvPr id="1" name=""/>
        <p:cNvGrpSpPr/>
        <p:nvPr/>
      </p:nvGrpSpPr>
      <p:grpSpPr>
        <a:xfrm>
          <a:off x="0" y="0"/>
          <a:ext cx="0" cy="0"/>
          <a:chOff x="0" y="0"/>
          <a:chExt cx="0" cy="0"/>
        </a:xfrm>
      </p:grpSpPr>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7_Title Slide">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8_Title Slide">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9_Title Slide">
    <p:spTree>
      <p:nvGrpSpPr>
        <p:cNvPr id="1" name=""/>
        <p:cNvGrpSpPr/>
        <p:nvPr/>
      </p:nvGrpSpPr>
      <p:grpSpPr>
        <a:xfrm>
          <a:off x="0" y="0"/>
          <a:ext cx="0" cy="0"/>
          <a:chOff x="0" y="0"/>
          <a:chExt cx="0" cy="0"/>
        </a:xfrm>
      </p:grpSpPr>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0_Title Slide">
    <p:spTree>
      <p:nvGrpSpPr>
        <p:cNvPr id="1" name=""/>
        <p:cNvGrpSpPr/>
        <p:nvPr/>
      </p:nvGrpSpPr>
      <p:grpSpPr>
        <a:xfrm>
          <a:off x="0" y="0"/>
          <a:ext cx="0" cy="0"/>
          <a:chOff x="0" y="0"/>
          <a:chExt cx="0" cy="0"/>
        </a:xfrm>
      </p:grpSpPr>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1_Title Slide">
    <p:spTree>
      <p:nvGrpSpPr>
        <p:cNvPr id="1" name=""/>
        <p:cNvGrpSpPr/>
        <p:nvPr/>
      </p:nvGrpSpPr>
      <p:grpSpPr>
        <a:xfrm>
          <a:off x="0" y="0"/>
          <a:ext cx="0" cy="0"/>
          <a:chOff x="0" y="0"/>
          <a:chExt cx="0" cy="0"/>
        </a:xfrm>
      </p:grpSpPr>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2_Title Slide">
    <p:spTree>
      <p:nvGrpSpPr>
        <p:cNvPr id="1" name=""/>
        <p:cNvGrpSpPr/>
        <p:nvPr/>
      </p:nvGrpSpPr>
      <p:grpSpPr>
        <a:xfrm>
          <a:off x="0" y="0"/>
          <a:ext cx="0" cy="0"/>
          <a:chOff x="0" y="0"/>
          <a:chExt cx="0" cy="0"/>
        </a:xfrm>
      </p:grpSpPr>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3_Title Slide">
    <p:spTree>
      <p:nvGrpSpPr>
        <p:cNvPr id="1" name=""/>
        <p:cNvGrpSpPr/>
        <p:nvPr/>
      </p:nvGrpSpPr>
      <p:grpSpPr>
        <a:xfrm>
          <a:off x="0" y="0"/>
          <a:ext cx="0" cy="0"/>
          <a:chOff x="0" y="0"/>
          <a:chExt cx="0" cy="0"/>
        </a:xfrm>
      </p:grpSpPr>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4_Title Slide">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5_Title Slide">
    <p:spTree>
      <p:nvGrpSpPr>
        <p:cNvPr id="1" name=""/>
        <p:cNvGrpSpPr/>
        <p:nvPr/>
      </p:nvGrpSpPr>
      <p:grpSpPr>
        <a:xfrm>
          <a:off x="0" y="0"/>
          <a:ext cx="0" cy="0"/>
          <a:chOff x="0" y="0"/>
          <a:chExt cx="0" cy="0"/>
        </a:xfrm>
      </p:grpSpPr>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6_Title Slide">
    <p:spTree>
      <p:nvGrpSpPr>
        <p:cNvPr id="1" name=""/>
        <p:cNvGrpSpPr/>
        <p:nvPr/>
      </p:nvGrpSpPr>
      <p:grpSpPr>
        <a:xfrm>
          <a:off x="0" y="0"/>
          <a:ext cx="0" cy="0"/>
          <a:chOff x="0" y="0"/>
          <a:chExt cx="0" cy="0"/>
        </a:xfrm>
      </p:grpSpPr>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7_Title Slide">
    <p:spTree>
      <p:nvGrpSpPr>
        <p:cNvPr id="1" name=""/>
        <p:cNvGrpSpPr/>
        <p:nvPr/>
      </p:nvGrpSpPr>
      <p:grpSpPr>
        <a:xfrm>
          <a:off x="0" y="0"/>
          <a:ext cx="0" cy="0"/>
          <a:chOff x="0" y="0"/>
          <a:chExt cx="0" cy="0"/>
        </a:xfrm>
      </p:grpSpPr>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8_Title Slide">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9_Title Slide">
    <p:spTree>
      <p:nvGrpSpPr>
        <p:cNvPr id="1" name=""/>
        <p:cNvGrpSpPr/>
        <p:nvPr/>
      </p:nvGrpSpPr>
      <p:grpSpPr>
        <a:xfrm>
          <a:off x="0" y="0"/>
          <a:ext cx="0" cy="0"/>
          <a:chOff x="0" y="0"/>
          <a:chExt cx="0" cy="0"/>
        </a:xfrm>
      </p:grpSpPr>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0_Title Slide">
    <p:spTree>
      <p:nvGrpSpPr>
        <p:cNvPr id="1" name=""/>
        <p:cNvGrpSpPr/>
        <p:nvPr/>
      </p:nvGrpSpPr>
      <p:grpSpPr>
        <a:xfrm>
          <a:off x="0" y="0"/>
          <a:ext cx="0" cy="0"/>
          <a:chOff x="0" y="0"/>
          <a:chExt cx="0" cy="0"/>
        </a:xfrm>
      </p:grpSpPr>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1_Title Slide">
    <p:spTree>
      <p:nvGrpSpPr>
        <p:cNvPr id="1" name=""/>
        <p:cNvGrpSpPr/>
        <p:nvPr/>
      </p:nvGrpSpPr>
      <p:grpSpPr>
        <a:xfrm>
          <a:off x="0" y="0"/>
          <a:ext cx="0" cy="0"/>
          <a:chOff x="0" y="0"/>
          <a:chExt cx="0" cy="0"/>
        </a:xfrm>
      </p:grpSpPr>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2_Title Slide">
    <p:spTree>
      <p:nvGrpSpPr>
        <p:cNvPr id="1" name=""/>
        <p:cNvGrpSpPr/>
        <p:nvPr/>
      </p:nvGrpSpPr>
      <p:grpSpPr>
        <a:xfrm>
          <a:off x="0" y="0"/>
          <a:ext cx="0" cy="0"/>
          <a:chOff x="0" y="0"/>
          <a:chExt cx="0" cy="0"/>
        </a:xfrm>
      </p:grpSpPr>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3_Title Slide">
    <p:spTree>
      <p:nvGrpSpPr>
        <p:cNvPr id="1" name=""/>
        <p:cNvGrpSpPr/>
        <p:nvPr/>
      </p:nvGrpSpPr>
      <p:grpSpPr>
        <a:xfrm>
          <a:off x="0" y="0"/>
          <a:ext cx="0" cy="0"/>
          <a:chOff x="0" y="0"/>
          <a:chExt cx="0" cy="0"/>
        </a:xfrm>
      </p:grpSpPr>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4_Title Slide">
    <p:spTree>
      <p:nvGrpSpPr>
        <p:cNvPr id="1" name=""/>
        <p:cNvGrpSpPr/>
        <p:nvPr/>
      </p:nvGrpSpPr>
      <p:grpSpPr>
        <a:xfrm>
          <a:off x="0" y="0"/>
          <a:ext cx="0" cy="0"/>
          <a:chOff x="0" y="0"/>
          <a:chExt cx="0" cy="0"/>
        </a:xfrm>
      </p:grpSpPr>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5_Title Slide">
    <p:spTree>
      <p:nvGrpSpPr>
        <p:cNvPr id="1" name=""/>
        <p:cNvGrpSpPr/>
        <p:nvPr/>
      </p:nvGrpSpPr>
      <p:grpSpPr>
        <a:xfrm>
          <a:off x="0" y="0"/>
          <a:ext cx="0" cy="0"/>
          <a:chOff x="0" y="0"/>
          <a:chExt cx="0" cy="0"/>
        </a:xfrm>
      </p:grpSpPr>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6_Title Slide">
    <p:spTree>
      <p:nvGrpSpPr>
        <p:cNvPr id="1" name=""/>
        <p:cNvGrpSpPr/>
        <p:nvPr/>
      </p:nvGrpSpPr>
      <p:grpSpPr>
        <a:xfrm>
          <a:off x="0" y="0"/>
          <a:ext cx="0" cy="0"/>
          <a:chOff x="0" y="0"/>
          <a:chExt cx="0" cy="0"/>
        </a:xfrm>
      </p:grpSpPr>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37_Title Slide">
    <p:spTree>
      <p:nvGrpSpPr>
        <p:cNvPr id="1" name=""/>
        <p:cNvGrpSpPr/>
        <p:nvPr/>
      </p:nvGrpSpPr>
      <p:grpSpPr>
        <a:xfrm>
          <a:off x="0" y="0"/>
          <a:ext cx="0" cy="0"/>
          <a:chOff x="0" y="0"/>
          <a:chExt cx="0" cy="0"/>
        </a:xfrm>
      </p:grpSpPr>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8_Title Slide">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39_Title Slide">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image" Target="../media/image1.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6"/>
          <p:cNvPicPr>
            <a:picLocks noChangeAspect="1"/>
          </p:cNvPicPr>
          <p:nvPr userDrawn="1"/>
        </p:nvPicPr>
        <p:blipFill>
          <a:blip r:embed="rId42"/>
          <a:srcRect/>
          <a:stretch>
            <a:fillRect/>
          </a:stretch>
        </p:blipFill>
        <p:spPr bwMode="auto">
          <a:xfrm>
            <a:off x="0" y="-217488"/>
            <a:ext cx="9128125" cy="711358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00" r:id="rId1"/>
    <p:sldLayoutId id="2147483699" r:id="rId2"/>
    <p:sldLayoutId id="2147483698" r:id="rId3"/>
    <p:sldLayoutId id="2147483697" r:id="rId4"/>
    <p:sldLayoutId id="2147483696" r:id="rId5"/>
    <p:sldLayoutId id="2147483695" r:id="rId6"/>
    <p:sldLayoutId id="2147483694" r:id="rId7"/>
    <p:sldLayoutId id="2147483693" r:id="rId8"/>
    <p:sldLayoutId id="2147483692" r:id="rId9"/>
    <p:sldLayoutId id="2147483691" r:id="rId10"/>
    <p:sldLayoutId id="2147483690" r:id="rId11"/>
    <p:sldLayoutId id="2147483689" r:id="rId12"/>
    <p:sldLayoutId id="2147483688" r:id="rId13"/>
    <p:sldLayoutId id="2147483687" r:id="rId14"/>
    <p:sldLayoutId id="2147483686" r:id="rId15"/>
    <p:sldLayoutId id="2147483685" r:id="rId16"/>
    <p:sldLayoutId id="2147483684" r:id="rId17"/>
    <p:sldLayoutId id="2147483683" r:id="rId18"/>
    <p:sldLayoutId id="2147483682" r:id="rId19"/>
    <p:sldLayoutId id="2147483681" r:id="rId20"/>
    <p:sldLayoutId id="2147483680" r:id="rId21"/>
    <p:sldLayoutId id="2147483679" r:id="rId22"/>
    <p:sldLayoutId id="2147483678" r:id="rId23"/>
    <p:sldLayoutId id="2147483677" r:id="rId24"/>
    <p:sldLayoutId id="2147483676" r:id="rId25"/>
    <p:sldLayoutId id="2147483675" r:id="rId26"/>
    <p:sldLayoutId id="2147483674" r:id="rId27"/>
    <p:sldLayoutId id="2147483673" r:id="rId28"/>
    <p:sldLayoutId id="2147483672" r:id="rId29"/>
    <p:sldLayoutId id="2147483671" r:id="rId30"/>
    <p:sldLayoutId id="2147483670" r:id="rId31"/>
    <p:sldLayoutId id="2147483669" r:id="rId32"/>
    <p:sldLayoutId id="2147483668" r:id="rId33"/>
    <p:sldLayoutId id="2147483667" r:id="rId34"/>
    <p:sldLayoutId id="2147483666" r:id="rId35"/>
    <p:sldLayoutId id="2147483665" r:id="rId36"/>
    <p:sldLayoutId id="2147483664" r:id="rId37"/>
    <p:sldLayoutId id="2147483663" r:id="rId38"/>
    <p:sldLayoutId id="2147483662" r:id="rId39"/>
    <p:sldLayoutId id="2147483661" r:id="rId40"/>
  </p:sldLayoutIdLst>
  <p:hf hdr="0" ftr="0" dt="0"/>
  <p:txStyles>
    <p:titleStyle>
      <a:lvl1pPr algn="l" defTabSz="912813" rtl="0" fontAlgn="base">
        <a:lnSpc>
          <a:spcPct val="90000"/>
        </a:lnSpc>
        <a:spcBef>
          <a:spcPct val="0"/>
        </a:spcBef>
        <a:spcAft>
          <a:spcPct val="0"/>
        </a:spcAft>
        <a:defRPr sz="4400" kern="1200">
          <a:solidFill>
            <a:schemeClr val="tx1"/>
          </a:solidFill>
          <a:latin typeface="+mj-lt"/>
          <a:ea typeface="+mj-ea"/>
          <a:cs typeface="+mj-cs"/>
        </a:defRPr>
      </a:lvl1pPr>
      <a:lvl2pPr algn="l" defTabSz="912813" rtl="0" fontAlgn="base">
        <a:lnSpc>
          <a:spcPct val="90000"/>
        </a:lnSpc>
        <a:spcBef>
          <a:spcPct val="0"/>
        </a:spcBef>
        <a:spcAft>
          <a:spcPct val="0"/>
        </a:spcAft>
        <a:defRPr sz="4400">
          <a:solidFill>
            <a:schemeClr val="tx1"/>
          </a:solidFill>
          <a:latin typeface="Calibri Light" pitchFamily="34" charset="0"/>
        </a:defRPr>
      </a:lvl2pPr>
      <a:lvl3pPr algn="l" defTabSz="912813" rtl="0" fontAlgn="base">
        <a:lnSpc>
          <a:spcPct val="90000"/>
        </a:lnSpc>
        <a:spcBef>
          <a:spcPct val="0"/>
        </a:spcBef>
        <a:spcAft>
          <a:spcPct val="0"/>
        </a:spcAft>
        <a:defRPr sz="4400">
          <a:solidFill>
            <a:schemeClr val="tx1"/>
          </a:solidFill>
          <a:latin typeface="Calibri Light" pitchFamily="34" charset="0"/>
        </a:defRPr>
      </a:lvl3pPr>
      <a:lvl4pPr algn="l" defTabSz="912813" rtl="0" fontAlgn="base">
        <a:lnSpc>
          <a:spcPct val="90000"/>
        </a:lnSpc>
        <a:spcBef>
          <a:spcPct val="0"/>
        </a:spcBef>
        <a:spcAft>
          <a:spcPct val="0"/>
        </a:spcAft>
        <a:defRPr sz="4400">
          <a:solidFill>
            <a:schemeClr val="tx1"/>
          </a:solidFill>
          <a:latin typeface="Calibri Light" pitchFamily="34" charset="0"/>
        </a:defRPr>
      </a:lvl4pPr>
      <a:lvl5pPr algn="l" defTabSz="912813" rtl="0" fontAlgn="base">
        <a:lnSpc>
          <a:spcPct val="90000"/>
        </a:lnSpc>
        <a:spcBef>
          <a:spcPct val="0"/>
        </a:spcBef>
        <a:spcAft>
          <a:spcPct val="0"/>
        </a:spcAft>
        <a:defRPr sz="4400">
          <a:solidFill>
            <a:schemeClr val="tx1"/>
          </a:solidFill>
          <a:latin typeface="Calibri Light" pitchFamily="34" charset="0"/>
        </a:defRPr>
      </a:lvl5pPr>
      <a:lvl6pPr marL="457200" algn="l" defTabSz="912813" rtl="0" fontAlgn="base">
        <a:lnSpc>
          <a:spcPct val="90000"/>
        </a:lnSpc>
        <a:spcBef>
          <a:spcPct val="0"/>
        </a:spcBef>
        <a:spcAft>
          <a:spcPct val="0"/>
        </a:spcAft>
        <a:defRPr sz="4400">
          <a:solidFill>
            <a:schemeClr val="tx1"/>
          </a:solidFill>
          <a:latin typeface="Calibri Light" pitchFamily="34" charset="0"/>
        </a:defRPr>
      </a:lvl6pPr>
      <a:lvl7pPr marL="914400" algn="l" defTabSz="912813" rtl="0" fontAlgn="base">
        <a:lnSpc>
          <a:spcPct val="90000"/>
        </a:lnSpc>
        <a:spcBef>
          <a:spcPct val="0"/>
        </a:spcBef>
        <a:spcAft>
          <a:spcPct val="0"/>
        </a:spcAft>
        <a:defRPr sz="4400">
          <a:solidFill>
            <a:schemeClr val="tx1"/>
          </a:solidFill>
          <a:latin typeface="Calibri Light" pitchFamily="34" charset="0"/>
        </a:defRPr>
      </a:lvl7pPr>
      <a:lvl8pPr marL="1371600" algn="l" defTabSz="912813" rtl="0" fontAlgn="base">
        <a:lnSpc>
          <a:spcPct val="90000"/>
        </a:lnSpc>
        <a:spcBef>
          <a:spcPct val="0"/>
        </a:spcBef>
        <a:spcAft>
          <a:spcPct val="0"/>
        </a:spcAft>
        <a:defRPr sz="4400">
          <a:solidFill>
            <a:schemeClr val="tx1"/>
          </a:solidFill>
          <a:latin typeface="Calibri Light" pitchFamily="34" charset="0"/>
        </a:defRPr>
      </a:lvl8pPr>
      <a:lvl9pPr marL="1828800" algn="l" defTabSz="912813" rtl="0" fontAlgn="base">
        <a:lnSpc>
          <a:spcPct val="90000"/>
        </a:lnSpc>
        <a:spcBef>
          <a:spcPct val="0"/>
        </a:spcBef>
        <a:spcAft>
          <a:spcPct val="0"/>
        </a:spcAft>
        <a:defRPr sz="4400">
          <a:solidFill>
            <a:schemeClr val="tx1"/>
          </a:solidFill>
          <a:latin typeface="Calibri Light" pitchFamily="34" charset="0"/>
        </a:defRPr>
      </a:lvl9pPr>
    </p:titleStyle>
    <p:bodyStyle>
      <a:lvl1pPr marL="227013" indent="-227013" algn="l" defTabSz="912813" rtl="0" fontAlgn="base">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4213" indent="-227013" algn="l" defTabSz="912813" rtl="0" fontAlgn="base">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1413" indent="-227013" algn="l" defTabSz="912813" rtl="0" fontAlgn="base">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598613" indent="-227013" algn="l" defTabSz="912813" rtl="0" fontAlgn="base">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5813" indent="-227013" algn="l" defTabSz="912813" rtl="0" fontAlgn="base">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hyperlink" Target="https://canadianaudiology.ca/professional-resources/scope-of-practice/"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canadianaudiology.ca/professional-resources/scope-of-practice/"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www.asha.org/public/hearing/Effects-of-Hearing-Loss-on-Development/"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http://www.who.int/healthcareinfo/statistics/bod_hearingloss.pdf"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www.who.int/healthcareinfo/statistics/bod_hearingloss.pdf" TargetMode="External"/><Relationship Id="rId2" Type="http://schemas.openxmlformats.org/officeDocument/2006/relationships/hyperlink" Target="http://www.health.gov.on.ca/english/providers/program/mas/tech/reviews/pdf/rev_aic_sum_20081002.pdf"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who.int/mediacentre/factsheets"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www.statcan.gc.ca/pub/82-003-x/2015007/article/14206-eng.htm"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canadianaudiology.ca/professional-resources/scope-of-practice/"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3" name="Picture 3"/>
          <p:cNvPicPr>
            <a:picLocks noChangeAspect="1"/>
          </p:cNvPicPr>
          <p:nvPr/>
        </p:nvPicPr>
        <p:blipFill>
          <a:blip r:embed="rId3"/>
          <a:srcRect/>
          <a:stretch>
            <a:fillRect/>
          </a:stretch>
        </p:blipFill>
        <p:spPr bwMode="auto">
          <a:xfrm>
            <a:off x="-42863" y="-236538"/>
            <a:ext cx="9186863" cy="7159626"/>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extBox 2"/>
          <p:cNvSpPr txBox="1">
            <a:spLocks noChangeArrowheads="1"/>
          </p:cNvSpPr>
          <p:nvPr/>
        </p:nvSpPr>
        <p:spPr bwMode="auto">
          <a:xfrm>
            <a:off x="801688" y="1779588"/>
            <a:ext cx="7312025" cy="2771775"/>
          </a:xfrm>
          <a:prstGeom prst="rect">
            <a:avLst/>
          </a:prstGeom>
          <a:noFill/>
          <a:ln w="9525">
            <a:noFill/>
            <a:miter lim="800000"/>
            <a:headEnd/>
            <a:tailEnd/>
          </a:ln>
        </p:spPr>
        <p:txBody>
          <a:bodyPr>
            <a:spAutoFit/>
          </a:bodyPr>
          <a:lstStyle/>
          <a:p>
            <a:pPr marL="341313" indent="-341313" algn="ctr"/>
            <a:r>
              <a:rPr lang="en-CA" sz="2200" b="1">
                <a:latin typeface="Helvetica" pitchFamily="34" charset="0"/>
                <a:cs typeface="Helvetica" pitchFamily="34" charset="0"/>
              </a:rPr>
              <a:t>Audiologists hold a master’s or doctoral degree in audiology from an accredited university, and are, </a:t>
            </a:r>
          </a:p>
          <a:p>
            <a:pPr marL="341313" indent="-341313" algn="ctr"/>
            <a:r>
              <a:rPr lang="en-CA" sz="2200" b="1">
                <a:latin typeface="Helvetica" pitchFamily="34" charset="0"/>
                <a:cs typeface="Helvetica" pitchFamily="34" charset="0"/>
              </a:rPr>
              <a:t>in most provinces, licensed or otherwise</a:t>
            </a:r>
          </a:p>
          <a:p>
            <a:pPr marL="341313" indent="-341313" algn="ctr"/>
            <a:r>
              <a:rPr lang="en-CA" sz="2200" b="1">
                <a:latin typeface="Helvetica" pitchFamily="34" charset="0"/>
                <a:cs typeface="Helvetica" pitchFamily="34" charset="0"/>
              </a:rPr>
              <a:t>governed by a regulatory body.</a:t>
            </a:r>
          </a:p>
          <a:p>
            <a:pPr marL="341313" indent="-341313" algn="ctr"/>
            <a:endParaRPr lang="en-CA" sz="2200" b="1">
              <a:latin typeface="Helvetica" pitchFamily="34" charset="0"/>
              <a:cs typeface="Helvetica" pitchFamily="34" charset="0"/>
            </a:endParaRPr>
          </a:p>
          <a:p>
            <a:pPr marL="341313" indent="-341313" algn="ctr"/>
            <a:r>
              <a:rPr lang="en-CA" sz="2200" b="1">
                <a:latin typeface="Helvetica" pitchFamily="34" charset="0"/>
                <a:cs typeface="Helvetica" pitchFamily="34" charset="0"/>
              </a:rPr>
              <a:t>Audiologists serve in a number of roles including clinician, diagnostician, therapist, educator, consultant, researcher, and administrator.</a:t>
            </a:r>
            <a:endParaRPr lang="en-US" sz="2200">
              <a:latin typeface="Helvetica" pitchFamily="34" charset="0"/>
              <a:cs typeface="Helvetica" pitchFamily="34" charset="0"/>
            </a:endParaRPr>
          </a:p>
        </p:txBody>
      </p:sp>
      <p:sp>
        <p:nvSpPr>
          <p:cNvPr id="56322" name="TextBox 5"/>
          <p:cNvSpPr txBox="1">
            <a:spLocks noChangeArrowheads="1"/>
          </p:cNvSpPr>
          <p:nvPr/>
        </p:nvSpPr>
        <p:spPr bwMode="auto">
          <a:xfrm>
            <a:off x="801688" y="5048250"/>
            <a:ext cx="7494587" cy="368300"/>
          </a:xfrm>
          <a:prstGeom prst="rect">
            <a:avLst/>
          </a:prstGeom>
          <a:noFill/>
          <a:ln w="9525">
            <a:noFill/>
            <a:miter lim="800000"/>
            <a:headEnd/>
            <a:tailEnd/>
          </a:ln>
        </p:spPr>
        <p:txBody>
          <a:bodyPr>
            <a:spAutoFit/>
          </a:bodyPr>
          <a:lstStyle/>
          <a:p>
            <a:pPr algn="ctr" eaLnBrk="0" hangingPunct="0">
              <a:spcBef>
                <a:spcPct val="20000"/>
              </a:spcBef>
              <a:buFont typeface="Arial" charset="0"/>
              <a:buNone/>
            </a:pPr>
            <a:r>
              <a:rPr lang="en-CA" i="1">
                <a:solidFill>
                  <a:srgbClr val="58595B"/>
                </a:solidFill>
                <a:latin typeface="Helvetica" pitchFamily="34" charset="0"/>
                <a:cs typeface="Helvetica" pitchFamily="34" charset="0"/>
                <a:hlinkClick r:id="rId2"/>
              </a:rPr>
              <a:t>https://canadianaudiology.ca/professional-resources/scope-of-practice/</a:t>
            </a:r>
            <a:endParaRPr lang="en-CA" i="1">
              <a:solidFill>
                <a:srgbClr val="58595B"/>
              </a:solidFill>
              <a:latin typeface="Helvetica" pitchFamily="34" charset="0"/>
              <a:cs typeface="Helvetica" pitchFamily="34" charset="0"/>
            </a:endParaRPr>
          </a:p>
        </p:txBody>
      </p:sp>
      <p:sp>
        <p:nvSpPr>
          <p:cNvPr id="56323" name="TextBox 6"/>
          <p:cNvSpPr txBox="1">
            <a:spLocks noChangeArrowheads="1"/>
          </p:cNvSpPr>
          <p:nvPr/>
        </p:nvSpPr>
        <p:spPr bwMode="auto">
          <a:xfrm>
            <a:off x="1127125" y="277813"/>
            <a:ext cx="4930775" cy="584200"/>
          </a:xfrm>
          <a:prstGeom prst="rect">
            <a:avLst/>
          </a:prstGeom>
          <a:noFill/>
          <a:ln w="9525">
            <a:noFill/>
            <a:miter lim="800000"/>
            <a:headEnd/>
            <a:tailEnd/>
          </a:ln>
        </p:spPr>
        <p:txBody>
          <a:bodyPr>
            <a:spAutoFit/>
          </a:bodyPr>
          <a:lstStyle/>
          <a:p>
            <a:r>
              <a:rPr lang="en-US" sz="3200" b="1">
                <a:solidFill>
                  <a:srgbClr val="AF292E"/>
                </a:solidFill>
                <a:latin typeface="Helvetica" pitchFamily="34" charset="0"/>
                <a:cs typeface="Helvetica" pitchFamily="34" charset="0"/>
              </a:rPr>
              <a:t>What is an Audiologist?</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extBox 3"/>
          <p:cNvSpPr txBox="1">
            <a:spLocks noChangeArrowheads="1"/>
          </p:cNvSpPr>
          <p:nvPr/>
        </p:nvSpPr>
        <p:spPr bwMode="auto">
          <a:xfrm>
            <a:off x="1114425" y="1485900"/>
            <a:ext cx="6624638" cy="3749675"/>
          </a:xfrm>
          <a:prstGeom prst="rect">
            <a:avLst/>
          </a:prstGeom>
          <a:noFill/>
          <a:ln w="9525">
            <a:noFill/>
            <a:miter lim="800000"/>
            <a:headEnd/>
            <a:tailEnd/>
          </a:ln>
        </p:spPr>
        <p:txBody>
          <a:bodyPr>
            <a:spAutoFit/>
          </a:bodyPr>
          <a:lstStyle/>
          <a:p>
            <a:pPr marL="455613" indent="-455613">
              <a:buFont typeface="Arial" charset="0"/>
              <a:buChar char="•"/>
            </a:pPr>
            <a:r>
              <a:rPr lang="en-CA" sz="2000" b="1">
                <a:latin typeface="Helvetica" pitchFamily="34" charset="0"/>
                <a:cs typeface="Helvetica" pitchFamily="34" charset="0"/>
              </a:rPr>
              <a:t>Identification</a:t>
            </a:r>
          </a:p>
          <a:p>
            <a:pPr marL="455613" indent="-455613">
              <a:buFont typeface="Arial" charset="0"/>
              <a:buChar char="•"/>
            </a:pPr>
            <a:r>
              <a:rPr lang="en-CA" sz="2000" b="1">
                <a:latin typeface="Helvetica" pitchFamily="34" charset="0"/>
                <a:cs typeface="Helvetica" pitchFamily="34" charset="0"/>
              </a:rPr>
              <a:t>Treatment</a:t>
            </a:r>
          </a:p>
          <a:p>
            <a:pPr marL="455613" indent="-455613">
              <a:buFont typeface="Arial" charset="0"/>
              <a:buChar char="•"/>
            </a:pPr>
            <a:r>
              <a:rPr lang="en-CA" sz="2000" b="1">
                <a:latin typeface="Helvetica" pitchFamily="34" charset="0"/>
                <a:cs typeface="Helvetica" pitchFamily="34" charset="0"/>
              </a:rPr>
              <a:t>Counselling </a:t>
            </a:r>
          </a:p>
          <a:p>
            <a:pPr marL="455613" indent="-455613">
              <a:buFont typeface="Arial" charset="0"/>
              <a:buChar char="•"/>
            </a:pPr>
            <a:r>
              <a:rPr lang="en-CA" sz="2000" b="1">
                <a:latin typeface="Helvetica" pitchFamily="34" charset="0"/>
                <a:cs typeface="Helvetica" pitchFamily="34" charset="0"/>
              </a:rPr>
              <a:t>Cerumen management</a:t>
            </a:r>
          </a:p>
          <a:p>
            <a:pPr marL="455613" indent="-455613">
              <a:buFont typeface="Arial" charset="0"/>
              <a:buChar char="•"/>
            </a:pPr>
            <a:r>
              <a:rPr lang="en-CA" sz="2000" b="1">
                <a:latin typeface="Helvetica" pitchFamily="34" charset="0"/>
                <a:cs typeface="Helvetica" pitchFamily="34" charset="0"/>
              </a:rPr>
              <a:t>Educational consulting</a:t>
            </a:r>
          </a:p>
          <a:p>
            <a:pPr marL="455613" indent="-455613">
              <a:buFont typeface="Arial" charset="0"/>
              <a:buChar char="•"/>
            </a:pPr>
            <a:r>
              <a:rPr lang="en-CA" sz="2000" b="1">
                <a:latin typeface="Helvetica" pitchFamily="34" charset="0"/>
                <a:cs typeface="Helvetica" pitchFamily="34" charset="0"/>
              </a:rPr>
              <a:t>Vestibular Assessment and Rehabilitation</a:t>
            </a:r>
          </a:p>
          <a:p>
            <a:pPr marL="455613" indent="-455613">
              <a:buFont typeface="Arial" charset="0"/>
              <a:buChar char="•"/>
            </a:pPr>
            <a:r>
              <a:rPr lang="en-CA" sz="2000" b="1">
                <a:latin typeface="Helvetica" pitchFamily="34" charset="0"/>
                <a:cs typeface="Helvetica" pitchFamily="34" charset="0"/>
              </a:rPr>
              <a:t>Newborn Hearing Screening programs</a:t>
            </a:r>
          </a:p>
          <a:p>
            <a:pPr marL="455613" indent="-455613">
              <a:buFont typeface="Arial" charset="0"/>
              <a:buChar char="•"/>
            </a:pPr>
            <a:r>
              <a:rPr lang="en-CA" sz="2000" b="1">
                <a:latin typeface="Helvetica" pitchFamily="34" charset="0"/>
                <a:cs typeface="Helvetica" pitchFamily="34" charset="0"/>
              </a:rPr>
              <a:t>Involvement in auditory implant teams</a:t>
            </a:r>
          </a:p>
          <a:p>
            <a:pPr marL="455613" indent="-455613">
              <a:buFont typeface="Arial" charset="0"/>
              <a:buChar char="•"/>
            </a:pPr>
            <a:r>
              <a:rPr lang="en-CA" sz="2000" b="1">
                <a:latin typeface="Helvetica" pitchFamily="34" charset="0"/>
                <a:cs typeface="Helvetica" pitchFamily="34" charset="0"/>
              </a:rPr>
              <a:t>Coordinate hearing conservation programs </a:t>
            </a:r>
          </a:p>
          <a:p>
            <a:pPr marL="455613" indent="-455613">
              <a:buFont typeface="Arial" charset="0"/>
              <a:buChar char="•"/>
            </a:pPr>
            <a:r>
              <a:rPr lang="en-CA" sz="2000" b="1">
                <a:latin typeface="Helvetica" pitchFamily="34" charset="0"/>
                <a:cs typeface="Helvetica" pitchFamily="34" charset="0"/>
              </a:rPr>
              <a:t>Intraoperative Monitoring</a:t>
            </a:r>
          </a:p>
          <a:p>
            <a:pPr marL="455613" indent="-455613">
              <a:buFont typeface="Arial" charset="0"/>
              <a:buChar char="•"/>
            </a:pPr>
            <a:r>
              <a:rPr lang="en-CA" sz="2000" b="1">
                <a:latin typeface="Helvetica" pitchFamily="34" charset="0"/>
                <a:cs typeface="Helvetica" pitchFamily="34" charset="0"/>
              </a:rPr>
              <a:t>Advocacy</a:t>
            </a:r>
          </a:p>
          <a:p>
            <a:pPr marL="455613" indent="-455613">
              <a:buFont typeface="Arial" charset="0"/>
              <a:buChar char="•"/>
            </a:pPr>
            <a:r>
              <a:rPr lang="en-US" sz="2000" b="1">
                <a:latin typeface="Helvetica" pitchFamily="34" charset="0"/>
                <a:cs typeface="Helvetica" pitchFamily="34" charset="0"/>
              </a:rPr>
              <a:t>Research</a:t>
            </a:r>
            <a:endParaRPr lang="en-CA" sz="2000" b="1">
              <a:latin typeface="Helvetica" pitchFamily="34" charset="0"/>
              <a:cs typeface="Helvetica" pitchFamily="34" charset="0"/>
            </a:endParaRPr>
          </a:p>
        </p:txBody>
      </p:sp>
      <p:sp>
        <p:nvSpPr>
          <p:cNvPr id="57346" name="TextBox 4"/>
          <p:cNvSpPr txBox="1">
            <a:spLocks noChangeArrowheads="1"/>
          </p:cNvSpPr>
          <p:nvPr/>
        </p:nvSpPr>
        <p:spPr bwMode="auto">
          <a:xfrm>
            <a:off x="1114425" y="5257800"/>
            <a:ext cx="7493000" cy="369888"/>
          </a:xfrm>
          <a:prstGeom prst="rect">
            <a:avLst/>
          </a:prstGeom>
          <a:noFill/>
          <a:ln w="9525">
            <a:noFill/>
            <a:miter lim="800000"/>
            <a:headEnd/>
            <a:tailEnd/>
          </a:ln>
        </p:spPr>
        <p:txBody>
          <a:bodyPr>
            <a:spAutoFit/>
          </a:bodyPr>
          <a:lstStyle/>
          <a:p>
            <a:pPr eaLnBrk="0" hangingPunct="0">
              <a:spcBef>
                <a:spcPct val="20000"/>
              </a:spcBef>
              <a:buFont typeface="Arial" charset="0"/>
              <a:buNone/>
            </a:pPr>
            <a:r>
              <a:rPr lang="en-CA" i="1">
                <a:solidFill>
                  <a:srgbClr val="58595B"/>
                </a:solidFill>
                <a:latin typeface="Helvetica" pitchFamily="34" charset="0"/>
                <a:cs typeface="Helvetica" pitchFamily="34" charset="0"/>
                <a:hlinkClick r:id="rId2"/>
              </a:rPr>
              <a:t>https://canadianaudiology.ca/professional-resources/scope-of-practice/</a:t>
            </a:r>
            <a:endParaRPr lang="en-CA" i="1">
              <a:solidFill>
                <a:srgbClr val="58595B"/>
              </a:solidFill>
              <a:latin typeface="Helvetica" pitchFamily="34" charset="0"/>
              <a:cs typeface="Helvetica" pitchFamily="34" charset="0"/>
            </a:endParaRPr>
          </a:p>
        </p:txBody>
      </p:sp>
      <p:sp>
        <p:nvSpPr>
          <p:cNvPr id="57347" name="TextBox 5"/>
          <p:cNvSpPr txBox="1">
            <a:spLocks noChangeArrowheads="1"/>
          </p:cNvSpPr>
          <p:nvPr/>
        </p:nvSpPr>
        <p:spPr bwMode="auto">
          <a:xfrm>
            <a:off x="1114425" y="277813"/>
            <a:ext cx="4603750" cy="584200"/>
          </a:xfrm>
          <a:prstGeom prst="rect">
            <a:avLst/>
          </a:prstGeom>
          <a:noFill/>
          <a:ln w="9525">
            <a:noFill/>
            <a:miter lim="800000"/>
            <a:headEnd/>
            <a:tailEnd/>
          </a:ln>
        </p:spPr>
        <p:txBody>
          <a:bodyPr>
            <a:spAutoFit/>
          </a:bodyPr>
          <a:lstStyle/>
          <a:p>
            <a:r>
              <a:rPr lang="en-US" sz="3200" b="1">
                <a:solidFill>
                  <a:srgbClr val="AF292E"/>
                </a:solidFill>
                <a:latin typeface="Helvetica" pitchFamily="34" charset="0"/>
                <a:cs typeface="Helvetica" pitchFamily="34" charset="0"/>
              </a:rPr>
              <a:t>Scope of Practice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69" name="Picture 1"/>
          <p:cNvPicPr>
            <a:picLocks noChangeAspect="1"/>
          </p:cNvPicPr>
          <p:nvPr/>
        </p:nvPicPr>
        <p:blipFill>
          <a:blip r:embed="rId2"/>
          <a:srcRect/>
          <a:stretch>
            <a:fillRect/>
          </a:stretch>
        </p:blipFill>
        <p:spPr bwMode="auto">
          <a:xfrm>
            <a:off x="-42863" y="-271463"/>
            <a:ext cx="9186863" cy="7159626"/>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46175" y="1584325"/>
            <a:ext cx="5548313" cy="4400550"/>
          </a:xfrm>
          <a:prstGeom prst="rect">
            <a:avLst/>
          </a:prstGeom>
          <a:noFill/>
        </p:spPr>
        <p:txBody>
          <a:bodyPr>
            <a:spAutoFit/>
          </a:bodyPr>
          <a:lstStyle/>
          <a:p>
            <a:pPr marL="457189" indent="-457189" fontAlgn="auto">
              <a:spcBef>
                <a:spcPts val="0"/>
              </a:spcBef>
              <a:spcAft>
                <a:spcPts val="0"/>
              </a:spcAft>
              <a:buFont typeface="Arial" charset="0"/>
              <a:buChar char="•"/>
              <a:defRPr/>
            </a:pPr>
            <a:r>
              <a:rPr lang="en-CA" sz="2000" dirty="0">
                <a:latin typeface="Helvetica" charset="0"/>
                <a:ea typeface="Helvetica" charset="0"/>
                <a:cs typeface="Helvetica" charset="0"/>
              </a:rPr>
              <a:t>Common </a:t>
            </a:r>
            <a:r>
              <a:rPr lang="en-CA" sz="2000">
                <a:latin typeface="Helvetica" charset="0"/>
                <a:ea typeface="Helvetica" charset="0"/>
                <a:cs typeface="Helvetica" charset="0"/>
              </a:rPr>
              <a:t>ear-related complaints</a:t>
            </a:r>
          </a:p>
          <a:p>
            <a:pPr fontAlgn="auto">
              <a:spcBef>
                <a:spcPts val="0"/>
              </a:spcBef>
              <a:spcAft>
                <a:spcPts val="0"/>
              </a:spcAft>
              <a:defRPr/>
            </a:pPr>
            <a:endParaRPr lang="en-US" sz="2000" dirty="0">
              <a:latin typeface="Helvetica" charset="0"/>
              <a:ea typeface="Helvetica" charset="0"/>
              <a:cs typeface="Helvetica" charset="0"/>
            </a:endParaRPr>
          </a:p>
          <a:p>
            <a:pPr marL="457189" indent="-457189" fontAlgn="auto">
              <a:spcBef>
                <a:spcPts val="0"/>
              </a:spcBef>
              <a:spcAft>
                <a:spcPts val="0"/>
              </a:spcAft>
              <a:buFont typeface="Arial" charset="0"/>
              <a:buChar char="•"/>
              <a:defRPr/>
            </a:pPr>
            <a:r>
              <a:rPr lang="en-US" sz="2000" dirty="0">
                <a:latin typeface="Helvetica" charset="0"/>
                <a:ea typeface="Helvetica" charset="0"/>
                <a:cs typeface="Helvetica" charset="0"/>
              </a:rPr>
              <a:t>Hearing Loss and Children</a:t>
            </a:r>
            <a:endParaRPr lang="en-CA" sz="2000" dirty="0">
              <a:latin typeface="Helvetica" charset="0"/>
              <a:ea typeface="Helvetica" charset="0"/>
              <a:cs typeface="Helvetica" charset="0"/>
            </a:endParaRPr>
          </a:p>
          <a:p>
            <a:pPr marL="457189" indent="-457189" fontAlgn="auto">
              <a:spcBef>
                <a:spcPts val="0"/>
              </a:spcBef>
              <a:spcAft>
                <a:spcPts val="0"/>
              </a:spcAft>
              <a:defRPr/>
            </a:pPr>
            <a:endParaRPr lang="en-CA" sz="2000" dirty="0">
              <a:latin typeface="Helvetica" charset="0"/>
              <a:ea typeface="Helvetica" charset="0"/>
              <a:cs typeface="Helvetica" charset="0"/>
            </a:endParaRPr>
          </a:p>
          <a:p>
            <a:pPr marL="457189" indent="-457189" fontAlgn="auto">
              <a:spcBef>
                <a:spcPts val="0"/>
              </a:spcBef>
              <a:spcAft>
                <a:spcPts val="0"/>
              </a:spcAft>
              <a:buFont typeface="Arial" charset="0"/>
              <a:buChar char="•"/>
              <a:defRPr/>
            </a:pPr>
            <a:r>
              <a:rPr lang="en-CA" sz="2000" dirty="0">
                <a:latin typeface="Helvetica" charset="0"/>
                <a:ea typeface="Helvetica" charset="0"/>
                <a:cs typeface="Helvetica" charset="0"/>
              </a:rPr>
              <a:t>What is an Audiological Assessment?</a:t>
            </a:r>
          </a:p>
          <a:p>
            <a:pPr marL="457189" indent="-457189" fontAlgn="auto">
              <a:spcBef>
                <a:spcPts val="0"/>
              </a:spcBef>
              <a:spcAft>
                <a:spcPts val="0"/>
              </a:spcAft>
              <a:buFont typeface="Arial" charset="0"/>
              <a:buChar char="•"/>
              <a:defRPr/>
            </a:pPr>
            <a:endParaRPr lang="en-CA" sz="2000" dirty="0">
              <a:latin typeface="Helvetica" charset="0"/>
              <a:ea typeface="Helvetica" charset="0"/>
              <a:cs typeface="Helvetica" charset="0"/>
            </a:endParaRPr>
          </a:p>
          <a:p>
            <a:pPr marL="457189" indent="-457189" fontAlgn="auto">
              <a:spcBef>
                <a:spcPts val="0"/>
              </a:spcBef>
              <a:spcAft>
                <a:spcPts val="0"/>
              </a:spcAft>
              <a:buFont typeface="Arial" charset="0"/>
              <a:buChar char="•"/>
              <a:defRPr/>
            </a:pPr>
            <a:r>
              <a:rPr lang="en-CA" sz="2000" dirty="0">
                <a:latin typeface="Helvetica" charset="0"/>
                <a:ea typeface="Helvetica" charset="0"/>
                <a:cs typeface="Helvetica" charset="0"/>
              </a:rPr>
              <a:t>Deciphering an Audiogram</a:t>
            </a:r>
          </a:p>
          <a:p>
            <a:pPr marL="457189" indent="-457189" fontAlgn="auto">
              <a:spcBef>
                <a:spcPts val="0"/>
              </a:spcBef>
              <a:spcAft>
                <a:spcPts val="0"/>
              </a:spcAft>
              <a:buFont typeface="Arial" charset="0"/>
              <a:buChar char="•"/>
              <a:defRPr/>
            </a:pPr>
            <a:endParaRPr lang="en-CA" sz="2000" dirty="0">
              <a:latin typeface="Helvetica" charset="0"/>
              <a:ea typeface="Helvetica" charset="0"/>
              <a:cs typeface="Helvetica" charset="0"/>
            </a:endParaRPr>
          </a:p>
          <a:p>
            <a:pPr marL="457189" indent="-457189" fontAlgn="auto">
              <a:spcBef>
                <a:spcPts val="0"/>
              </a:spcBef>
              <a:spcAft>
                <a:spcPts val="0"/>
              </a:spcAft>
              <a:buFont typeface="Arial" charset="0"/>
              <a:buChar char="•"/>
              <a:defRPr/>
            </a:pPr>
            <a:r>
              <a:rPr lang="en-CA" sz="2000" dirty="0">
                <a:latin typeface="Helvetica" charset="0"/>
                <a:ea typeface="Helvetica" charset="0"/>
                <a:cs typeface="Helvetica" charset="0"/>
              </a:rPr>
              <a:t>Types of Hearing Loss </a:t>
            </a:r>
          </a:p>
          <a:p>
            <a:pPr marL="457189" indent="-457189" fontAlgn="auto">
              <a:spcBef>
                <a:spcPts val="0"/>
              </a:spcBef>
              <a:spcAft>
                <a:spcPts val="0"/>
              </a:spcAft>
              <a:buFont typeface="Arial" charset="0"/>
              <a:buChar char="•"/>
              <a:defRPr/>
            </a:pPr>
            <a:endParaRPr lang="en-CA" sz="2000" dirty="0">
              <a:latin typeface="Helvetica" charset="0"/>
              <a:ea typeface="Helvetica" charset="0"/>
              <a:cs typeface="Helvetica" charset="0"/>
            </a:endParaRPr>
          </a:p>
          <a:p>
            <a:pPr marL="457189" indent="-457189" fontAlgn="auto">
              <a:spcBef>
                <a:spcPts val="0"/>
              </a:spcBef>
              <a:spcAft>
                <a:spcPts val="0"/>
              </a:spcAft>
              <a:buFont typeface="Arial" charset="0"/>
              <a:buChar char="•"/>
              <a:defRPr/>
            </a:pPr>
            <a:r>
              <a:rPr lang="en-CA" sz="2000" dirty="0">
                <a:latin typeface="Helvetica" charset="0"/>
                <a:ea typeface="Helvetica" charset="0"/>
                <a:cs typeface="Helvetica" charset="0"/>
              </a:rPr>
              <a:t>Amplification</a:t>
            </a:r>
          </a:p>
          <a:p>
            <a:pPr marL="457189" indent="-457189" fontAlgn="auto">
              <a:spcBef>
                <a:spcPts val="0"/>
              </a:spcBef>
              <a:spcAft>
                <a:spcPts val="0"/>
              </a:spcAft>
              <a:buFont typeface="Arial" charset="0"/>
              <a:buChar char="•"/>
              <a:defRPr/>
            </a:pPr>
            <a:endParaRPr lang="en-CA" sz="2000" dirty="0">
              <a:latin typeface="Helvetica" charset="0"/>
              <a:ea typeface="Helvetica" charset="0"/>
              <a:cs typeface="Helvetica" charset="0"/>
            </a:endParaRPr>
          </a:p>
          <a:p>
            <a:pPr marL="457189" indent="-457189" fontAlgn="auto">
              <a:spcBef>
                <a:spcPts val="0"/>
              </a:spcBef>
              <a:spcAft>
                <a:spcPts val="0"/>
              </a:spcAft>
              <a:buFont typeface="Arial" charset="0"/>
              <a:buChar char="•"/>
              <a:defRPr/>
            </a:pPr>
            <a:r>
              <a:rPr lang="en-CA" sz="2000" dirty="0">
                <a:latin typeface="Helvetica" charset="0"/>
                <a:ea typeface="Helvetica" charset="0"/>
                <a:cs typeface="Helvetica" charset="0"/>
              </a:rPr>
              <a:t>(Re)Habilitation</a:t>
            </a:r>
          </a:p>
          <a:p>
            <a:pPr fontAlgn="auto">
              <a:spcBef>
                <a:spcPts val="0"/>
              </a:spcBef>
              <a:spcAft>
                <a:spcPts val="0"/>
              </a:spcAft>
              <a:defRPr/>
            </a:pPr>
            <a:endParaRPr lang="en-US" sz="2000" dirty="0">
              <a:latin typeface="Helvetica" charset="0"/>
              <a:ea typeface="Helvetica" charset="0"/>
              <a:cs typeface="Helvetica" charset="0"/>
            </a:endParaRPr>
          </a:p>
        </p:txBody>
      </p:sp>
      <p:sp>
        <p:nvSpPr>
          <p:cNvPr id="59394" name="TextBox 3"/>
          <p:cNvSpPr txBox="1">
            <a:spLocks noChangeArrowheads="1"/>
          </p:cNvSpPr>
          <p:nvPr/>
        </p:nvSpPr>
        <p:spPr bwMode="auto">
          <a:xfrm>
            <a:off x="1146175" y="277813"/>
            <a:ext cx="5797550" cy="584200"/>
          </a:xfrm>
          <a:prstGeom prst="rect">
            <a:avLst/>
          </a:prstGeom>
          <a:noFill/>
          <a:ln w="9525">
            <a:noFill/>
            <a:miter lim="800000"/>
            <a:headEnd/>
            <a:tailEnd/>
          </a:ln>
        </p:spPr>
        <p:txBody>
          <a:bodyPr>
            <a:spAutoFit/>
          </a:bodyPr>
          <a:lstStyle/>
          <a:p>
            <a:r>
              <a:rPr lang="en-US" sz="3200" b="1">
                <a:solidFill>
                  <a:srgbClr val="AF292E"/>
                </a:solidFill>
                <a:latin typeface="Helvetica" pitchFamily="34" charset="0"/>
                <a:cs typeface="Helvetica" pitchFamily="34" charset="0"/>
              </a:rPr>
              <a:t>Audiology 101: Outline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extBox 2"/>
          <p:cNvSpPr txBox="1">
            <a:spLocks noChangeArrowheads="1"/>
          </p:cNvSpPr>
          <p:nvPr/>
        </p:nvSpPr>
        <p:spPr bwMode="auto">
          <a:xfrm>
            <a:off x="1120775" y="1420813"/>
            <a:ext cx="6570663" cy="4708525"/>
          </a:xfrm>
          <a:prstGeom prst="rect">
            <a:avLst/>
          </a:prstGeom>
          <a:noFill/>
          <a:ln w="9525">
            <a:noFill/>
            <a:miter lim="800000"/>
            <a:headEnd/>
            <a:tailEnd/>
          </a:ln>
        </p:spPr>
        <p:txBody>
          <a:bodyPr>
            <a:spAutoFit/>
          </a:bodyPr>
          <a:lstStyle/>
          <a:p>
            <a:pPr marL="455613" indent="-455613">
              <a:buFont typeface="Arial" charset="0"/>
              <a:buChar char="•"/>
            </a:pPr>
            <a:r>
              <a:rPr lang="en-CA" sz="2000">
                <a:latin typeface="Helvetica" pitchFamily="34" charset="0"/>
                <a:cs typeface="Helvetica" pitchFamily="34" charset="0"/>
              </a:rPr>
              <a:t>Trouble hearing in noise</a:t>
            </a:r>
          </a:p>
          <a:p>
            <a:pPr marL="455613" indent="-455613">
              <a:buFont typeface="Arial" charset="0"/>
              <a:buChar char="•"/>
            </a:pPr>
            <a:endParaRPr lang="en-CA" sz="2000">
              <a:latin typeface="Helvetica" pitchFamily="34" charset="0"/>
              <a:cs typeface="Helvetica" pitchFamily="34" charset="0"/>
            </a:endParaRPr>
          </a:p>
          <a:p>
            <a:pPr marL="455613" indent="-455613">
              <a:buFont typeface="Arial" charset="0"/>
              <a:buChar char="•"/>
            </a:pPr>
            <a:r>
              <a:rPr lang="en-CA" sz="2000" i="1">
                <a:latin typeface="Helvetica" pitchFamily="34" charset="0"/>
                <a:cs typeface="Helvetica" pitchFamily="34" charset="0"/>
              </a:rPr>
              <a:t>“Sounds are muffled”</a:t>
            </a:r>
          </a:p>
          <a:p>
            <a:pPr marL="455613" indent="-455613">
              <a:buFont typeface="Arial" charset="0"/>
              <a:buChar char="•"/>
            </a:pPr>
            <a:endParaRPr lang="en-CA" sz="2000" i="1">
              <a:latin typeface="Helvetica" pitchFamily="34" charset="0"/>
              <a:cs typeface="Helvetica" pitchFamily="34" charset="0"/>
            </a:endParaRPr>
          </a:p>
          <a:p>
            <a:pPr marL="455613" indent="-455613">
              <a:buFont typeface="Arial" charset="0"/>
              <a:buChar char="•"/>
            </a:pPr>
            <a:r>
              <a:rPr lang="en-CA" sz="2000" i="1">
                <a:latin typeface="Helvetica" pitchFamily="34" charset="0"/>
                <a:cs typeface="Helvetica" pitchFamily="34" charset="0"/>
              </a:rPr>
              <a:t>“Everyone mumbles”</a:t>
            </a:r>
          </a:p>
          <a:p>
            <a:pPr marL="455613" indent="-455613">
              <a:buFont typeface="Arial" charset="0"/>
              <a:buChar char="•"/>
            </a:pPr>
            <a:endParaRPr lang="en-CA" sz="2000" i="1">
              <a:latin typeface="Helvetica" pitchFamily="34" charset="0"/>
              <a:cs typeface="Helvetica" pitchFamily="34" charset="0"/>
            </a:endParaRPr>
          </a:p>
          <a:p>
            <a:pPr marL="455613" indent="-455613">
              <a:buFont typeface="Arial" charset="0"/>
              <a:buChar char="•"/>
            </a:pPr>
            <a:r>
              <a:rPr lang="en-CA" sz="2000">
                <a:latin typeface="Helvetica" pitchFamily="34" charset="0"/>
                <a:cs typeface="Helvetica" pitchFamily="34" charset="0"/>
              </a:rPr>
              <a:t>Difficulty hearing on the phone…</a:t>
            </a:r>
          </a:p>
          <a:p>
            <a:pPr marL="455613" indent="-455613">
              <a:buFont typeface="Arial" charset="0"/>
              <a:buChar char="•"/>
            </a:pPr>
            <a:endParaRPr lang="en-CA" sz="2000">
              <a:latin typeface="Helvetica" pitchFamily="34" charset="0"/>
              <a:cs typeface="Helvetica" pitchFamily="34" charset="0"/>
            </a:endParaRPr>
          </a:p>
          <a:p>
            <a:pPr marL="455613" indent="-455613">
              <a:buFont typeface="Arial" charset="0"/>
              <a:buChar char="•"/>
            </a:pPr>
            <a:r>
              <a:rPr lang="en-CA" sz="2000">
                <a:latin typeface="Helvetica" pitchFamily="34" charset="0"/>
                <a:cs typeface="Helvetica" pitchFamily="34" charset="0"/>
              </a:rPr>
              <a:t>Ringing, whooshing or buzzing sound</a:t>
            </a:r>
          </a:p>
          <a:p>
            <a:pPr marL="455613" indent="-455613">
              <a:buFont typeface="Arial" charset="0"/>
              <a:buChar char="•"/>
            </a:pPr>
            <a:endParaRPr lang="en-CA" sz="2000">
              <a:latin typeface="Helvetica" pitchFamily="34" charset="0"/>
              <a:cs typeface="Helvetica" pitchFamily="34" charset="0"/>
            </a:endParaRPr>
          </a:p>
          <a:p>
            <a:pPr marL="455613" indent="-455613">
              <a:buFont typeface="Arial" charset="0"/>
              <a:buChar char="•"/>
            </a:pPr>
            <a:r>
              <a:rPr lang="en-CA" sz="2000">
                <a:latin typeface="Helvetica" pitchFamily="34" charset="0"/>
                <a:cs typeface="Helvetica" pitchFamily="34" charset="0"/>
              </a:rPr>
              <a:t>Balance concerns</a:t>
            </a:r>
          </a:p>
          <a:p>
            <a:pPr marL="455613" indent="-455613">
              <a:buFont typeface="Arial" charset="0"/>
              <a:buChar char="•"/>
            </a:pPr>
            <a:endParaRPr lang="en-CA" sz="2000">
              <a:latin typeface="Helvetica" pitchFamily="34" charset="0"/>
              <a:cs typeface="Helvetica" pitchFamily="34" charset="0"/>
            </a:endParaRPr>
          </a:p>
          <a:p>
            <a:pPr marL="455613" indent="-455613">
              <a:buFont typeface="Arial" charset="0"/>
              <a:buChar char="•"/>
            </a:pPr>
            <a:r>
              <a:rPr lang="en-CA" sz="2000">
                <a:latin typeface="Helvetica" pitchFamily="34" charset="0"/>
                <a:cs typeface="Helvetica" pitchFamily="34" charset="0"/>
              </a:rPr>
              <a:t>Pain in the ear (Otitis media)</a:t>
            </a:r>
          </a:p>
          <a:p>
            <a:pPr marL="455613" indent="-455613">
              <a:buFont typeface="Arial" charset="0"/>
              <a:buChar char="•"/>
            </a:pPr>
            <a:endParaRPr lang="en-CA" sz="2000">
              <a:latin typeface="Helvetica" pitchFamily="34" charset="0"/>
              <a:cs typeface="Helvetica" pitchFamily="34" charset="0"/>
            </a:endParaRPr>
          </a:p>
          <a:p>
            <a:pPr marL="455613" indent="-455613">
              <a:buFont typeface="Arial" charset="0"/>
              <a:buChar char="•"/>
            </a:pPr>
            <a:r>
              <a:rPr lang="en-CA" sz="2000">
                <a:latin typeface="Helvetica" pitchFamily="34" charset="0"/>
                <a:cs typeface="Helvetica" pitchFamily="34" charset="0"/>
              </a:rPr>
              <a:t>Itchy ear canals (External otitis, fungal growth)</a:t>
            </a:r>
          </a:p>
        </p:txBody>
      </p:sp>
      <p:sp>
        <p:nvSpPr>
          <p:cNvPr id="60418" name="TextBox 3"/>
          <p:cNvSpPr txBox="1">
            <a:spLocks noChangeArrowheads="1"/>
          </p:cNvSpPr>
          <p:nvPr/>
        </p:nvSpPr>
        <p:spPr bwMode="auto">
          <a:xfrm>
            <a:off x="1120775" y="277813"/>
            <a:ext cx="6743700" cy="584200"/>
          </a:xfrm>
          <a:prstGeom prst="rect">
            <a:avLst/>
          </a:prstGeom>
          <a:noFill/>
          <a:ln w="9525">
            <a:noFill/>
            <a:miter lim="800000"/>
            <a:headEnd/>
            <a:tailEnd/>
          </a:ln>
        </p:spPr>
        <p:txBody>
          <a:bodyPr>
            <a:spAutoFit/>
          </a:bodyPr>
          <a:lstStyle/>
          <a:p>
            <a:r>
              <a:rPr lang="en-US" sz="3200" b="1">
                <a:solidFill>
                  <a:srgbClr val="AF292E"/>
                </a:solidFill>
                <a:latin typeface="Helvetica" pitchFamily="34" charset="0"/>
                <a:cs typeface="Helvetica" pitchFamily="34" charset="0"/>
              </a:rPr>
              <a:t>Common Ear Related Complaints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extBox 3"/>
          <p:cNvSpPr txBox="1">
            <a:spLocks noChangeArrowheads="1"/>
          </p:cNvSpPr>
          <p:nvPr/>
        </p:nvSpPr>
        <p:spPr bwMode="auto">
          <a:xfrm>
            <a:off x="1146175" y="277813"/>
            <a:ext cx="5291138" cy="584200"/>
          </a:xfrm>
          <a:prstGeom prst="rect">
            <a:avLst/>
          </a:prstGeom>
          <a:noFill/>
          <a:ln w="9525">
            <a:noFill/>
            <a:miter lim="800000"/>
            <a:headEnd/>
            <a:tailEnd/>
          </a:ln>
        </p:spPr>
        <p:txBody>
          <a:bodyPr>
            <a:spAutoFit/>
          </a:bodyPr>
          <a:lstStyle/>
          <a:p>
            <a:r>
              <a:rPr lang="en-US" sz="3200" b="1">
                <a:solidFill>
                  <a:srgbClr val="AF292E"/>
                </a:solidFill>
                <a:latin typeface="Helvetica" pitchFamily="34" charset="0"/>
                <a:cs typeface="Helvetica" pitchFamily="34" charset="0"/>
              </a:rPr>
              <a:t>Audiological Assessment</a:t>
            </a:r>
          </a:p>
        </p:txBody>
      </p:sp>
      <p:graphicFrame>
        <p:nvGraphicFramePr>
          <p:cNvPr id="2" name="Table 1"/>
          <p:cNvGraphicFramePr>
            <a:graphicFrameLocks noGrp="1"/>
          </p:cNvGraphicFramePr>
          <p:nvPr>
            <p:extLst>
              <p:ext uri="{D42A27DB-BD31-4B8C-83A1-F6EECF244321}">
                <p14:modId xmlns:p14="http://schemas.microsoft.com/office/powerpoint/2010/main" val="1869482018"/>
              </p:ext>
            </p:extLst>
          </p:nvPr>
        </p:nvGraphicFramePr>
        <p:xfrm>
          <a:off x="247651" y="1111250"/>
          <a:ext cx="8810624" cy="5720686"/>
        </p:xfrm>
        <a:graphic>
          <a:graphicData uri="http://schemas.openxmlformats.org/drawingml/2006/table">
            <a:tbl>
              <a:tblPr firstRow="1" bandRow="1">
                <a:tableStyleId>{5C22544A-7EE6-4342-B048-85BDC9FD1C3A}</a:tableStyleId>
              </a:tblPr>
              <a:tblGrid>
                <a:gridCol w="3098913"/>
                <a:gridCol w="5711711"/>
              </a:tblGrid>
              <a:tr h="380394">
                <a:tc>
                  <a:txBody>
                    <a:bodyPr/>
                    <a:lstStyle/>
                    <a:p>
                      <a:pPr algn="ctr"/>
                      <a:r>
                        <a:rPr lang="en-US" dirty="0" smtClean="0"/>
                        <a:t>Audiological Test</a:t>
                      </a:r>
                      <a:endParaRPr lang="en-US" dirty="0"/>
                    </a:p>
                  </a:txBody>
                  <a:tcPr/>
                </a:tc>
                <a:tc>
                  <a:txBody>
                    <a:bodyPr/>
                    <a:lstStyle/>
                    <a:p>
                      <a:pPr algn="ctr"/>
                      <a:r>
                        <a:rPr lang="en-US" dirty="0" smtClean="0"/>
                        <a:t>Clinical Application</a:t>
                      </a:r>
                      <a:endParaRPr lang="en-US" dirty="0"/>
                    </a:p>
                  </a:txBody>
                  <a:tcPr/>
                </a:tc>
              </a:tr>
              <a:tr h="380394">
                <a:tc>
                  <a:txBody>
                    <a:bodyPr/>
                    <a:lstStyle/>
                    <a:p>
                      <a:r>
                        <a:rPr lang="en-US" sz="1600" dirty="0" smtClean="0">
                          <a:latin typeface="Helvetica" panose="020B0604020202020204" pitchFamily="34" charset="0"/>
                          <a:cs typeface="Helvetica" panose="020B0604020202020204" pitchFamily="34" charset="0"/>
                        </a:rPr>
                        <a:t>Otoscopy</a:t>
                      </a:r>
                      <a:endParaRPr lang="en-US" sz="1600" dirty="0">
                        <a:latin typeface="Helvetica" panose="020B0604020202020204" pitchFamily="34" charset="0"/>
                        <a:cs typeface="Helvetica" panose="020B0604020202020204" pitchFamily="34" charset="0"/>
                      </a:endParaRPr>
                    </a:p>
                  </a:txBody>
                  <a:tcPr/>
                </a:tc>
                <a:tc>
                  <a:txBody>
                    <a:bodyPr/>
                    <a:lstStyle/>
                    <a:p>
                      <a:pPr marL="285750" indent="-285750">
                        <a:buFont typeface="Arial" panose="020B0604020202020204" pitchFamily="34" charset="0"/>
                        <a:buChar char="•"/>
                      </a:pPr>
                      <a:r>
                        <a:rPr lang="en-US" sz="1600" dirty="0" smtClean="0">
                          <a:latin typeface="Helvetica" panose="020B0604020202020204" pitchFamily="34" charset="0"/>
                          <a:cs typeface="Helvetica" panose="020B0604020202020204" pitchFamily="34" charset="0"/>
                        </a:rPr>
                        <a:t>Confirms (un)occlusion</a:t>
                      </a:r>
                      <a:r>
                        <a:rPr lang="en-US" sz="1600" baseline="0" dirty="0" smtClean="0">
                          <a:latin typeface="Helvetica" panose="020B0604020202020204" pitchFamily="34" charset="0"/>
                          <a:cs typeface="Helvetica" panose="020B0604020202020204" pitchFamily="34" charset="0"/>
                        </a:rPr>
                        <a:t> of ear canal</a:t>
                      </a:r>
                      <a:endParaRPr lang="en-US" sz="1600" dirty="0">
                        <a:latin typeface="Helvetica" panose="020B0604020202020204" pitchFamily="34" charset="0"/>
                        <a:cs typeface="Helvetica" panose="020B0604020202020204" pitchFamily="34" charset="0"/>
                      </a:endParaRPr>
                    </a:p>
                  </a:txBody>
                  <a:tcPr/>
                </a:tc>
              </a:tr>
              <a:tr h="594040">
                <a:tc>
                  <a:txBody>
                    <a:bodyPr/>
                    <a:lstStyle/>
                    <a:p>
                      <a:r>
                        <a:rPr lang="en-CA" sz="1600" dirty="0" smtClean="0">
                          <a:latin typeface="Helvetica" pitchFamily="34" charset="0"/>
                          <a:cs typeface="Helvetica" pitchFamily="34" charset="0"/>
                        </a:rPr>
                        <a:t>Tympanometry</a:t>
                      </a:r>
                      <a:endParaRPr lang="en-US" sz="1600" dirty="0"/>
                    </a:p>
                  </a:txBody>
                  <a:tcPr/>
                </a:tc>
                <a:tc>
                  <a:txBody>
                    <a:bodyPr/>
                    <a:lstStyle/>
                    <a:p>
                      <a:pPr marL="285750" indent="-285750">
                        <a:buFont typeface="Arial" panose="020B0604020202020204" pitchFamily="34" charset="0"/>
                        <a:buChar char="•"/>
                      </a:pPr>
                      <a:r>
                        <a:rPr lang="en-US" sz="1600" dirty="0" smtClean="0">
                          <a:latin typeface="Helvetica" panose="020B0604020202020204" pitchFamily="34" charset="0"/>
                          <a:cs typeface="Helvetica" panose="020B0604020202020204" pitchFamily="34" charset="0"/>
                        </a:rPr>
                        <a:t>Confirms presence</a:t>
                      </a:r>
                      <a:r>
                        <a:rPr lang="en-US" sz="1600" baseline="0" dirty="0" smtClean="0">
                          <a:latin typeface="Helvetica" panose="020B0604020202020204" pitchFamily="34" charset="0"/>
                          <a:cs typeface="Helvetica" panose="020B0604020202020204" pitchFamily="34" charset="0"/>
                        </a:rPr>
                        <a:t> of </a:t>
                      </a:r>
                      <a:r>
                        <a:rPr lang="en-US" sz="1600" dirty="0" smtClean="0">
                          <a:latin typeface="Helvetica" panose="020B0604020202020204" pitchFamily="34" charset="0"/>
                          <a:cs typeface="Helvetica" panose="020B0604020202020204" pitchFamily="34" charset="0"/>
                        </a:rPr>
                        <a:t>middle ear fluid </a:t>
                      </a:r>
                    </a:p>
                    <a:p>
                      <a:pPr marL="285750" indent="-285750">
                        <a:buFont typeface="Arial" panose="020B0604020202020204" pitchFamily="34" charset="0"/>
                        <a:buChar char="•"/>
                      </a:pPr>
                      <a:r>
                        <a:rPr lang="en-US" sz="1600" dirty="0" smtClean="0">
                          <a:latin typeface="Helvetica" panose="020B0604020202020204" pitchFamily="34" charset="0"/>
                          <a:cs typeface="Helvetica" panose="020B0604020202020204" pitchFamily="34" charset="0"/>
                        </a:rPr>
                        <a:t>Checks overall mobility of middle</a:t>
                      </a:r>
                      <a:r>
                        <a:rPr lang="en-US" sz="1600" baseline="0" dirty="0" smtClean="0">
                          <a:latin typeface="Helvetica" panose="020B0604020202020204" pitchFamily="34" charset="0"/>
                          <a:cs typeface="Helvetica" panose="020B0604020202020204" pitchFamily="34" charset="0"/>
                        </a:rPr>
                        <a:t> ear system</a:t>
                      </a:r>
                      <a:endParaRPr lang="en-US" sz="1600" dirty="0" smtClean="0">
                        <a:latin typeface="Helvetica" panose="020B0604020202020204" pitchFamily="34" charset="0"/>
                        <a:cs typeface="Helvetica" panose="020B0604020202020204" pitchFamily="34" charset="0"/>
                      </a:endParaRPr>
                    </a:p>
                  </a:txBody>
                  <a:tcPr/>
                </a:tc>
              </a:tr>
              <a:tr h="594040">
                <a:tc>
                  <a:txBody>
                    <a:bodyPr/>
                    <a:lstStyle/>
                    <a:p>
                      <a:r>
                        <a:rPr lang="en-US" sz="1600" dirty="0" smtClean="0">
                          <a:latin typeface="Helvetica" panose="020B0604020202020204" pitchFamily="34" charset="0"/>
                          <a:cs typeface="Helvetica" panose="020B0604020202020204" pitchFamily="34" charset="0"/>
                        </a:rPr>
                        <a:t>Acoustic Reflexes</a:t>
                      </a:r>
                      <a:endParaRPr lang="en-US" sz="1600" dirty="0">
                        <a:latin typeface="Helvetica" panose="020B0604020202020204" pitchFamily="34" charset="0"/>
                        <a:cs typeface="Helvetica" panose="020B0604020202020204" pitchFamily="34" charset="0"/>
                      </a:endParaRPr>
                    </a:p>
                  </a:txBody>
                  <a:tcPr/>
                </a:tc>
                <a:tc>
                  <a:txBody>
                    <a:bodyPr/>
                    <a:lstStyle/>
                    <a:p>
                      <a:pPr marL="285750" indent="-285750">
                        <a:buFont typeface="Arial" panose="020B0604020202020204" pitchFamily="34" charset="0"/>
                        <a:buChar char="•"/>
                      </a:pPr>
                      <a:r>
                        <a:rPr lang="en-US" sz="1600" dirty="0" smtClean="0">
                          <a:latin typeface="Helvetica" panose="020B0604020202020204" pitchFamily="34" charset="0"/>
                          <a:cs typeface="Helvetica" panose="020B0604020202020204" pitchFamily="34" charset="0"/>
                        </a:rPr>
                        <a:t>Confirms integrity</a:t>
                      </a:r>
                      <a:r>
                        <a:rPr lang="en-US" sz="1600" baseline="0" dirty="0" smtClean="0">
                          <a:latin typeface="Helvetica" panose="020B0604020202020204" pitchFamily="34" charset="0"/>
                          <a:cs typeface="Helvetica" panose="020B0604020202020204" pitchFamily="34" charset="0"/>
                        </a:rPr>
                        <a:t> of auditory and facial nerve pathways</a:t>
                      </a:r>
                    </a:p>
                    <a:p>
                      <a:pPr marL="285750" indent="-285750">
                        <a:buFont typeface="Arial" panose="020B0604020202020204" pitchFamily="34" charset="0"/>
                        <a:buChar char="•"/>
                      </a:pPr>
                      <a:r>
                        <a:rPr lang="en-US" sz="1600" baseline="0" dirty="0" smtClean="0">
                          <a:latin typeface="Helvetica" panose="020B0604020202020204" pitchFamily="34" charset="0"/>
                          <a:cs typeface="Helvetica" panose="020B0604020202020204" pitchFamily="34" charset="0"/>
                        </a:rPr>
                        <a:t>Can detect presence of a retrocochlear lesion</a:t>
                      </a:r>
                      <a:endParaRPr lang="en-US" sz="1600" dirty="0">
                        <a:latin typeface="Helvetica" panose="020B0604020202020204" pitchFamily="34" charset="0"/>
                        <a:cs typeface="Helvetica" panose="020B0604020202020204" pitchFamily="34" charset="0"/>
                      </a:endParaRPr>
                    </a:p>
                  </a:txBody>
                  <a:tcPr/>
                </a:tc>
              </a:tr>
              <a:tr h="594040">
                <a:tc>
                  <a:txBody>
                    <a:bodyPr/>
                    <a:lstStyle/>
                    <a:p>
                      <a:r>
                        <a:rPr lang="en-CA" sz="1600" dirty="0" err="1" smtClean="0">
                          <a:latin typeface="Helvetica" pitchFamily="34" charset="0"/>
                          <a:cs typeface="Helvetica" pitchFamily="34" charset="0"/>
                        </a:rPr>
                        <a:t>Otoacoustic</a:t>
                      </a:r>
                      <a:r>
                        <a:rPr lang="en-CA" sz="1600" dirty="0" smtClean="0">
                          <a:latin typeface="Helvetica" pitchFamily="34" charset="0"/>
                          <a:cs typeface="Helvetica" pitchFamily="34" charset="0"/>
                        </a:rPr>
                        <a:t> Emissions </a:t>
                      </a:r>
                      <a:endParaRPr lang="en-US" sz="1600" dirty="0"/>
                    </a:p>
                  </a:txBody>
                  <a:tcPr/>
                </a:tc>
                <a:tc>
                  <a:txBody>
                    <a:bodyPr/>
                    <a:lstStyle/>
                    <a:p>
                      <a:pPr marL="285750" indent="-285750">
                        <a:buFont typeface="Arial" panose="020B0604020202020204" pitchFamily="34" charset="0"/>
                        <a:buChar char="•"/>
                      </a:pPr>
                      <a:r>
                        <a:rPr lang="en-US" sz="1600" dirty="0" smtClean="0">
                          <a:latin typeface="Helvetica" panose="020B0604020202020204" pitchFamily="34" charset="0"/>
                          <a:cs typeface="Helvetica" panose="020B0604020202020204" pitchFamily="34" charset="0"/>
                        </a:rPr>
                        <a:t>Checks outer</a:t>
                      </a:r>
                      <a:r>
                        <a:rPr lang="en-US" sz="1600" baseline="0" dirty="0" smtClean="0">
                          <a:latin typeface="Helvetica" panose="020B0604020202020204" pitchFamily="34" charset="0"/>
                          <a:cs typeface="Helvetica" panose="020B0604020202020204" pitchFamily="34" charset="0"/>
                        </a:rPr>
                        <a:t> hair cell integrity </a:t>
                      </a:r>
                    </a:p>
                    <a:p>
                      <a:pPr marL="285750" indent="-285750">
                        <a:buFont typeface="Arial" panose="020B0604020202020204" pitchFamily="34" charset="0"/>
                        <a:buChar char="•"/>
                      </a:pPr>
                      <a:r>
                        <a:rPr lang="en-US" sz="1600" baseline="0" dirty="0" smtClean="0">
                          <a:latin typeface="Helvetica" panose="020B0604020202020204" pitchFamily="34" charset="0"/>
                          <a:cs typeface="Helvetica" panose="020B0604020202020204" pitchFamily="34" charset="0"/>
                        </a:rPr>
                        <a:t>Confirms sensorineural hearing loss</a:t>
                      </a:r>
                      <a:endParaRPr lang="en-US" sz="1600" dirty="0">
                        <a:latin typeface="Helvetica" panose="020B0604020202020204" pitchFamily="34" charset="0"/>
                        <a:cs typeface="Helvetica" panose="020B0604020202020204" pitchFamily="34" charset="0"/>
                      </a:endParaRPr>
                    </a:p>
                  </a:txBody>
                  <a:tcPr/>
                </a:tc>
              </a:tr>
              <a:tr h="844162">
                <a:tc>
                  <a:txBody>
                    <a:bodyPr/>
                    <a:lstStyle/>
                    <a:p>
                      <a:pPr marL="0" marR="0" indent="0" algn="l" defTabSz="914377" rtl="0" eaLnBrk="1" fontAlgn="auto" latinLnBrk="0" hangingPunct="1">
                        <a:lnSpc>
                          <a:spcPct val="100000"/>
                        </a:lnSpc>
                        <a:spcBef>
                          <a:spcPts val="0"/>
                        </a:spcBef>
                        <a:spcAft>
                          <a:spcPts val="0"/>
                        </a:spcAft>
                        <a:buClrTx/>
                        <a:buSzTx/>
                        <a:buFontTx/>
                        <a:buNone/>
                        <a:tabLst/>
                        <a:defRPr/>
                      </a:pPr>
                      <a:r>
                        <a:rPr lang="en-CA" sz="1600" dirty="0" smtClean="0">
                          <a:latin typeface="Helvetica" pitchFamily="34" charset="0"/>
                          <a:cs typeface="Helvetica" pitchFamily="34" charset="0"/>
                        </a:rPr>
                        <a:t>Pure Tone Testing</a:t>
                      </a:r>
                    </a:p>
                  </a:txBody>
                  <a:tcPr/>
                </a:tc>
                <a:tc>
                  <a:txBody>
                    <a:bodyPr/>
                    <a:lstStyle/>
                    <a:p>
                      <a:pPr marL="285750" indent="-285750">
                        <a:buFont typeface="Arial" panose="020B0604020202020204" pitchFamily="34" charset="0"/>
                        <a:buChar char="•"/>
                      </a:pPr>
                      <a:r>
                        <a:rPr lang="en-US" sz="1600" dirty="0" smtClean="0">
                          <a:latin typeface="Helvetica" panose="020B0604020202020204" pitchFamily="34" charset="0"/>
                          <a:cs typeface="Helvetica" panose="020B0604020202020204" pitchFamily="34" charset="0"/>
                        </a:rPr>
                        <a:t>Checks</a:t>
                      </a:r>
                      <a:r>
                        <a:rPr lang="en-US" sz="1600" baseline="0" dirty="0" smtClean="0">
                          <a:latin typeface="Helvetica" panose="020B0604020202020204" pitchFamily="34" charset="0"/>
                          <a:cs typeface="Helvetica" panose="020B0604020202020204" pitchFamily="34" charset="0"/>
                        </a:rPr>
                        <a:t> entire behavioral auditory system </a:t>
                      </a:r>
                    </a:p>
                    <a:p>
                      <a:pPr marL="285750" indent="-285750">
                        <a:buFont typeface="Arial" panose="020B0604020202020204" pitchFamily="34" charset="0"/>
                        <a:buChar char="•"/>
                      </a:pPr>
                      <a:r>
                        <a:rPr lang="en-US" sz="1600" baseline="0" dirty="0" smtClean="0">
                          <a:latin typeface="Helvetica" panose="020B0604020202020204" pitchFamily="34" charset="0"/>
                          <a:cs typeface="Helvetica" panose="020B0604020202020204" pitchFamily="34" charset="0"/>
                        </a:rPr>
                        <a:t>Confirms presence or absence hearing loss</a:t>
                      </a:r>
                    </a:p>
                    <a:p>
                      <a:pPr marL="285750" indent="-285750">
                        <a:buFont typeface="Arial" panose="020B0604020202020204" pitchFamily="34" charset="0"/>
                        <a:buChar char="•"/>
                      </a:pPr>
                      <a:r>
                        <a:rPr lang="en-US" sz="1600" baseline="0" dirty="0" smtClean="0">
                          <a:latin typeface="Helvetica" panose="020B0604020202020204" pitchFamily="34" charset="0"/>
                          <a:cs typeface="Helvetica" panose="020B0604020202020204" pitchFamily="34" charset="0"/>
                        </a:rPr>
                        <a:t>Confirms type and degree of hearing loss</a:t>
                      </a:r>
                      <a:endParaRPr lang="en-US" sz="1600" dirty="0">
                        <a:latin typeface="Helvetica" panose="020B0604020202020204" pitchFamily="34" charset="0"/>
                        <a:cs typeface="Helvetica" panose="020B0604020202020204" pitchFamily="34" charset="0"/>
                      </a:endParaRPr>
                    </a:p>
                  </a:txBody>
                  <a:tcPr/>
                </a:tc>
              </a:tr>
              <a:tr h="656571">
                <a:tc>
                  <a:txBody>
                    <a:bodyPr/>
                    <a:lstStyle/>
                    <a:p>
                      <a:pPr marL="0" marR="0" indent="0" algn="l" defTabSz="914377" rtl="0" eaLnBrk="1" fontAlgn="auto" latinLnBrk="0" hangingPunct="1">
                        <a:lnSpc>
                          <a:spcPct val="100000"/>
                        </a:lnSpc>
                        <a:spcBef>
                          <a:spcPts val="0"/>
                        </a:spcBef>
                        <a:spcAft>
                          <a:spcPts val="0"/>
                        </a:spcAft>
                        <a:buClrTx/>
                        <a:buSzTx/>
                        <a:buFontTx/>
                        <a:buNone/>
                        <a:tabLst/>
                        <a:defRPr/>
                      </a:pPr>
                      <a:r>
                        <a:rPr lang="en-CA" sz="1600" dirty="0" smtClean="0">
                          <a:latin typeface="Helvetica" pitchFamily="34" charset="0"/>
                          <a:cs typeface="Helvetica" pitchFamily="34" charset="0"/>
                        </a:rPr>
                        <a:t>Speech Reception</a:t>
                      </a:r>
                      <a:r>
                        <a:rPr lang="en-CA" sz="1600" baseline="0" dirty="0" smtClean="0">
                          <a:latin typeface="Helvetica" pitchFamily="34" charset="0"/>
                          <a:cs typeface="Helvetica" pitchFamily="34" charset="0"/>
                        </a:rPr>
                        <a:t> </a:t>
                      </a:r>
                      <a:r>
                        <a:rPr lang="en-CA" sz="1600" dirty="0" smtClean="0">
                          <a:latin typeface="Helvetica" pitchFamily="34" charset="0"/>
                          <a:cs typeface="Helvetica" pitchFamily="34" charset="0"/>
                        </a:rPr>
                        <a:t>Threshold</a:t>
                      </a:r>
                    </a:p>
                  </a:txBody>
                  <a:tcPr/>
                </a:tc>
                <a:tc>
                  <a:txBody>
                    <a:bodyPr/>
                    <a:lstStyle/>
                    <a:p>
                      <a:pPr marL="285750" indent="-285750">
                        <a:buFont typeface="Arial" panose="020B0604020202020204" pitchFamily="34" charset="0"/>
                        <a:buChar char="•"/>
                      </a:pPr>
                      <a:r>
                        <a:rPr lang="en-US" dirty="0" smtClean="0"/>
                        <a:t>Determines lowest</a:t>
                      </a:r>
                      <a:r>
                        <a:rPr lang="en-US" baseline="0" dirty="0" smtClean="0"/>
                        <a:t> level of perceptible speech</a:t>
                      </a:r>
                    </a:p>
                    <a:p>
                      <a:pPr marL="285750" indent="-285750">
                        <a:buFont typeface="Arial" panose="020B0604020202020204" pitchFamily="34" charset="0"/>
                        <a:buChar char="•"/>
                      </a:pPr>
                      <a:r>
                        <a:rPr lang="en-US" baseline="0" dirty="0" smtClean="0"/>
                        <a:t>Confirms presence of hearing loss</a:t>
                      </a:r>
                      <a:endParaRPr lang="en-US" dirty="0"/>
                    </a:p>
                  </a:txBody>
                  <a:tcPr/>
                </a:tc>
              </a:tr>
              <a:tr h="656571">
                <a:tc>
                  <a:txBody>
                    <a:bodyPr/>
                    <a:lstStyle/>
                    <a:p>
                      <a:pPr marL="0" marR="0" indent="0" algn="l" defTabSz="914377" rtl="0" eaLnBrk="1" fontAlgn="auto" latinLnBrk="0" hangingPunct="1">
                        <a:lnSpc>
                          <a:spcPct val="100000"/>
                        </a:lnSpc>
                        <a:spcBef>
                          <a:spcPts val="0"/>
                        </a:spcBef>
                        <a:spcAft>
                          <a:spcPts val="0"/>
                        </a:spcAft>
                        <a:buClrTx/>
                        <a:buSzTx/>
                        <a:buFontTx/>
                        <a:buNone/>
                        <a:tabLst/>
                        <a:defRPr/>
                      </a:pPr>
                      <a:r>
                        <a:rPr lang="en-CA" sz="1600" dirty="0" smtClean="0">
                          <a:latin typeface="Helvetica" pitchFamily="34" charset="0"/>
                          <a:cs typeface="Helvetica" pitchFamily="34" charset="0"/>
                        </a:rPr>
                        <a:t>Word Recognition</a:t>
                      </a:r>
                    </a:p>
                  </a:txBody>
                  <a:tcPr/>
                </a:tc>
                <a:tc>
                  <a:txBody>
                    <a:bodyPr/>
                    <a:lstStyle/>
                    <a:p>
                      <a:pPr marL="285750" indent="-285750">
                        <a:buFont typeface="Arial" panose="020B0604020202020204" pitchFamily="34" charset="0"/>
                        <a:buChar char="•"/>
                      </a:pPr>
                      <a:r>
                        <a:rPr lang="en-US" dirty="0" smtClean="0"/>
                        <a:t>Measures</a:t>
                      </a:r>
                      <a:r>
                        <a:rPr lang="en-US" baseline="0" dirty="0" smtClean="0"/>
                        <a:t> accuracy level of perceived speech</a:t>
                      </a:r>
                    </a:p>
                    <a:p>
                      <a:pPr marL="285750" indent="-285750">
                        <a:buFont typeface="Arial" panose="020B0604020202020204" pitchFamily="34" charset="0"/>
                        <a:buChar char="•"/>
                      </a:pPr>
                      <a:r>
                        <a:rPr lang="en-US" baseline="0" dirty="0" smtClean="0"/>
                        <a:t>Determines potential candidacy for hearing aids</a:t>
                      </a:r>
                      <a:endParaRPr lang="en-US" dirty="0"/>
                    </a:p>
                  </a:txBody>
                  <a:tcPr/>
                </a:tc>
              </a:tr>
              <a:tr h="380394">
                <a:tc>
                  <a:txBody>
                    <a:bodyPr/>
                    <a:lstStyle/>
                    <a:p>
                      <a:pPr marL="0" marR="0" indent="0" algn="l" defTabSz="914377" rtl="0" eaLnBrk="1" fontAlgn="auto" latinLnBrk="0" hangingPunct="1">
                        <a:lnSpc>
                          <a:spcPct val="100000"/>
                        </a:lnSpc>
                        <a:spcBef>
                          <a:spcPts val="0"/>
                        </a:spcBef>
                        <a:spcAft>
                          <a:spcPts val="0"/>
                        </a:spcAft>
                        <a:buClrTx/>
                        <a:buSzTx/>
                        <a:buFontTx/>
                        <a:buNone/>
                        <a:tabLst/>
                        <a:defRPr/>
                      </a:pPr>
                      <a:r>
                        <a:rPr lang="en-CA" sz="1600" dirty="0" smtClean="0">
                          <a:latin typeface="Helvetica" pitchFamily="34" charset="0"/>
                          <a:cs typeface="Helvetica" pitchFamily="34" charset="0"/>
                        </a:rPr>
                        <a:t>Speech in Noise Testing</a:t>
                      </a:r>
                    </a:p>
                  </a:txBody>
                  <a:tcPr/>
                </a:tc>
                <a:tc>
                  <a:txBody>
                    <a:bodyPr/>
                    <a:lstStyle/>
                    <a:p>
                      <a:pPr marL="285750" indent="-285750">
                        <a:buFont typeface="Arial" panose="020B0604020202020204" pitchFamily="34" charset="0"/>
                        <a:buChar char="•"/>
                      </a:pPr>
                      <a:r>
                        <a:rPr lang="en-US" dirty="0" smtClean="0"/>
                        <a:t>Indicates difficulty understanding</a:t>
                      </a:r>
                      <a:r>
                        <a:rPr lang="en-US" baseline="0" dirty="0" smtClean="0"/>
                        <a:t> speech in noise</a:t>
                      </a:r>
                    </a:p>
                    <a:p>
                      <a:pPr marL="285750" indent="-285750">
                        <a:buFont typeface="Arial" panose="020B0604020202020204" pitchFamily="34" charset="0"/>
                        <a:buChar char="•"/>
                      </a:pPr>
                      <a:r>
                        <a:rPr lang="en-US" baseline="0" dirty="0" smtClean="0"/>
                        <a:t>Predictive of hearing aid benefit</a:t>
                      </a:r>
                      <a:endParaRPr lang="en-US" dirty="0"/>
                    </a:p>
                  </a:txBody>
                  <a:tcPr/>
                </a:tc>
              </a:tr>
              <a:tr h="380394">
                <a:tc>
                  <a:txBody>
                    <a:bodyPr/>
                    <a:lstStyle/>
                    <a:p>
                      <a:r>
                        <a:rPr lang="en-CA" sz="1600" dirty="0" smtClean="0">
                          <a:latin typeface="Helvetica" pitchFamily="34" charset="0"/>
                          <a:cs typeface="Helvetica" pitchFamily="34" charset="0"/>
                        </a:rPr>
                        <a:t>Specialized Evoked Potentials </a:t>
                      </a:r>
                      <a:endParaRPr lang="en-US" sz="1600" dirty="0"/>
                    </a:p>
                  </a:txBody>
                  <a:tcPr/>
                </a:tc>
                <a:tc>
                  <a:txBody>
                    <a:bodyPr/>
                    <a:lstStyle/>
                    <a:p>
                      <a:pPr marL="285750" indent="-285750">
                        <a:buFont typeface="Arial" panose="020B0604020202020204" pitchFamily="34" charset="0"/>
                        <a:buChar char="•"/>
                      </a:pPr>
                      <a:r>
                        <a:rPr lang="en-US" dirty="0" smtClean="0"/>
                        <a:t>Measures cortical response to auditory stimuli</a:t>
                      </a:r>
                      <a:endParaRPr lang="en-US" dirty="0"/>
                    </a:p>
                  </a:txBody>
                  <a:tcPr/>
                </a:tc>
              </a:tr>
            </a:tbl>
          </a:graphicData>
        </a:graphic>
      </p:graphicFrame>
    </p:spTree>
    <p:extLst>
      <p:ext uri="{BB962C8B-B14F-4D97-AF65-F5344CB8AC3E}">
        <p14:creationId xmlns:p14="http://schemas.microsoft.com/office/powerpoint/2010/main" val="8614944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5" name="Picture 1027" descr="http://www.bionicear.com/userfiles/Image/audiogramofFamiliarSounds.jpg"/>
          <p:cNvPicPr>
            <a:picLocks noChangeAspect="1" noChangeArrowheads="1"/>
          </p:cNvPicPr>
          <p:nvPr/>
        </p:nvPicPr>
        <p:blipFill>
          <a:blip r:embed="rId3"/>
          <a:srcRect t="8331" b="2756"/>
          <a:stretch>
            <a:fillRect/>
          </a:stretch>
        </p:blipFill>
        <p:spPr bwMode="auto">
          <a:xfrm>
            <a:off x="1909763" y="1270000"/>
            <a:ext cx="5029200" cy="5322888"/>
          </a:xfrm>
          <a:prstGeom prst="rect">
            <a:avLst/>
          </a:prstGeom>
          <a:noFill/>
          <a:ln w="9525">
            <a:noFill/>
            <a:miter lim="800000"/>
            <a:headEnd/>
            <a:tailEnd/>
          </a:ln>
        </p:spPr>
      </p:pic>
      <p:sp>
        <p:nvSpPr>
          <p:cNvPr id="62466" name="TextBox 3"/>
          <p:cNvSpPr txBox="1">
            <a:spLocks noChangeArrowheads="1"/>
          </p:cNvSpPr>
          <p:nvPr/>
        </p:nvSpPr>
        <p:spPr bwMode="auto">
          <a:xfrm>
            <a:off x="1127125" y="277813"/>
            <a:ext cx="5730875" cy="584200"/>
          </a:xfrm>
          <a:prstGeom prst="rect">
            <a:avLst/>
          </a:prstGeom>
          <a:noFill/>
          <a:ln w="9525">
            <a:noFill/>
            <a:miter lim="800000"/>
            <a:headEnd/>
            <a:tailEnd/>
          </a:ln>
        </p:spPr>
        <p:txBody>
          <a:bodyPr>
            <a:spAutoFit/>
          </a:bodyPr>
          <a:lstStyle/>
          <a:p>
            <a:r>
              <a:rPr lang="en-US" sz="3200" b="1">
                <a:solidFill>
                  <a:srgbClr val="AF292E"/>
                </a:solidFill>
                <a:latin typeface="Helvetica" pitchFamily="34" charset="0"/>
                <a:cs typeface="Helvetica" pitchFamily="34" charset="0"/>
              </a:rPr>
              <a:t>Deciphering an Audiogram</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extBox 2"/>
          <p:cNvSpPr txBox="1">
            <a:spLocks noChangeArrowheads="1"/>
          </p:cNvSpPr>
          <p:nvPr/>
        </p:nvSpPr>
        <p:spPr bwMode="auto">
          <a:xfrm>
            <a:off x="1130300" y="1366838"/>
            <a:ext cx="7167563" cy="647700"/>
          </a:xfrm>
          <a:prstGeom prst="rect">
            <a:avLst/>
          </a:prstGeom>
          <a:noFill/>
          <a:ln w="9525">
            <a:noFill/>
            <a:miter lim="800000"/>
            <a:headEnd/>
            <a:tailEnd/>
          </a:ln>
        </p:spPr>
        <p:txBody>
          <a:bodyPr>
            <a:spAutoFit/>
          </a:bodyPr>
          <a:lstStyle/>
          <a:p>
            <a:r>
              <a:rPr lang="en-CA">
                <a:solidFill>
                  <a:srgbClr val="2C2C2E"/>
                </a:solidFill>
                <a:latin typeface="Helvetica" pitchFamily="34" charset="0"/>
                <a:cs typeface="Helvetica" pitchFamily="34" charset="0"/>
              </a:rPr>
              <a:t>Hearing loss is described in </a:t>
            </a:r>
            <a:r>
              <a:rPr lang="en-CA" b="1">
                <a:solidFill>
                  <a:srgbClr val="2C2C2E"/>
                </a:solidFill>
                <a:latin typeface="Helvetica" pitchFamily="34" charset="0"/>
                <a:cs typeface="Helvetica" pitchFamily="34" charset="0"/>
              </a:rPr>
              <a:t>degree, shape and nature</a:t>
            </a:r>
            <a:r>
              <a:rPr lang="en-CA">
                <a:solidFill>
                  <a:srgbClr val="2C2C2E"/>
                </a:solidFill>
                <a:latin typeface="Helvetica" pitchFamily="34" charset="0"/>
                <a:cs typeface="Helvetica" pitchFamily="34" charset="0"/>
              </a:rPr>
              <a:t>, </a:t>
            </a:r>
            <a:r>
              <a:rPr lang="en-CA" i="1">
                <a:solidFill>
                  <a:srgbClr val="2C2C2E"/>
                </a:solidFill>
                <a:latin typeface="Helvetica" pitchFamily="34" charset="0"/>
                <a:cs typeface="Helvetica" pitchFamily="34" charset="0"/>
              </a:rPr>
              <a:t>not in percentages</a:t>
            </a:r>
            <a:r>
              <a:rPr lang="en-CA">
                <a:solidFill>
                  <a:srgbClr val="2C2C2E"/>
                </a:solidFill>
                <a:latin typeface="Helvetica" pitchFamily="34" charset="0"/>
                <a:cs typeface="Helvetica" pitchFamily="34" charset="0"/>
              </a:rPr>
              <a:t>…</a:t>
            </a:r>
          </a:p>
        </p:txBody>
      </p:sp>
      <p:pic>
        <p:nvPicPr>
          <p:cNvPr id="64514" name="Picture 5" descr="hl4"/>
          <p:cNvPicPr>
            <a:picLocks noChangeAspect="1" noChangeArrowheads="1"/>
          </p:cNvPicPr>
          <p:nvPr/>
        </p:nvPicPr>
        <p:blipFill>
          <a:blip r:embed="rId3"/>
          <a:srcRect/>
          <a:stretch>
            <a:fillRect/>
          </a:stretch>
        </p:blipFill>
        <p:spPr bwMode="auto">
          <a:xfrm>
            <a:off x="881063" y="2230438"/>
            <a:ext cx="7185025" cy="3643312"/>
          </a:xfrm>
          <a:prstGeom prst="rect">
            <a:avLst/>
          </a:prstGeom>
          <a:noFill/>
          <a:ln w="9525">
            <a:noFill/>
            <a:miter lim="800000"/>
            <a:headEnd/>
            <a:tailEnd/>
          </a:ln>
        </p:spPr>
      </p:pic>
      <p:sp>
        <p:nvSpPr>
          <p:cNvPr id="64515" name="TextBox 5"/>
          <p:cNvSpPr txBox="1">
            <a:spLocks noChangeArrowheads="1"/>
          </p:cNvSpPr>
          <p:nvPr/>
        </p:nvSpPr>
        <p:spPr bwMode="auto">
          <a:xfrm>
            <a:off x="1130300" y="277813"/>
            <a:ext cx="6042025" cy="584200"/>
          </a:xfrm>
          <a:prstGeom prst="rect">
            <a:avLst/>
          </a:prstGeom>
          <a:noFill/>
          <a:ln w="9525">
            <a:noFill/>
            <a:miter lim="800000"/>
            <a:headEnd/>
            <a:tailEnd/>
          </a:ln>
        </p:spPr>
        <p:txBody>
          <a:bodyPr>
            <a:spAutoFit/>
          </a:bodyPr>
          <a:lstStyle/>
          <a:p>
            <a:r>
              <a:rPr lang="en-US" sz="3200" b="1">
                <a:solidFill>
                  <a:srgbClr val="AF292E"/>
                </a:solidFill>
                <a:latin typeface="Helvetica" pitchFamily="34" charset="0"/>
                <a:cs typeface="Helvetica" pitchFamily="34" charset="0"/>
              </a:rPr>
              <a:t>Degree of Hearing Loss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extBox 2"/>
          <p:cNvSpPr txBox="1">
            <a:spLocks noChangeArrowheads="1"/>
          </p:cNvSpPr>
          <p:nvPr/>
        </p:nvSpPr>
        <p:spPr bwMode="auto">
          <a:xfrm>
            <a:off x="1130300" y="1381125"/>
            <a:ext cx="7213600" cy="646113"/>
          </a:xfrm>
          <a:prstGeom prst="rect">
            <a:avLst/>
          </a:prstGeom>
          <a:noFill/>
          <a:ln w="9525">
            <a:noFill/>
            <a:miter lim="800000"/>
            <a:headEnd/>
            <a:tailEnd/>
          </a:ln>
        </p:spPr>
        <p:txBody>
          <a:bodyPr>
            <a:spAutoFit/>
          </a:bodyPr>
          <a:lstStyle/>
          <a:p>
            <a:r>
              <a:rPr lang="en-CA" b="1">
                <a:solidFill>
                  <a:srgbClr val="005395"/>
                </a:solidFill>
                <a:latin typeface="Helvetica" pitchFamily="34" charset="0"/>
                <a:cs typeface="Helvetica" pitchFamily="34" charset="0"/>
              </a:rPr>
              <a:t>Conductive Hearing Loss: </a:t>
            </a:r>
            <a:r>
              <a:rPr lang="en-CA">
                <a:latin typeface="Helvetica" pitchFamily="34" charset="0"/>
                <a:cs typeface="Helvetica" pitchFamily="34" charset="0"/>
              </a:rPr>
              <a:t>caused by an abnormality of the conductive system.</a:t>
            </a:r>
          </a:p>
        </p:txBody>
      </p:sp>
      <p:sp>
        <p:nvSpPr>
          <p:cNvPr id="4" name="Rectangle 3"/>
          <p:cNvSpPr/>
          <p:nvPr/>
        </p:nvSpPr>
        <p:spPr>
          <a:xfrm>
            <a:off x="1130300" y="2373313"/>
            <a:ext cx="3852863" cy="2833687"/>
          </a:xfrm>
          <a:prstGeom prst="rect">
            <a:avLst/>
          </a:prstGeom>
        </p:spPr>
        <p:txBody>
          <a:bodyPr>
            <a:spAutoFit/>
          </a:bodyPr>
          <a:lstStyle/>
          <a:p>
            <a:pPr fontAlgn="auto">
              <a:lnSpc>
                <a:spcPct val="90000"/>
              </a:lnSpc>
              <a:spcBef>
                <a:spcPts val="0"/>
              </a:spcBef>
              <a:spcAft>
                <a:spcPts val="0"/>
              </a:spcAft>
              <a:buFont typeface="Arial" charset="0"/>
              <a:buNone/>
              <a:defRPr/>
            </a:pPr>
            <a:r>
              <a:rPr lang="en-CA" u="sng" dirty="0">
                <a:latin typeface="Helvetica" charset="0"/>
                <a:ea typeface="Helvetica" charset="0"/>
                <a:cs typeface="Helvetica" charset="0"/>
              </a:rPr>
              <a:t>Pathology of the EXTERNAL EAR</a:t>
            </a:r>
          </a:p>
          <a:p>
            <a:pPr marL="285744" indent="-285744" fontAlgn="auto">
              <a:lnSpc>
                <a:spcPct val="90000"/>
              </a:lnSpc>
              <a:spcBef>
                <a:spcPts val="0"/>
              </a:spcBef>
              <a:spcAft>
                <a:spcPts val="0"/>
              </a:spcAft>
              <a:buFont typeface="Arial" charset="0"/>
              <a:buChar char="•"/>
              <a:defRPr/>
            </a:pPr>
            <a:r>
              <a:rPr lang="en-CA" dirty="0">
                <a:latin typeface="Helvetica" charset="0"/>
                <a:ea typeface="Helvetica" charset="0"/>
                <a:cs typeface="Helvetica" charset="0"/>
              </a:rPr>
              <a:t>  External ear canal deformity (</a:t>
            </a:r>
            <a:r>
              <a:rPr lang="en-CA" i="1" dirty="0">
                <a:latin typeface="Helvetica" charset="0"/>
                <a:ea typeface="Helvetica" charset="0"/>
                <a:cs typeface="Helvetica" charset="0"/>
              </a:rPr>
              <a:t>atresia) </a:t>
            </a:r>
          </a:p>
          <a:p>
            <a:pPr marL="285744" indent="-285744" fontAlgn="auto">
              <a:lnSpc>
                <a:spcPct val="90000"/>
              </a:lnSpc>
              <a:spcBef>
                <a:spcPts val="0"/>
              </a:spcBef>
              <a:spcAft>
                <a:spcPts val="0"/>
              </a:spcAft>
              <a:buFont typeface="Arial" charset="0"/>
              <a:buChar char="•"/>
              <a:defRPr/>
            </a:pPr>
            <a:r>
              <a:rPr lang="en-CA" dirty="0">
                <a:latin typeface="Helvetica" charset="0"/>
                <a:ea typeface="Helvetica" charset="0"/>
                <a:cs typeface="Helvetica" charset="0"/>
              </a:rPr>
              <a:t>  Blockage from </a:t>
            </a:r>
            <a:r>
              <a:rPr lang="en-CA" i="1" dirty="0">
                <a:latin typeface="Helvetica" charset="0"/>
                <a:ea typeface="Helvetica" charset="0"/>
                <a:cs typeface="Helvetica" charset="0"/>
              </a:rPr>
              <a:t>cerumen or foreign object</a:t>
            </a:r>
          </a:p>
          <a:p>
            <a:pPr marL="285744" indent="-285744" fontAlgn="auto">
              <a:lnSpc>
                <a:spcPct val="90000"/>
              </a:lnSpc>
              <a:spcBef>
                <a:spcPts val="0"/>
              </a:spcBef>
              <a:spcAft>
                <a:spcPts val="0"/>
              </a:spcAft>
              <a:buFont typeface="Arial" charset="0"/>
              <a:buChar char="•"/>
              <a:defRPr/>
            </a:pPr>
            <a:r>
              <a:rPr lang="en-CA" dirty="0">
                <a:latin typeface="Helvetica" charset="0"/>
                <a:ea typeface="Helvetica" charset="0"/>
                <a:cs typeface="Helvetica" charset="0"/>
              </a:rPr>
              <a:t>  Perforated tympanic membrane</a:t>
            </a:r>
          </a:p>
          <a:p>
            <a:pPr fontAlgn="auto">
              <a:lnSpc>
                <a:spcPct val="90000"/>
              </a:lnSpc>
              <a:spcBef>
                <a:spcPts val="0"/>
              </a:spcBef>
              <a:spcAft>
                <a:spcPts val="0"/>
              </a:spcAft>
              <a:buFont typeface="Arial" charset="0"/>
              <a:buNone/>
              <a:defRPr/>
            </a:pPr>
            <a:endParaRPr lang="en-CA" dirty="0">
              <a:latin typeface="Helvetica" charset="0"/>
              <a:ea typeface="Helvetica" charset="0"/>
              <a:cs typeface="Helvetica" charset="0"/>
            </a:endParaRPr>
          </a:p>
          <a:p>
            <a:pPr fontAlgn="auto">
              <a:lnSpc>
                <a:spcPct val="90000"/>
              </a:lnSpc>
              <a:spcBef>
                <a:spcPts val="0"/>
              </a:spcBef>
              <a:spcAft>
                <a:spcPts val="0"/>
              </a:spcAft>
              <a:buFont typeface="Arial" charset="0"/>
              <a:buNone/>
              <a:defRPr/>
            </a:pPr>
            <a:r>
              <a:rPr lang="en-CA" u="sng" dirty="0">
                <a:latin typeface="Helvetica" charset="0"/>
                <a:ea typeface="Helvetica" charset="0"/>
                <a:cs typeface="Helvetica" charset="0"/>
              </a:rPr>
              <a:t>Pathology in the MIDDLE EAR</a:t>
            </a:r>
          </a:p>
          <a:p>
            <a:pPr fontAlgn="auto">
              <a:lnSpc>
                <a:spcPct val="90000"/>
              </a:lnSpc>
              <a:spcBef>
                <a:spcPts val="0"/>
              </a:spcBef>
              <a:spcAft>
                <a:spcPts val="0"/>
              </a:spcAft>
              <a:buFont typeface="Arial" charset="0"/>
              <a:buChar char="•"/>
              <a:defRPr/>
            </a:pPr>
            <a:r>
              <a:rPr lang="en-CA" dirty="0">
                <a:latin typeface="Helvetica" charset="0"/>
                <a:ea typeface="Helvetica" charset="0"/>
                <a:cs typeface="Helvetica" charset="0"/>
              </a:rPr>
              <a:t>  Serous and Purulent Otitis media </a:t>
            </a:r>
          </a:p>
          <a:p>
            <a:pPr fontAlgn="auto">
              <a:lnSpc>
                <a:spcPct val="90000"/>
              </a:lnSpc>
              <a:spcBef>
                <a:spcPts val="0"/>
              </a:spcBef>
              <a:spcAft>
                <a:spcPts val="0"/>
              </a:spcAft>
              <a:buFont typeface="Arial" charset="0"/>
              <a:buChar char="•"/>
              <a:defRPr/>
            </a:pPr>
            <a:r>
              <a:rPr lang="en-CA" dirty="0">
                <a:latin typeface="Helvetica" charset="0"/>
                <a:ea typeface="Helvetica" charset="0"/>
                <a:cs typeface="Helvetica" charset="0"/>
              </a:rPr>
              <a:t>  </a:t>
            </a:r>
            <a:r>
              <a:rPr lang="en-CA" dirty="0" err="1">
                <a:latin typeface="Helvetica" charset="0"/>
                <a:ea typeface="Helvetica" charset="0"/>
                <a:cs typeface="Helvetica" charset="0"/>
              </a:rPr>
              <a:t>Otosclerosis</a:t>
            </a:r>
            <a:r>
              <a:rPr lang="en-CA" dirty="0">
                <a:latin typeface="Helvetica" charset="0"/>
                <a:ea typeface="Helvetica" charset="0"/>
                <a:cs typeface="Helvetica" charset="0"/>
              </a:rPr>
              <a:t>  </a:t>
            </a:r>
          </a:p>
          <a:p>
            <a:pPr fontAlgn="auto">
              <a:lnSpc>
                <a:spcPct val="90000"/>
              </a:lnSpc>
              <a:spcBef>
                <a:spcPts val="0"/>
              </a:spcBef>
              <a:spcAft>
                <a:spcPts val="0"/>
              </a:spcAft>
              <a:buFont typeface="Arial" charset="0"/>
              <a:buChar char="•"/>
              <a:defRPr/>
            </a:pPr>
            <a:r>
              <a:rPr lang="en-CA" dirty="0">
                <a:latin typeface="Helvetica" charset="0"/>
                <a:ea typeface="Helvetica" charset="0"/>
                <a:cs typeface="Helvetica" charset="0"/>
              </a:rPr>
              <a:t>  Cholesteatoma</a:t>
            </a:r>
          </a:p>
        </p:txBody>
      </p:sp>
      <p:pic>
        <p:nvPicPr>
          <p:cNvPr id="66563" name="Picture 7"/>
          <p:cNvPicPr>
            <a:picLocks noChangeAspect="1" noChangeArrowheads="1"/>
          </p:cNvPicPr>
          <p:nvPr/>
        </p:nvPicPr>
        <p:blipFill>
          <a:blip r:embed="rId3"/>
          <a:srcRect/>
          <a:stretch>
            <a:fillRect/>
          </a:stretch>
        </p:blipFill>
        <p:spPr bwMode="auto">
          <a:xfrm>
            <a:off x="4978400" y="1970088"/>
            <a:ext cx="3708400" cy="3403600"/>
          </a:xfrm>
          <a:prstGeom prst="rect">
            <a:avLst/>
          </a:prstGeom>
          <a:noFill/>
          <a:ln w="9525">
            <a:noFill/>
            <a:miter lim="800000"/>
            <a:headEnd/>
            <a:tailEnd/>
          </a:ln>
        </p:spPr>
      </p:pic>
      <p:sp>
        <p:nvSpPr>
          <p:cNvPr id="66564" name="TextBox 5"/>
          <p:cNvSpPr txBox="1">
            <a:spLocks noChangeArrowheads="1"/>
          </p:cNvSpPr>
          <p:nvPr/>
        </p:nvSpPr>
        <p:spPr bwMode="auto">
          <a:xfrm>
            <a:off x="1374775" y="5686425"/>
            <a:ext cx="5992813" cy="830263"/>
          </a:xfrm>
          <a:prstGeom prst="rect">
            <a:avLst/>
          </a:prstGeom>
          <a:noFill/>
          <a:ln w="9525">
            <a:noFill/>
            <a:miter lim="800000"/>
            <a:headEnd/>
            <a:tailEnd/>
          </a:ln>
        </p:spPr>
        <p:txBody>
          <a:bodyPr>
            <a:spAutoFit/>
          </a:bodyPr>
          <a:lstStyle/>
          <a:p>
            <a:pPr marL="0" lvl="1" algn="ctr"/>
            <a:r>
              <a:rPr lang="en-CA" sz="1600" b="1" i="1" u="sng">
                <a:solidFill>
                  <a:srgbClr val="58595B"/>
                </a:solidFill>
                <a:latin typeface="Helvetica" pitchFamily="34" charset="0"/>
                <a:cs typeface="Helvetica" pitchFamily="34" charset="0"/>
              </a:rPr>
              <a:t>Treatment</a:t>
            </a:r>
            <a:r>
              <a:rPr lang="en-CA" sz="1600" b="1" i="1">
                <a:solidFill>
                  <a:srgbClr val="58595B"/>
                </a:solidFill>
                <a:latin typeface="Helvetica" pitchFamily="34" charset="0"/>
                <a:cs typeface="Helvetica" pitchFamily="34" charset="0"/>
              </a:rPr>
              <a:t> may include ongoing monitoring, amplification with hearing aids or Bone Anchored/Conduction </a:t>
            </a:r>
          </a:p>
          <a:p>
            <a:pPr marL="0" lvl="1" algn="ctr"/>
            <a:r>
              <a:rPr lang="en-CA" sz="1600" b="1" i="1">
                <a:solidFill>
                  <a:srgbClr val="58595B"/>
                </a:solidFill>
                <a:latin typeface="Helvetica" pitchFamily="34" charset="0"/>
                <a:cs typeface="Helvetica" pitchFamily="34" charset="0"/>
              </a:rPr>
              <a:t>Hearing Devices</a:t>
            </a:r>
            <a:r>
              <a:rPr lang="en-CA" sz="1600">
                <a:latin typeface="Helvetica" pitchFamily="34" charset="0"/>
                <a:cs typeface="Helvetica" pitchFamily="34" charset="0"/>
              </a:rPr>
              <a:t> </a:t>
            </a:r>
          </a:p>
        </p:txBody>
      </p:sp>
      <p:sp>
        <p:nvSpPr>
          <p:cNvPr id="66565" name="TextBox 6"/>
          <p:cNvSpPr txBox="1">
            <a:spLocks noChangeArrowheads="1"/>
          </p:cNvSpPr>
          <p:nvPr/>
        </p:nvSpPr>
        <p:spPr bwMode="auto">
          <a:xfrm>
            <a:off x="1130300" y="276225"/>
            <a:ext cx="4881563" cy="584200"/>
          </a:xfrm>
          <a:prstGeom prst="rect">
            <a:avLst/>
          </a:prstGeom>
          <a:noFill/>
          <a:ln w="9525">
            <a:noFill/>
            <a:miter lim="800000"/>
            <a:headEnd/>
            <a:tailEnd/>
          </a:ln>
        </p:spPr>
        <p:txBody>
          <a:bodyPr>
            <a:spAutoFit/>
          </a:bodyPr>
          <a:lstStyle/>
          <a:p>
            <a:r>
              <a:rPr lang="en-US" sz="3200" b="1">
                <a:solidFill>
                  <a:srgbClr val="AF292E"/>
                </a:solidFill>
                <a:latin typeface="Helvetica" pitchFamily="34" charset="0"/>
                <a:cs typeface="Helvetica" pitchFamily="34" charset="0"/>
              </a:rPr>
              <a:t>Types of Hearing Loss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extBox 2"/>
          <p:cNvSpPr txBox="1">
            <a:spLocks noChangeArrowheads="1"/>
          </p:cNvSpPr>
          <p:nvPr/>
        </p:nvSpPr>
        <p:spPr bwMode="auto">
          <a:xfrm>
            <a:off x="1130300" y="1497013"/>
            <a:ext cx="7915275" cy="646112"/>
          </a:xfrm>
          <a:prstGeom prst="rect">
            <a:avLst/>
          </a:prstGeom>
          <a:noFill/>
          <a:ln w="9525">
            <a:noFill/>
            <a:miter lim="800000"/>
            <a:headEnd/>
            <a:tailEnd/>
          </a:ln>
        </p:spPr>
        <p:txBody>
          <a:bodyPr>
            <a:spAutoFit/>
          </a:bodyPr>
          <a:lstStyle/>
          <a:p>
            <a:r>
              <a:rPr lang="en-CA" b="1">
                <a:solidFill>
                  <a:srgbClr val="005395"/>
                </a:solidFill>
                <a:latin typeface="Helvetica" pitchFamily="34" charset="0"/>
                <a:cs typeface="Helvetica" pitchFamily="34" charset="0"/>
              </a:rPr>
              <a:t>Sensorineural Hearing Loss: </a:t>
            </a:r>
            <a:r>
              <a:rPr lang="en-CA">
                <a:latin typeface="Helvetica" pitchFamily="34" charset="0"/>
                <a:cs typeface="Helvetica" pitchFamily="34" charset="0"/>
              </a:rPr>
              <a:t>caused by </a:t>
            </a:r>
            <a:r>
              <a:rPr lang="en-CA" b="1">
                <a:latin typeface="Helvetica" pitchFamily="34" charset="0"/>
                <a:cs typeface="Helvetica" pitchFamily="34" charset="0"/>
              </a:rPr>
              <a:t>hair cell damage </a:t>
            </a:r>
            <a:r>
              <a:rPr lang="en-CA">
                <a:latin typeface="Helvetica" pitchFamily="34" charset="0"/>
                <a:cs typeface="Helvetica" pitchFamily="34" charset="0"/>
              </a:rPr>
              <a:t>or abnormality within the </a:t>
            </a:r>
            <a:r>
              <a:rPr lang="en-CA" b="1">
                <a:latin typeface="Helvetica" pitchFamily="34" charset="0"/>
                <a:cs typeface="Helvetica" pitchFamily="34" charset="0"/>
              </a:rPr>
              <a:t>cochlea</a:t>
            </a:r>
            <a:r>
              <a:rPr lang="en-CA">
                <a:latin typeface="Helvetica" pitchFamily="34" charset="0"/>
                <a:cs typeface="Helvetica" pitchFamily="34" charset="0"/>
              </a:rPr>
              <a:t> (inner ear).  </a:t>
            </a:r>
          </a:p>
        </p:txBody>
      </p:sp>
      <p:sp>
        <p:nvSpPr>
          <p:cNvPr id="68610" name="Content Placeholder 1"/>
          <p:cNvSpPr txBox="1">
            <a:spLocks/>
          </p:cNvSpPr>
          <p:nvPr/>
        </p:nvSpPr>
        <p:spPr bwMode="auto">
          <a:xfrm>
            <a:off x="901700" y="2414588"/>
            <a:ext cx="3325813" cy="3448050"/>
          </a:xfrm>
          <a:prstGeom prst="rect">
            <a:avLst/>
          </a:prstGeom>
          <a:noFill/>
          <a:ln w="9525">
            <a:noFill/>
            <a:miter lim="800000"/>
            <a:headEnd/>
            <a:tailEnd/>
          </a:ln>
        </p:spPr>
        <p:txBody>
          <a:bodyPr/>
          <a:lstStyle/>
          <a:p>
            <a:pPr marL="569913" indent="-341313">
              <a:spcBef>
                <a:spcPts val="1000"/>
              </a:spcBef>
              <a:buFont typeface="Arial" charset="0"/>
              <a:buChar char="•"/>
            </a:pPr>
            <a:r>
              <a:rPr lang="en-CA" sz="2200">
                <a:latin typeface="Helvetica" pitchFamily="34" charset="0"/>
                <a:cs typeface="Helvetica" pitchFamily="34" charset="0"/>
              </a:rPr>
              <a:t>Noise exposure</a:t>
            </a:r>
          </a:p>
          <a:p>
            <a:pPr marL="569913" indent="-341313">
              <a:spcBef>
                <a:spcPts val="1000"/>
              </a:spcBef>
              <a:buFont typeface="Arial" charset="0"/>
              <a:buChar char="•"/>
            </a:pPr>
            <a:r>
              <a:rPr lang="en-CA" sz="2200">
                <a:latin typeface="Helvetica" pitchFamily="34" charset="0"/>
                <a:cs typeface="Helvetica" pitchFamily="34" charset="0"/>
              </a:rPr>
              <a:t>Ototoxic medication</a:t>
            </a:r>
          </a:p>
          <a:p>
            <a:pPr marL="569913" indent="-341313">
              <a:spcBef>
                <a:spcPts val="1000"/>
              </a:spcBef>
              <a:buFont typeface="Arial" charset="0"/>
              <a:buChar char="•"/>
            </a:pPr>
            <a:r>
              <a:rPr lang="en-CA" sz="2200">
                <a:latin typeface="Helvetica" pitchFamily="34" charset="0"/>
                <a:cs typeface="Helvetica" pitchFamily="34" charset="0"/>
              </a:rPr>
              <a:t>Meniere’s disease</a:t>
            </a:r>
          </a:p>
          <a:p>
            <a:pPr marL="569913" indent="-341313">
              <a:spcBef>
                <a:spcPts val="1000"/>
              </a:spcBef>
              <a:buFont typeface="Arial" charset="0"/>
              <a:buChar char="•"/>
            </a:pPr>
            <a:r>
              <a:rPr lang="en-CA" sz="2200">
                <a:latin typeface="Helvetica" pitchFamily="34" charset="0"/>
                <a:cs typeface="Helvetica" pitchFamily="34" charset="0"/>
              </a:rPr>
              <a:t>Infections </a:t>
            </a:r>
          </a:p>
          <a:p>
            <a:pPr marL="569913" indent="-341313">
              <a:spcBef>
                <a:spcPts val="1000"/>
              </a:spcBef>
              <a:buFont typeface="Arial" charset="0"/>
              <a:buChar char="•"/>
            </a:pPr>
            <a:r>
              <a:rPr lang="en-CA" sz="2200">
                <a:latin typeface="Helvetica" pitchFamily="34" charset="0"/>
                <a:cs typeface="Helvetica" pitchFamily="34" charset="0"/>
              </a:rPr>
              <a:t>Idiopathic</a:t>
            </a:r>
          </a:p>
          <a:p>
            <a:pPr marL="569913" indent="-341313">
              <a:spcBef>
                <a:spcPts val="1000"/>
              </a:spcBef>
              <a:buFont typeface="Arial" charset="0"/>
              <a:buChar char="•"/>
            </a:pPr>
            <a:r>
              <a:rPr lang="en-US" sz="2200">
                <a:latin typeface="Helvetica" pitchFamily="34" charset="0"/>
                <a:cs typeface="Helvetica" pitchFamily="34" charset="0"/>
              </a:rPr>
              <a:t>Congenital</a:t>
            </a:r>
          </a:p>
          <a:p>
            <a:pPr marL="569913" indent="-341313">
              <a:spcBef>
                <a:spcPts val="1000"/>
              </a:spcBef>
              <a:buFont typeface="Arial" charset="0"/>
              <a:buChar char="•"/>
            </a:pPr>
            <a:r>
              <a:rPr lang="en-US" sz="2200">
                <a:latin typeface="Helvetica" pitchFamily="34" charset="0"/>
                <a:cs typeface="Helvetica" pitchFamily="34" charset="0"/>
              </a:rPr>
              <a:t>Aging (presbycusis)</a:t>
            </a:r>
            <a:endParaRPr lang="en-CA" sz="2200">
              <a:latin typeface="Helvetica" pitchFamily="34" charset="0"/>
              <a:cs typeface="Helvetica" pitchFamily="34" charset="0"/>
            </a:endParaRPr>
          </a:p>
        </p:txBody>
      </p:sp>
      <p:pic>
        <p:nvPicPr>
          <p:cNvPr id="68611" name="Picture 7"/>
          <p:cNvPicPr>
            <a:picLocks noChangeAspect="1" noChangeArrowheads="1"/>
          </p:cNvPicPr>
          <p:nvPr/>
        </p:nvPicPr>
        <p:blipFill>
          <a:blip r:embed="rId3"/>
          <a:srcRect/>
          <a:stretch>
            <a:fillRect/>
          </a:stretch>
        </p:blipFill>
        <p:spPr bwMode="auto">
          <a:xfrm>
            <a:off x="4767263" y="2143125"/>
            <a:ext cx="3773487" cy="3833813"/>
          </a:xfrm>
          <a:prstGeom prst="rect">
            <a:avLst/>
          </a:prstGeom>
          <a:noFill/>
          <a:ln w="9525">
            <a:noFill/>
            <a:miter lim="800000"/>
            <a:headEnd/>
            <a:tailEnd/>
          </a:ln>
        </p:spPr>
      </p:pic>
      <p:sp>
        <p:nvSpPr>
          <p:cNvPr id="68612" name="TextBox 5"/>
          <p:cNvSpPr txBox="1">
            <a:spLocks noChangeArrowheads="1"/>
          </p:cNvSpPr>
          <p:nvPr/>
        </p:nvSpPr>
        <p:spPr bwMode="auto">
          <a:xfrm>
            <a:off x="1130300" y="276225"/>
            <a:ext cx="4881563" cy="584200"/>
          </a:xfrm>
          <a:prstGeom prst="rect">
            <a:avLst/>
          </a:prstGeom>
          <a:noFill/>
          <a:ln w="9525">
            <a:noFill/>
            <a:miter lim="800000"/>
            <a:headEnd/>
            <a:tailEnd/>
          </a:ln>
        </p:spPr>
        <p:txBody>
          <a:bodyPr>
            <a:spAutoFit/>
          </a:bodyPr>
          <a:lstStyle/>
          <a:p>
            <a:r>
              <a:rPr lang="en-US" sz="3200" b="1">
                <a:solidFill>
                  <a:srgbClr val="AF292E"/>
                </a:solidFill>
                <a:latin typeface="Helvetica" pitchFamily="34" charset="0"/>
                <a:cs typeface="Helvetica" pitchFamily="34" charset="0"/>
              </a:rPr>
              <a:t>Types of Hearing Loss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90600" y="1338263"/>
            <a:ext cx="7696200" cy="5078313"/>
          </a:xfrm>
          <a:prstGeom prst="rect">
            <a:avLst/>
          </a:prstGeom>
          <a:noFill/>
        </p:spPr>
        <p:txBody>
          <a:bodyPr anchor="t">
            <a:spAutoFit/>
          </a:bodyPr>
          <a:lstStyle/>
          <a:p>
            <a:pPr marL="342891" indent="-342891" fontAlgn="auto">
              <a:spcBef>
                <a:spcPts val="0"/>
              </a:spcBef>
              <a:spcAft>
                <a:spcPts val="0"/>
              </a:spcAft>
              <a:defRPr/>
            </a:pPr>
            <a:r>
              <a:rPr lang="en-US" dirty="0">
                <a:latin typeface="Helvetica" charset="0"/>
                <a:ea typeface="Helvetica" charset="0"/>
                <a:cs typeface="Helvetica" charset="0"/>
              </a:rPr>
              <a:t> </a:t>
            </a:r>
            <a:r>
              <a:rPr lang="en-US" b="1" dirty="0">
                <a:latin typeface="Helvetica" charset="0"/>
                <a:ea typeface="Helvetica" charset="0"/>
                <a:cs typeface="Helvetica" charset="0"/>
              </a:rPr>
              <a:t>Impact of Hearing Loss</a:t>
            </a:r>
          </a:p>
          <a:p>
            <a:pPr marL="342891" indent="-342891" fontAlgn="auto">
              <a:spcBef>
                <a:spcPts val="0"/>
              </a:spcBef>
              <a:spcAft>
                <a:spcPts val="0"/>
              </a:spcAft>
              <a:defRPr/>
            </a:pPr>
            <a:endParaRPr lang="en-US" dirty="0">
              <a:latin typeface="Helvetica" charset="0"/>
              <a:ea typeface="Helvetica" charset="0"/>
              <a:cs typeface="Helvetica" charset="0"/>
            </a:endParaRPr>
          </a:p>
          <a:p>
            <a:pPr marL="342891" indent="-342891" fontAlgn="auto">
              <a:spcBef>
                <a:spcPts val="0"/>
              </a:spcBef>
              <a:spcAft>
                <a:spcPts val="0"/>
              </a:spcAft>
              <a:defRPr/>
            </a:pPr>
            <a:r>
              <a:rPr lang="en-US" dirty="0">
                <a:latin typeface="Helvetica" charset="0"/>
                <a:ea typeface="Helvetica" charset="0"/>
                <a:cs typeface="Helvetica" charset="0"/>
              </a:rPr>
              <a:t>  </a:t>
            </a:r>
            <a:r>
              <a:rPr lang="en-US" b="1" dirty="0">
                <a:latin typeface="Helvetica" charset="0"/>
                <a:ea typeface="Helvetica" charset="0"/>
                <a:cs typeface="Helvetica" charset="0"/>
              </a:rPr>
              <a:t>What is an Audiologist?</a:t>
            </a:r>
          </a:p>
          <a:p>
            <a:pPr marL="800080" lvl="1" indent="-342891" fontAlgn="auto">
              <a:spcBef>
                <a:spcPts val="0"/>
              </a:spcBef>
              <a:spcAft>
                <a:spcPts val="0"/>
              </a:spcAft>
              <a:defRPr/>
            </a:pPr>
            <a:r>
              <a:rPr lang="en-US" dirty="0">
                <a:latin typeface="Helvetica" charset="0"/>
                <a:ea typeface="Helvetica" charset="0"/>
                <a:cs typeface="Helvetica" charset="0"/>
              </a:rPr>
              <a:t> 	</a:t>
            </a:r>
            <a:r>
              <a:rPr lang="en-US" i="1" dirty="0" err="1">
                <a:latin typeface="Helvetica" charset="0"/>
                <a:ea typeface="Helvetica" charset="0"/>
                <a:cs typeface="Helvetica" charset="0"/>
              </a:rPr>
              <a:t>i</a:t>
            </a:r>
            <a:r>
              <a:rPr lang="en-US" i="1" dirty="0">
                <a:latin typeface="Helvetica" charset="0"/>
                <a:ea typeface="Helvetica" charset="0"/>
                <a:cs typeface="Helvetica" charset="0"/>
              </a:rPr>
              <a:t>.   Definition</a:t>
            </a:r>
          </a:p>
          <a:p>
            <a:pPr marL="800080" lvl="1" indent="-342891" fontAlgn="auto">
              <a:spcBef>
                <a:spcPts val="0"/>
              </a:spcBef>
              <a:spcAft>
                <a:spcPts val="0"/>
              </a:spcAft>
              <a:defRPr/>
            </a:pPr>
            <a:r>
              <a:rPr lang="en-US" i="1" dirty="0">
                <a:latin typeface="Helvetica" charset="0"/>
                <a:ea typeface="Helvetica" charset="0"/>
                <a:cs typeface="Helvetica" charset="0"/>
              </a:rPr>
              <a:t> 	ii.  Audiology Scope of practice	</a:t>
            </a:r>
          </a:p>
          <a:p>
            <a:pPr marL="800080" lvl="1" indent="-342891" fontAlgn="auto">
              <a:spcBef>
                <a:spcPts val="0"/>
              </a:spcBef>
              <a:spcAft>
                <a:spcPts val="0"/>
              </a:spcAft>
              <a:defRPr/>
            </a:pPr>
            <a:endParaRPr lang="en-US" i="1" dirty="0">
              <a:latin typeface="Helvetica" charset="0"/>
              <a:ea typeface="Helvetica" charset="0"/>
              <a:cs typeface="Helvetica" charset="0"/>
            </a:endParaRPr>
          </a:p>
          <a:p>
            <a:pPr marL="342891" indent="-342891" fontAlgn="auto">
              <a:spcBef>
                <a:spcPts val="0"/>
              </a:spcBef>
              <a:spcAft>
                <a:spcPts val="0"/>
              </a:spcAft>
              <a:defRPr/>
            </a:pPr>
            <a:r>
              <a:rPr lang="en-US" dirty="0">
                <a:latin typeface="Helvetica" charset="0"/>
                <a:ea typeface="Helvetica" charset="0"/>
                <a:cs typeface="Helvetica" charset="0"/>
              </a:rPr>
              <a:t>  </a:t>
            </a:r>
            <a:r>
              <a:rPr lang="en-US" b="1" dirty="0">
                <a:latin typeface="Helvetica" charset="0"/>
                <a:ea typeface="Helvetica" charset="0"/>
                <a:cs typeface="Helvetica" charset="0"/>
              </a:rPr>
              <a:t>Audiology 101</a:t>
            </a:r>
            <a:r>
              <a:rPr lang="en-US" dirty="0">
                <a:latin typeface="Helvetica" charset="0"/>
                <a:ea typeface="Helvetica" charset="0"/>
                <a:cs typeface="Helvetica" charset="0"/>
              </a:rPr>
              <a:t> </a:t>
            </a:r>
          </a:p>
          <a:p>
            <a:pPr marL="342891" indent="-342891" fontAlgn="auto">
              <a:spcBef>
                <a:spcPts val="0"/>
              </a:spcBef>
              <a:spcAft>
                <a:spcPts val="0"/>
              </a:spcAft>
              <a:defRPr/>
            </a:pPr>
            <a:endParaRPr lang="en-US" i="1" dirty="0">
              <a:latin typeface="Helvetica" charset="0"/>
              <a:ea typeface="Helvetica" charset="0"/>
              <a:cs typeface="Helvetica" charset="0"/>
            </a:endParaRPr>
          </a:p>
          <a:p>
            <a:pPr marL="342891" indent="-342891" fontAlgn="auto">
              <a:spcBef>
                <a:spcPts val="0"/>
              </a:spcBef>
              <a:spcAft>
                <a:spcPts val="0"/>
              </a:spcAft>
              <a:defRPr/>
            </a:pPr>
            <a:r>
              <a:rPr lang="en-US" dirty="0">
                <a:latin typeface="Helvetica" charset="0"/>
                <a:ea typeface="Helvetica" charset="0"/>
                <a:cs typeface="Helvetica" charset="0"/>
              </a:rPr>
              <a:t>  </a:t>
            </a:r>
            <a:r>
              <a:rPr lang="en-US" b="1" dirty="0">
                <a:latin typeface="Helvetica" charset="0"/>
                <a:ea typeface="Helvetica" charset="0"/>
                <a:cs typeface="Helvetica" charset="0"/>
              </a:rPr>
              <a:t>Common “ear-related” complaints and Types of Hearing Loss</a:t>
            </a:r>
          </a:p>
          <a:p>
            <a:pPr marL="800080" lvl="1" indent="-342891" fontAlgn="auto">
              <a:spcBef>
                <a:spcPts val="0"/>
              </a:spcBef>
              <a:spcAft>
                <a:spcPts val="0"/>
              </a:spcAft>
              <a:defRPr/>
            </a:pPr>
            <a:r>
              <a:rPr lang="en-US" dirty="0">
                <a:latin typeface="Helvetica" charset="0"/>
                <a:ea typeface="Helvetica" charset="0"/>
                <a:cs typeface="Helvetica" charset="0"/>
              </a:rPr>
              <a:t> 	</a:t>
            </a:r>
            <a:r>
              <a:rPr lang="en-US" i="1" dirty="0" err="1">
                <a:latin typeface="Helvetica" charset="0"/>
                <a:ea typeface="Helvetica" charset="0"/>
                <a:cs typeface="Helvetica" charset="0"/>
              </a:rPr>
              <a:t>i</a:t>
            </a:r>
            <a:r>
              <a:rPr lang="en-US" i="1" dirty="0">
                <a:latin typeface="Helvetica" charset="0"/>
                <a:ea typeface="Helvetica" charset="0"/>
                <a:cs typeface="Helvetica" charset="0"/>
              </a:rPr>
              <a:t>.   What is included in a typical Audiological Assessment</a:t>
            </a:r>
          </a:p>
          <a:p>
            <a:pPr marL="800080" lvl="1" indent="-342891" fontAlgn="auto">
              <a:spcBef>
                <a:spcPts val="0"/>
              </a:spcBef>
              <a:spcAft>
                <a:spcPts val="0"/>
              </a:spcAft>
              <a:defRPr/>
            </a:pPr>
            <a:r>
              <a:rPr lang="en-US" i="1" dirty="0">
                <a:latin typeface="Helvetica" charset="0"/>
                <a:ea typeface="Helvetica" charset="0"/>
                <a:cs typeface="Helvetica" charset="0"/>
              </a:rPr>
              <a:t> 	ii.   Deciphering an Audiogram</a:t>
            </a:r>
          </a:p>
          <a:p>
            <a:pPr marL="800080" lvl="1" indent="-342891" fontAlgn="auto">
              <a:spcBef>
                <a:spcPts val="0"/>
              </a:spcBef>
              <a:spcAft>
                <a:spcPts val="0"/>
              </a:spcAft>
              <a:defRPr/>
            </a:pPr>
            <a:r>
              <a:rPr lang="en-US" i="1" dirty="0">
                <a:latin typeface="Helvetica" charset="0"/>
                <a:ea typeface="Helvetica" charset="0"/>
                <a:cs typeface="Helvetica" charset="0"/>
              </a:rPr>
              <a:t> 	iii.  Hearing aids</a:t>
            </a:r>
          </a:p>
          <a:p>
            <a:pPr marL="800080" lvl="1" indent="-342891" fontAlgn="auto">
              <a:spcBef>
                <a:spcPts val="0"/>
              </a:spcBef>
              <a:spcAft>
                <a:spcPts val="0"/>
              </a:spcAft>
              <a:defRPr/>
            </a:pPr>
            <a:endParaRPr lang="en-US" i="1" dirty="0">
              <a:latin typeface="Helvetica" charset="0"/>
              <a:ea typeface="Helvetica" charset="0"/>
              <a:cs typeface="Helvetica" charset="0"/>
            </a:endParaRPr>
          </a:p>
          <a:p>
            <a:pPr marL="342891" indent="-342891" fontAlgn="auto">
              <a:spcBef>
                <a:spcPts val="0"/>
              </a:spcBef>
              <a:spcAft>
                <a:spcPts val="0"/>
              </a:spcAft>
              <a:defRPr/>
            </a:pPr>
            <a:r>
              <a:rPr lang="en-US" dirty="0">
                <a:latin typeface="Helvetica" charset="0"/>
                <a:ea typeface="Helvetica" charset="0"/>
                <a:cs typeface="Helvetica" charset="0"/>
              </a:rPr>
              <a:t>  </a:t>
            </a:r>
            <a:r>
              <a:rPr lang="en-US" b="1" dirty="0">
                <a:latin typeface="Helvetica" charset="0"/>
                <a:ea typeface="Helvetica" charset="0"/>
                <a:cs typeface="Helvetica" charset="0"/>
              </a:rPr>
              <a:t>How can we help you and your patients?</a:t>
            </a:r>
          </a:p>
          <a:p>
            <a:pPr marL="800080" lvl="1" indent="-342891" fontAlgn="auto">
              <a:spcBef>
                <a:spcPts val="0"/>
              </a:spcBef>
              <a:spcAft>
                <a:spcPts val="0"/>
              </a:spcAft>
              <a:defRPr/>
            </a:pPr>
            <a:r>
              <a:rPr lang="en-US" dirty="0">
                <a:latin typeface="Helvetica" charset="0"/>
                <a:ea typeface="Helvetica" charset="0"/>
                <a:cs typeface="Helvetica" charset="0"/>
              </a:rPr>
              <a:t>  	</a:t>
            </a:r>
            <a:r>
              <a:rPr lang="en-US" i="1" dirty="0" err="1">
                <a:latin typeface="Helvetica" charset="0"/>
                <a:ea typeface="Helvetica" charset="0"/>
                <a:cs typeface="Helvetica" charset="0"/>
              </a:rPr>
              <a:t>i</a:t>
            </a:r>
            <a:r>
              <a:rPr lang="en-US" i="1" dirty="0">
                <a:latin typeface="Helvetica" charset="0"/>
                <a:ea typeface="Helvetica" charset="0"/>
                <a:cs typeface="Helvetica" charset="0"/>
              </a:rPr>
              <a:t>.  Audiology Scope of practice</a:t>
            </a:r>
          </a:p>
          <a:p>
            <a:pPr marL="800080" lvl="1" indent="-342891" fontAlgn="auto">
              <a:spcBef>
                <a:spcPts val="0"/>
              </a:spcBef>
              <a:spcAft>
                <a:spcPts val="0"/>
              </a:spcAft>
              <a:defRPr/>
            </a:pPr>
            <a:r>
              <a:rPr lang="en-US" i="1" dirty="0">
                <a:latin typeface="Helvetica" charset="0"/>
                <a:ea typeface="Helvetica" charset="0"/>
                <a:cs typeface="Helvetica" charset="0"/>
              </a:rPr>
              <a:t>  	ii. The Importance of Audiologic Treatment and Assessment</a:t>
            </a:r>
          </a:p>
          <a:p>
            <a:pPr marL="800080" lvl="1" indent="-342891" fontAlgn="auto">
              <a:lnSpc>
                <a:spcPct val="50000"/>
              </a:lnSpc>
              <a:spcBef>
                <a:spcPct val="50000"/>
              </a:spcBef>
              <a:spcAft>
                <a:spcPts val="0"/>
              </a:spcAft>
              <a:defRPr/>
            </a:pPr>
            <a:endParaRPr lang="en-US" i="1" dirty="0">
              <a:latin typeface="Helvetica" charset="0"/>
              <a:ea typeface="Helvetica" charset="0"/>
              <a:cs typeface="Helvetica" charset="0"/>
            </a:endParaRPr>
          </a:p>
          <a:p>
            <a:pPr fontAlgn="auto">
              <a:spcBef>
                <a:spcPts val="0"/>
              </a:spcBef>
              <a:spcAft>
                <a:spcPts val="0"/>
              </a:spcAft>
              <a:defRPr/>
            </a:pPr>
            <a:endParaRPr lang="en-US" dirty="0">
              <a:latin typeface="Helvetica" charset="0"/>
              <a:ea typeface="Helvetica" charset="0"/>
              <a:cs typeface="Helvetica" charset="0"/>
            </a:endParaRPr>
          </a:p>
        </p:txBody>
      </p:sp>
      <p:sp>
        <p:nvSpPr>
          <p:cNvPr id="46082" name="TextBox 3"/>
          <p:cNvSpPr txBox="1">
            <a:spLocks noChangeArrowheads="1"/>
          </p:cNvSpPr>
          <p:nvPr/>
        </p:nvSpPr>
        <p:spPr bwMode="auto">
          <a:xfrm>
            <a:off x="1093788" y="277813"/>
            <a:ext cx="3836987" cy="584200"/>
          </a:xfrm>
          <a:prstGeom prst="rect">
            <a:avLst/>
          </a:prstGeom>
          <a:noFill/>
          <a:ln w="9525">
            <a:noFill/>
            <a:miter lim="800000"/>
            <a:headEnd/>
            <a:tailEnd/>
          </a:ln>
        </p:spPr>
        <p:txBody>
          <a:bodyPr>
            <a:spAutoFit/>
          </a:bodyPr>
          <a:lstStyle/>
          <a:p>
            <a:r>
              <a:rPr lang="en-US" sz="3200" b="1">
                <a:solidFill>
                  <a:srgbClr val="AF292E"/>
                </a:solidFill>
                <a:latin typeface="Helvetica" pitchFamily="34" charset="0"/>
                <a:cs typeface="Helvetica" pitchFamily="34" charset="0"/>
              </a:rPr>
              <a:t>Outline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TextBox 2"/>
          <p:cNvSpPr txBox="1">
            <a:spLocks noChangeArrowheads="1"/>
          </p:cNvSpPr>
          <p:nvPr/>
        </p:nvSpPr>
        <p:spPr bwMode="auto">
          <a:xfrm>
            <a:off x="1130300" y="1470025"/>
            <a:ext cx="7065963" cy="646113"/>
          </a:xfrm>
          <a:prstGeom prst="rect">
            <a:avLst/>
          </a:prstGeom>
          <a:noFill/>
          <a:ln w="9525">
            <a:noFill/>
            <a:miter lim="800000"/>
            <a:headEnd/>
            <a:tailEnd/>
          </a:ln>
        </p:spPr>
        <p:txBody>
          <a:bodyPr>
            <a:spAutoFit/>
          </a:bodyPr>
          <a:lstStyle/>
          <a:p>
            <a:pPr marL="455613" indent="-455613"/>
            <a:r>
              <a:rPr lang="en-CA" b="1">
                <a:solidFill>
                  <a:srgbClr val="005395"/>
                </a:solidFill>
                <a:latin typeface="Helvetica" pitchFamily="34" charset="0"/>
                <a:cs typeface="Helvetica" pitchFamily="34" charset="0"/>
              </a:rPr>
              <a:t>Mixed Hearing Loss: </a:t>
            </a:r>
            <a:r>
              <a:rPr lang="en-CA">
                <a:latin typeface="Helvetica" pitchFamily="34" charset="0"/>
                <a:cs typeface="Helvetica" pitchFamily="34" charset="0"/>
              </a:rPr>
              <a:t>Hearing loss due to </a:t>
            </a:r>
            <a:r>
              <a:rPr lang="en-CA" b="1" u="sng">
                <a:latin typeface="Helvetica" pitchFamily="34" charset="0"/>
                <a:cs typeface="Helvetica" pitchFamily="34" charset="0"/>
              </a:rPr>
              <a:t>both</a:t>
            </a:r>
            <a:r>
              <a:rPr lang="en-CA" b="1">
                <a:latin typeface="Helvetica" pitchFamily="34" charset="0"/>
                <a:cs typeface="Helvetica" pitchFamily="34" charset="0"/>
              </a:rPr>
              <a:t> conductive and</a:t>
            </a:r>
          </a:p>
          <a:p>
            <a:pPr marL="455613" indent="-455613"/>
            <a:r>
              <a:rPr lang="en-CA" b="1">
                <a:latin typeface="Helvetica" pitchFamily="34" charset="0"/>
                <a:cs typeface="Helvetica" pitchFamily="34" charset="0"/>
              </a:rPr>
              <a:t>sensorineural factors </a:t>
            </a:r>
          </a:p>
        </p:txBody>
      </p:sp>
      <p:pic>
        <p:nvPicPr>
          <p:cNvPr id="70658" name="Picture 6"/>
          <p:cNvPicPr>
            <a:picLocks noChangeAspect="1" noChangeArrowheads="1"/>
          </p:cNvPicPr>
          <p:nvPr/>
        </p:nvPicPr>
        <p:blipFill>
          <a:blip r:embed="rId2"/>
          <a:srcRect/>
          <a:stretch>
            <a:fillRect/>
          </a:stretch>
        </p:blipFill>
        <p:spPr bwMode="auto">
          <a:xfrm>
            <a:off x="2344738" y="2387600"/>
            <a:ext cx="4097337" cy="4029075"/>
          </a:xfrm>
          <a:prstGeom prst="rect">
            <a:avLst/>
          </a:prstGeom>
          <a:noFill/>
          <a:ln w="9525">
            <a:noFill/>
            <a:miter lim="800000"/>
            <a:headEnd/>
            <a:tailEnd/>
          </a:ln>
        </p:spPr>
      </p:pic>
      <p:sp>
        <p:nvSpPr>
          <p:cNvPr id="70659" name="TextBox 4"/>
          <p:cNvSpPr txBox="1">
            <a:spLocks noChangeArrowheads="1"/>
          </p:cNvSpPr>
          <p:nvPr/>
        </p:nvSpPr>
        <p:spPr bwMode="auto">
          <a:xfrm>
            <a:off x="1130300" y="276225"/>
            <a:ext cx="4881563" cy="584200"/>
          </a:xfrm>
          <a:prstGeom prst="rect">
            <a:avLst/>
          </a:prstGeom>
          <a:noFill/>
          <a:ln w="9525">
            <a:noFill/>
            <a:miter lim="800000"/>
            <a:headEnd/>
            <a:tailEnd/>
          </a:ln>
        </p:spPr>
        <p:txBody>
          <a:bodyPr>
            <a:spAutoFit/>
          </a:bodyPr>
          <a:lstStyle/>
          <a:p>
            <a:r>
              <a:rPr lang="en-US" sz="3200" b="1">
                <a:solidFill>
                  <a:srgbClr val="AF292E"/>
                </a:solidFill>
                <a:latin typeface="Helvetica" pitchFamily="34" charset="0"/>
                <a:cs typeface="Helvetica" pitchFamily="34" charset="0"/>
              </a:rPr>
              <a:t>Types of Hearing Loss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extBox 2"/>
          <p:cNvSpPr txBox="1">
            <a:spLocks noChangeArrowheads="1"/>
          </p:cNvSpPr>
          <p:nvPr/>
        </p:nvSpPr>
        <p:spPr bwMode="auto">
          <a:xfrm>
            <a:off x="1130300" y="2041525"/>
            <a:ext cx="7735888" cy="922338"/>
          </a:xfrm>
          <a:prstGeom prst="rect">
            <a:avLst/>
          </a:prstGeom>
          <a:noFill/>
          <a:ln w="9525">
            <a:noFill/>
            <a:miter lim="800000"/>
            <a:headEnd/>
            <a:tailEnd/>
          </a:ln>
        </p:spPr>
        <p:txBody>
          <a:bodyPr>
            <a:spAutoFit/>
          </a:bodyPr>
          <a:lstStyle/>
          <a:p>
            <a:r>
              <a:rPr lang="en-CA" b="1" dirty="0">
                <a:solidFill>
                  <a:srgbClr val="005395"/>
                </a:solidFill>
                <a:latin typeface="Helvetica" pitchFamily="34" charset="0"/>
                <a:cs typeface="Helvetica" pitchFamily="34" charset="0"/>
              </a:rPr>
              <a:t>Retro-cochlear Pathology: </a:t>
            </a:r>
            <a:r>
              <a:rPr lang="en-CA" dirty="0">
                <a:latin typeface="Helvetica" pitchFamily="34" charset="0"/>
                <a:cs typeface="Helvetica" pitchFamily="34" charset="0"/>
              </a:rPr>
              <a:t>Hearing </a:t>
            </a:r>
            <a:r>
              <a:rPr lang="en-CA" dirty="0" smtClean="0">
                <a:latin typeface="Helvetica" pitchFamily="34" charset="0"/>
                <a:cs typeface="Helvetica" pitchFamily="34" charset="0"/>
              </a:rPr>
              <a:t>loss </a:t>
            </a:r>
            <a:r>
              <a:rPr lang="en-CA" dirty="0">
                <a:latin typeface="Helvetica" pitchFamily="34" charset="0"/>
                <a:cs typeface="Helvetica" pitchFamily="34" charset="0"/>
              </a:rPr>
              <a:t>due to a misconnection </a:t>
            </a:r>
          </a:p>
          <a:p>
            <a:r>
              <a:rPr lang="en-CA" dirty="0">
                <a:latin typeface="Helvetica" pitchFamily="34" charset="0"/>
                <a:cs typeface="Helvetica" pitchFamily="34" charset="0"/>
              </a:rPr>
              <a:t>between the inner ear and auditory centre of the brain. </a:t>
            </a:r>
          </a:p>
          <a:p>
            <a:endParaRPr lang="en-US" dirty="0">
              <a:latin typeface="Helvetica" pitchFamily="34" charset="0"/>
              <a:cs typeface="Helvetica" pitchFamily="34" charset="0"/>
            </a:endParaRPr>
          </a:p>
        </p:txBody>
      </p:sp>
      <p:sp>
        <p:nvSpPr>
          <p:cNvPr id="71682" name="Rectangle 6"/>
          <p:cNvSpPr>
            <a:spLocks noChangeArrowheads="1"/>
          </p:cNvSpPr>
          <p:nvPr/>
        </p:nvSpPr>
        <p:spPr bwMode="auto">
          <a:xfrm>
            <a:off x="1130300" y="3263900"/>
            <a:ext cx="4733925" cy="1616075"/>
          </a:xfrm>
          <a:prstGeom prst="rect">
            <a:avLst/>
          </a:prstGeom>
          <a:noFill/>
          <a:ln w="9525">
            <a:noFill/>
            <a:miter lim="800000"/>
            <a:headEnd/>
            <a:tailEnd/>
          </a:ln>
        </p:spPr>
        <p:txBody>
          <a:bodyPr>
            <a:spAutoFit/>
          </a:bodyPr>
          <a:lstStyle/>
          <a:p>
            <a:r>
              <a:rPr lang="en-CA" sz="2000" b="1">
                <a:latin typeface="Helvetica" pitchFamily="34" charset="0"/>
                <a:cs typeface="Helvetica" pitchFamily="34" charset="0"/>
              </a:rPr>
              <a:t>Disorders include:</a:t>
            </a:r>
          </a:p>
          <a:p>
            <a:endParaRPr lang="en-CA" sz="2000">
              <a:latin typeface="Helvetica" pitchFamily="34" charset="0"/>
              <a:cs typeface="Helvetica" pitchFamily="34" charset="0"/>
            </a:endParaRPr>
          </a:p>
          <a:p>
            <a:pPr>
              <a:buFontTx/>
              <a:buChar char="•"/>
            </a:pPr>
            <a:r>
              <a:rPr lang="en-CA" sz="2000">
                <a:latin typeface="Helvetica" pitchFamily="34" charset="0"/>
                <a:cs typeface="Helvetica" pitchFamily="34" charset="0"/>
              </a:rPr>
              <a:t>  Auditory Neuropathy</a:t>
            </a:r>
          </a:p>
          <a:p>
            <a:pPr>
              <a:buFontTx/>
              <a:buChar char="•"/>
            </a:pPr>
            <a:r>
              <a:rPr lang="en-CA" sz="2000">
                <a:latin typeface="Helvetica" pitchFamily="34" charset="0"/>
                <a:cs typeface="Helvetica" pitchFamily="34" charset="0"/>
              </a:rPr>
              <a:t>  Central Auditory Processing Disorder</a:t>
            </a:r>
          </a:p>
          <a:p>
            <a:pPr>
              <a:buFontTx/>
              <a:buChar char="•"/>
            </a:pPr>
            <a:r>
              <a:rPr lang="en-CA" sz="2000">
                <a:latin typeface="Helvetica" pitchFamily="34" charset="0"/>
                <a:cs typeface="Helvetica" pitchFamily="34" charset="0"/>
              </a:rPr>
              <a:t>  Acoustic Neuroma</a:t>
            </a:r>
          </a:p>
        </p:txBody>
      </p:sp>
      <p:sp>
        <p:nvSpPr>
          <p:cNvPr id="71683" name="TextBox 4"/>
          <p:cNvSpPr txBox="1">
            <a:spLocks noChangeArrowheads="1"/>
          </p:cNvSpPr>
          <p:nvPr/>
        </p:nvSpPr>
        <p:spPr bwMode="auto">
          <a:xfrm>
            <a:off x="1130300" y="276225"/>
            <a:ext cx="4881563" cy="584200"/>
          </a:xfrm>
          <a:prstGeom prst="rect">
            <a:avLst/>
          </a:prstGeom>
          <a:noFill/>
          <a:ln w="9525">
            <a:noFill/>
            <a:miter lim="800000"/>
            <a:headEnd/>
            <a:tailEnd/>
          </a:ln>
        </p:spPr>
        <p:txBody>
          <a:bodyPr>
            <a:spAutoFit/>
          </a:bodyPr>
          <a:lstStyle/>
          <a:p>
            <a:r>
              <a:rPr lang="en-US" sz="3200" b="1">
                <a:solidFill>
                  <a:srgbClr val="AF292E"/>
                </a:solidFill>
                <a:latin typeface="Helvetica" pitchFamily="34" charset="0"/>
                <a:cs typeface="Helvetica" pitchFamily="34" charset="0"/>
              </a:rPr>
              <a:t>Types of Hearing Loss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Content Placeholder 1"/>
          <p:cNvSpPr txBox="1">
            <a:spLocks/>
          </p:cNvSpPr>
          <p:nvPr/>
        </p:nvSpPr>
        <p:spPr bwMode="auto">
          <a:xfrm>
            <a:off x="1109663" y="1595438"/>
            <a:ext cx="8496300" cy="3074987"/>
          </a:xfrm>
          <a:prstGeom prst="rect">
            <a:avLst/>
          </a:prstGeom>
          <a:noFill/>
          <a:ln w="9525">
            <a:noFill/>
            <a:miter lim="800000"/>
            <a:headEnd/>
            <a:tailEnd/>
          </a:ln>
        </p:spPr>
        <p:txBody>
          <a:bodyPr/>
          <a:lstStyle/>
          <a:p>
            <a:pPr marL="455613" indent="-455613">
              <a:lnSpc>
                <a:spcPct val="80000"/>
              </a:lnSpc>
              <a:spcBef>
                <a:spcPts val="1000"/>
              </a:spcBef>
              <a:buFont typeface="Arial" charset="0"/>
              <a:buChar char="•"/>
            </a:pPr>
            <a:r>
              <a:rPr lang="en-CA" sz="2000">
                <a:latin typeface="Helvetica" pitchFamily="34" charset="0"/>
                <a:cs typeface="Helvetica" pitchFamily="34" charset="0"/>
              </a:rPr>
              <a:t>Common coping strategies used by individuals with untreated</a:t>
            </a:r>
            <a:br>
              <a:rPr lang="en-CA" sz="2000">
                <a:latin typeface="Helvetica" pitchFamily="34" charset="0"/>
                <a:cs typeface="Helvetica" pitchFamily="34" charset="0"/>
              </a:rPr>
            </a:br>
            <a:r>
              <a:rPr lang="en-CA" sz="2000">
                <a:latin typeface="Helvetica" pitchFamily="34" charset="0"/>
                <a:cs typeface="Helvetica" pitchFamily="34" charset="0"/>
              </a:rPr>
              <a:t>hearing impairment include:</a:t>
            </a:r>
          </a:p>
          <a:p>
            <a:pPr marL="455613" indent="-455613">
              <a:lnSpc>
                <a:spcPct val="80000"/>
              </a:lnSpc>
              <a:spcBef>
                <a:spcPts val="1000"/>
              </a:spcBef>
              <a:buFont typeface="Arial" charset="0"/>
              <a:buChar char="•"/>
            </a:pPr>
            <a:endParaRPr lang="en-CA" sz="2000">
              <a:latin typeface="Helvetica" pitchFamily="34" charset="0"/>
              <a:cs typeface="Helvetica" pitchFamily="34" charset="0"/>
            </a:endParaRPr>
          </a:p>
          <a:p>
            <a:pPr marL="1198563" lvl="1" indent="-455613">
              <a:lnSpc>
                <a:spcPct val="80000"/>
              </a:lnSpc>
              <a:spcBef>
                <a:spcPts val="500"/>
              </a:spcBef>
              <a:buFont typeface="Wingdings" pitchFamily="2" charset="2"/>
              <a:buChar char="§"/>
            </a:pPr>
            <a:r>
              <a:rPr lang="en-CA" sz="2000">
                <a:latin typeface="Helvetica" pitchFamily="34" charset="0"/>
                <a:cs typeface="Helvetica" pitchFamily="34" charset="0"/>
              </a:rPr>
              <a:t>Substitution: </a:t>
            </a:r>
            <a:r>
              <a:rPr lang="en-CA" sz="2000" i="1">
                <a:latin typeface="Helvetica" pitchFamily="34" charset="0"/>
                <a:cs typeface="Helvetica" pitchFamily="34" charset="0"/>
              </a:rPr>
              <a:t>“mall or Paul?”</a:t>
            </a:r>
          </a:p>
          <a:p>
            <a:pPr marL="1198563" lvl="1" indent="-455613">
              <a:lnSpc>
                <a:spcPct val="80000"/>
              </a:lnSpc>
              <a:spcBef>
                <a:spcPts val="500"/>
              </a:spcBef>
              <a:buFont typeface="Wingdings" pitchFamily="2" charset="2"/>
              <a:buChar char="§"/>
            </a:pPr>
            <a:r>
              <a:rPr lang="en-CA" sz="2000" i="1">
                <a:latin typeface="Helvetica" pitchFamily="34" charset="0"/>
                <a:cs typeface="Helvetica" pitchFamily="34" charset="0"/>
              </a:rPr>
              <a:t>Smile and nod…</a:t>
            </a:r>
          </a:p>
          <a:p>
            <a:pPr marL="1198563" lvl="1" indent="-455613">
              <a:lnSpc>
                <a:spcPct val="80000"/>
              </a:lnSpc>
              <a:spcBef>
                <a:spcPts val="500"/>
              </a:spcBef>
              <a:buFont typeface="Wingdings" pitchFamily="2" charset="2"/>
              <a:buChar char="§"/>
            </a:pPr>
            <a:r>
              <a:rPr lang="en-CA" sz="2000">
                <a:latin typeface="Helvetica" pitchFamily="34" charset="0"/>
                <a:cs typeface="Helvetica" pitchFamily="34" charset="0"/>
              </a:rPr>
              <a:t>Talking and </a:t>
            </a:r>
            <a:r>
              <a:rPr lang="en-CA" sz="2000" u="sng">
                <a:latin typeface="Helvetica" pitchFamily="34" charset="0"/>
                <a:cs typeface="Helvetica" pitchFamily="34" charset="0"/>
              </a:rPr>
              <a:t>not listening</a:t>
            </a:r>
          </a:p>
          <a:p>
            <a:pPr marL="1198563" lvl="1" indent="-455613">
              <a:lnSpc>
                <a:spcPct val="80000"/>
              </a:lnSpc>
              <a:spcBef>
                <a:spcPts val="500"/>
              </a:spcBef>
              <a:buFont typeface="Wingdings" pitchFamily="2" charset="2"/>
              <a:buChar char="§"/>
            </a:pPr>
            <a:r>
              <a:rPr lang="en-CA" sz="2000" i="1">
                <a:latin typeface="Helvetica" pitchFamily="34" charset="0"/>
                <a:cs typeface="Helvetica" pitchFamily="34" charset="0"/>
              </a:rPr>
              <a:t>“What? Huh?”</a:t>
            </a:r>
          </a:p>
          <a:p>
            <a:pPr marL="1198563" lvl="1" indent="-455613">
              <a:lnSpc>
                <a:spcPct val="80000"/>
              </a:lnSpc>
              <a:spcBef>
                <a:spcPts val="500"/>
              </a:spcBef>
              <a:buFont typeface="Wingdings" pitchFamily="2" charset="2"/>
              <a:buChar char="§"/>
            </a:pPr>
            <a:r>
              <a:rPr lang="en-CA" sz="2000">
                <a:latin typeface="Helvetica" pitchFamily="34" charset="0"/>
                <a:cs typeface="Helvetica" pitchFamily="34" charset="0"/>
              </a:rPr>
              <a:t>Withdrawal: social and environmental</a:t>
            </a:r>
          </a:p>
          <a:p>
            <a:pPr marL="1198563" lvl="1" indent="-455613">
              <a:lnSpc>
                <a:spcPct val="80000"/>
              </a:lnSpc>
              <a:spcBef>
                <a:spcPts val="500"/>
              </a:spcBef>
              <a:buFont typeface="Wingdings" pitchFamily="2" charset="2"/>
              <a:buChar char="§"/>
            </a:pPr>
            <a:r>
              <a:rPr lang="en-US" sz="2000">
                <a:latin typeface="Helvetica" pitchFamily="34" charset="0"/>
                <a:cs typeface="Helvetica" pitchFamily="34" charset="0"/>
              </a:rPr>
              <a:t>Speaking loudly</a:t>
            </a:r>
            <a:endParaRPr lang="en-CA" sz="2000">
              <a:latin typeface="Helvetica" pitchFamily="34" charset="0"/>
              <a:cs typeface="Helvetica" pitchFamily="34" charset="0"/>
            </a:endParaRPr>
          </a:p>
          <a:p>
            <a:pPr marL="455613" indent="-455613" algn="ctr">
              <a:lnSpc>
                <a:spcPct val="80000"/>
              </a:lnSpc>
              <a:spcBef>
                <a:spcPts val="1000"/>
              </a:spcBef>
              <a:buFont typeface="Arial" charset="0"/>
              <a:buChar char="•"/>
            </a:pPr>
            <a:endParaRPr lang="en-CA" sz="2000" b="1" i="1">
              <a:latin typeface="Helvetica" pitchFamily="34" charset="0"/>
              <a:cs typeface="Helvetica" pitchFamily="34" charset="0"/>
            </a:endParaRPr>
          </a:p>
          <a:p>
            <a:pPr marL="455613" indent="-455613" algn="ctr">
              <a:lnSpc>
                <a:spcPct val="80000"/>
              </a:lnSpc>
              <a:spcBef>
                <a:spcPts val="1000"/>
              </a:spcBef>
              <a:buFont typeface="Arial" charset="0"/>
              <a:buChar char="•"/>
            </a:pPr>
            <a:endParaRPr lang="en-CA" sz="2000" b="1">
              <a:latin typeface="Helvetica" pitchFamily="34" charset="0"/>
              <a:cs typeface="Helvetica" pitchFamily="34" charset="0"/>
            </a:endParaRPr>
          </a:p>
        </p:txBody>
      </p:sp>
      <p:sp>
        <p:nvSpPr>
          <p:cNvPr id="72706" name="TextBox 3"/>
          <p:cNvSpPr txBox="1">
            <a:spLocks noChangeArrowheads="1"/>
          </p:cNvSpPr>
          <p:nvPr/>
        </p:nvSpPr>
        <p:spPr bwMode="auto">
          <a:xfrm>
            <a:off x="1109663" y="358775"/>
            <a:ext cx="8524875" cy="508000"/>
          </a:xfrm>
          <a:prstGeom prst="rect">
            <a:avLst/>
          </a:prstGeom>
          <a:noFill/>
          <a:ln w="9525">
            <a:noFill/>
            <a:miter lim="800000"/>
            <a:headEnd/>
            <a:tailEnd/>
          </a:ln>
        </p:spPr>
        <p:txBody>
          <a:bodyPr>
            <a:spAutoFit/>
          </a:bodyPr>
          <a:lstStyle/>
          <a:p>
            <a:r>
              <a:rPr lang="en-US" sz="2700" b="1">
                <a:solidFill>
                  <a:srgbClr val="AF292E"/>
                </a:solidFill>
                <a:latin typeface="Helvetica" pitchFamily="34" charset="0"/>
                <a:cs typeface="Helvetica" pitchFamily="34" charset="0"/>
              </a:rPr>
              <a:t>What Does Untreated Hearing Loss Look Like?</a:t>
            </a:r>
          </a:p>
        </p:txBody>
      </p:sp>
      <p:sp>
        <p:nvSpPr>
          <p:cNvPr id="72707" name="Rectangle 5"/>
          <p:cNvSpPr>
            <a:spLocks noChangeArrowheads="1"/>
          </p:cNvSpPr>
          <p:nvPr/>
        </p:nvSpPr>
        <p:spPr bwMode="auto">
          <a:xfrm>
            <a:off x="647700" y="4740275"/>
            <a:ext cx="7881938" cy="1016000"/>
          </a:xfrm>
          <a:prstGeom prst="rect">
            <a:avLst/>
          </a:prstGeom>
          <a:noFill/>
          <a:ln w="9525">
            <a:noFill/>
            <a:miter lim="800000"/>
            <a:headEnd/>
            <a:tailEnd/>
          </a:ln>
        </p:spPr>
        <p:txBody>
          <a:bodyPr>
            <a:spAutoFit/>
          </a:bodyPr>
          <a:lstStyle/>
          <a:p>
            <a:pPr algn="ctr"/>
            <a:r>
              <a:rPr lang="en-CA" sz="2000" b="1">
                <a:solidFill>
                  <a:srgbClr val="AF292E"/>
                </a:solidFill>
                <a:latin typeface="Helvetica" pitchFamily="34" charset="0"/>
                <a:cs typeface="Helvetica" pitchFamily="34" charset="0"/>
              </a:rPr>
              <a:t>Such coping strategies often lead to miscommunication, indifference, exhaustion, social isolation and frustration. </a:t>
            </a:r>
          </a:p>
          <a:p>
            <a:pPr algn="ctr"/>
            <a:r>
              <a:rPr lang="en-CA" sz="2000" b="1">
                <a:solidFill>
                  <a:srgbClr val="AF292E"/>
                </a:solidFill>
                <a:latin typeface="Helvetica" pitchFamily="34" charset="0"/>
                <a:cs typeface="Helvetica" pitchFamily="34" charset="0"/>
              </a:rPr>
              <a:t>They can also easily be mistaken for cognitive impairment.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3"/>
          <p:cNvSpPr txBox="1">
            <a:spLocks/>
          </p:cNvSpPr>
          <p:nvPr/>
        </p:nvSpPr>
        <p:spPr bwMode="auto">
          <a:xfrm>
            <a:off x="1127125" y="1444625"/>
            <a:ext cx="7593013" cy="3976688"/>
          </a:xfrm>
          <a:prstGeom prst="rect">
            <a:avLst/>
          </a:prstGeom>
          <a:noFill/>
          <a:ln w="9525">
            <a:noFill/>
            <a:miter lim="800000"/>
            <a:headEnd/>
            <a:tailEnd/>
          </a:ln>
        </p:spPr>
        <p:txBody>
          <a:bodyPr/>
          <a:lstStyle/>
          <a:p>
            <a:pPr marL="228600" indent="-228600">
              <a:lnSpc>
                <a:spcPct val="90000"/>
              </a:lnSpc>
              <a:spcBef>
                <a:spcPts val="1000"/>
              </a:spcBef>
              <a:buFont typeface="Arial" charset="0"/>
              <a:buNone/>
            </a:pPr>
            <a:r>
              <a:rPr lang="en-CA" sz="2000" b="1">
                <a:latin typeface="Helvetica" pitchFamily="34" charset="0"/>
                <a:cs typeface="Helvetica" pitchFamily="34" charset="0"/>
              </a:rPr>
              <a:t>Effects of Untreated Hearing Loss on a Child's Development:</a:t>
            </a:r>
          </a:p>
          <a:p>
            <a:pPr marL="228600" indent="-228600">
              <a:spcBef>
                <a:spcPts val="1000"/>
              </a:spcBef>
              <a:buFont typeface="Arial" charset="0"/>
              <a:buNone/>
            </a:pPr>
            <a:endParaRPr lang="en-CA">
              <a:latin typeface="Helvetica" pitchFamily="34" charset="0"/>
              <a:cs typeface="Helvetica" pitchFamily="34" charset="0"/>
            </a:endParaRPr>
          </a:p>
          <a:p>
            <a:pPr marL="228600" indent="-228600">
              <a:lnSpc>
                <a:spcPct val="90000"/>
              </a:lnSpc>
              <a:spcBef>
                <a:spcPts val="1000"/>
              </a:spcBef>
              <a:buFont typeface="Arial" charset="0"/>
              <a:buChar char="•"/>
            </a:pPr>
            <a:r>
              <a:rPr lang="en-CA">
                <a:latin typeface="Helvetica" pitchFamily="34" charset="0"/>
                <a:cs typeface="Helvetica" pitchFamily="34" charset="0"/>
              </a:rPr>
              <a:t>Development delays in both receptive and expressive communication skills (speech and language).  These skills are critical for meeting developmental milestones and allowing children to interact with those around them.</a:t>
            </a:r>
          </a:p>
          <a:p>
            <a:pPr marL="228600" indent="-228600">
              <a:lnSpc>
                <a:spcPct val="90000"/>
              </a:lnSpc>
              <a:spcBef>
                <a:spcPts val="1000"/>
              </a:spcBef>
              <a:buFont typeface="Arial" charset="0"/>
              <a:buChar char="•"/>
            </a:pPr>
            <a:r>
              <a:rPr lang="en-CA">
                <a:latin typeface="Helvetica" pitchFamily="34" charset="0"/>
                <a:cs typeface="Helvetica" pitchFamily="34" charset="0"/>
              </a:rPr>
              <a:t>Learning challenges that result in reduced academic achievement.</a:t>
            </a:r>
          </a:p>
          <a:p>
            <a:pPr marL="228600" indent="-228600">
              <a:lnSpc>
                <a:spcPct val="90000"/>
              </a:lnSpc>
              <a:spcBef>
                <a:spcPts val="1000"/>
              </a:spcBef>
              <a:buFont typeface="Arial" charset="0"/>
              <a:buChar char="•"/>
            </a:pPr>
            <a:r>
              <a:rPr lang="en-CA">
                <a:latin typeface="Helvetica" pitchFamily="34" charset="0"/>
                <a:cs typeface="Helvetica" pitchFamily="34" charset="0"/>
              </a:rPr>
              <a:t>Communication difficulties often lead to social isolation and poor self-concept.</a:t>
            </a:r>
          </a:p>
          <a:p>
            <a:pPr marL="228600" indent="-228600">
              <a:lnSpc>
                <a:spcPct val="90000"/>
              </a:lnSpc>
              <a:spcBef>
                <a:spcPts val="1000"/>
              </a:spcBef>
              <a:buFont typeface="Arial" charset="0"/>
              <a:buChar char="•"/>
            </a:pPr>
            <a:r>
              <a:rPr lang="en-CA">
                <a:latin typeface="Helvetica" pitchFamily="34" charset="0"/>
                <a:cs typeface="Helvetica" pitchFamily="34" charset="0"/>
              </a:rPr>
              <a:t>May have an impact on vocational choices.</a:t>
            </a:r>
            <a:endParaRPr lang="en-US">
              <a:latin typeface="Helvetica" pitchFamily="34" charset="0"/>
              <a:cs typeface="Helvetica" pitchFamily="34" charset="0"/>
            </a:endParaRPr>
          </a:p>
          <a:p>
            <a:pPr marL="228600" indent="-228600">
              <a:lnSpc>
                <a:spcPct val="90000"/>
              </a:lnSpc>
              <a:spcBef>
                <a:spcPts val="1000"/>
              </a:spcBef>
              <a:buFont typeface="Arial" charset="0"/>
              <a:buChar char="•"/>
            </a:pPr>
            <a:r>
              <a:rPr lang="en-US" b="1" i="1">
                <a:solidFill>
                  <a:srgbClr val="AF292E"/>
                </a:solidFill>
                <a:latin typeface="Helvetica" pitchFamily="34" charset="0"/>
                <a:cs typeface="Helvetica" pitchFamily="34" charset="0"/>
              </a:rPr>
              <a:t>UNTREATED HEARING LOSS IN CHILDREN OFTEN PRESENTS AS MISIDENTIFIED BEHAVIOURAL CONCERNS.</a:t>
            </a:r>
            <a:endParaRPr lang="en-CA" b="1" i="1">
              <a:solidFill>
                <a:srgbClr val="AF292E"/>
              </a:solidFill>
              <a:latin typeface="Helvetica" pitchFamily="34" charset="0"/>
              <a:cs typeface="Helvetica" pitchFamily="34" charset="0"/>
            </a:endParaRPr>
          </a:p>
        </p:txBody>
      </p:sp>
      <p:sp>
        <p:nvSpPr>
          <p:cNvPr id="74754" name="Rectangle 6"/>
          <p:cNvSpPr>
            <a:spLocks noChangeArrowheads="1"/>
          </p:cNvSpPr>
          <p:nvPr/>
        </p:nvSpPr>
        <p:spPr bwMode="auto">
          <a:xfrm>
            <a:off x="1127125" y="5691188"/>
            <a:ext cx="7308850" cy="307975"/>
          </a:xfrm>
          <a:prstGeom prst="rect">
            <a:avLst/>
          </a:prstGeom>
          <a:noFill/>
          <a:ln w="9525">
            <a:noFill/>
            <a:miter lim="800000"/>
            <a:headEnd/>
            <a:tailEnd/>
          </a:ln>
        </p:spPr>
        <p:txBody>
          <a:bodyPr anchor="ctr">
            <a:spAutoFit/>
          </a:bodyPr>
          <a:lstStyle/>
          <a:p>
            <a:r>
              <a:rPr lang="en-US" sz="1400">
                <a:latin typeface="Helvetica" pitchFamily="34" charset="0"/>
                <a:cs typeface="Helvetica" pitchFamily="34" charset="0"/>
                <a:hlinkClick r:id="rId2"/>
              </a:rPr>
              <a:t>http://www.asha.org/public/hearing/Effects-of-Hearing-Loss-on-Development/</a:t>
            </a:r>
            <a:r>
              <a:rPr lang="en-US" sz="1400">
                <a:latin typeface="Helvetica" pitchFamily="34" charset="0"/>
                <a:cs typeface="Helvetica" pitchFamily="34" charset="0"/>
              </a:rPr>
              <a:t> </a:t>
            </a:r>
          </a:p>
        </p:txBody>
      </p:sp>
      <p:sp>
        <p:nvSpPr>
          <p:cNvPr id="74755" name="TextBox 4"/>
          <p:cNvSpPr txBox="1">
            <a:spLocks noChangeArrowheads="1"/>
          </p:cNvSpPr>
          <p:nvPr/>
        </p:nvSpPr>
        <p:spPr bwMode="auto">
          <a:xfrm>
            <a:off x="1127125" y="277813"/>
            <a:ext cx="4995863" cy="584200"/>
          </a:xfrm>
          <a:prstGeom prst="rect">
            <a:avLst/>
          </a:prstGeom>
          <a:noFill/>
          <a:ln w="9525">
            <a:noFill/>
            <a:miter lim="800000"/>
            <a:headEnd/>
            <a:tailEnd/>
          </a:ln>
        </p:spPr>
        <p:txBody>
          <a:bodyPr>
            <a:spAutoFit/>
          </a:bodyPr>
          <a:lstStyle/>
          <a:p>
            <a:r>
              <a:rPr lang="en-US" sz="3200" b="1">
                <a:solidFill>
                  <a:srgbClr val="AF292E"/>
                </a:solidFill>
                <a:latin typeface="Helvetica" pitchFamily="34" charset="0"/>
                <a:cs typeface="Helvetica" pitchFamily="34" charset="0"/>
              </a:rPr>
              <a:t>Hearing Loss in Children</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6"/>
          <p:cNvSpPr>
            <a:spLocks noChangeArrowheads="1"/>
          </p:cNvSpPr>
          <p:nvPr/>
        </p:nvSpPr>
        <p:spPr bwMode="auto">
          <a:xfrm>
            <a:off x="1127125" y="1203325"/>
            <a:ext cx="7677150" cy="4800600"/>
          </a:xfrm>
          <a:prstGeom prst="rect">
            <a:avLst/>
          </a:prstGeom>
          <a:noFill/>
          <a:ln w="9525">
            <a:noFill/>
            <a:miter lim="800000"/>
            <a:headEnd/>
            <a:tailEnd/>
          </a:ln>
        </p:spPr>
        <p:txBody>
          <a:bodyPr anchor="ctr">
            <a:spAutoFit/>
          </a:bodyPr>
          <a:lstStyle/>
          <a:p>
            <a:r>
              <a:rPr lang="en-US" b="1">
                <a:latin typeface="Helvetica" pitchFamily="34" charset="0"/>
                <a:cs typeface="Helvetica" pitchFamily="34" charset="0"/>
              </a:rPr>
              <a:t>Some common issues youth with hearing loss face are:</a:t>
            </a:r>
          </a:p>
          <a:p>
            <a:endParaRPr lang="en-US" b="1">
              <a:latin typeface="Helvetica" pitchFamily="34" charset="0"/>
              <a:cs typeface="Helvetica" pitchFamily="34" charset="0"/>
            </a:endParaRPr>
          </a:p>
          <a:p>
            <a:r>
              <a:rPr lang="en-US">
                <a:latin typeface="Helvetica" pitchFamily="34" charset="0"/>
                <a:cs typeface="Helvetica" pitchFamily="34" charset="0"/>
              </a:rPr>
              <a:t>1) </a:t>
            </a:r>
            <a:r>
              <a:rPr lang="en-US" b="1">
                <a:latin typeface="Helvetica" pitchFamily="34" charset="0"/>
                <a:cs typeface="Helvetica" pitchFamily="34" charset="0"/>
              </a:rPr>
              <a:t>Identity confusion.</a:t>
            </a:r>
            <a:r>
              <a:rPr lang="en-US">
                <a:latin typeface="Helvetica" pitchFamily="34" charset="0"/>
                <a:cs typeface="Helvetica" pitchFamily="34" charset="0"/>
              </a:rPr>
              <a:t> Youth with hearing loss may have a hard time understanding where they fit in with peers, especially if they are exposed only to hearing peers. They may ask themselves: “Am I Deaf? Hearing? Or in between…If so, what does that mean?”… or “Am I the only one?”</a:t>
            </a:r>
          </a:p>
          <a:p>
            <a:endParaRPr lang="en-US">
              <a:latin typeface="Helvetica" pitchFamily="34" charset="0"/>
              <a:cs typeface="Helvetica" pitchFamily="34" charset="0"/>
            </a:endParaRPr>
          </a:p>
          <a:p>
            <a:r>
              <a:rPr lang="en-US">
                <a:latin typeface="Helvetica" pitchFamily="34" charset="0"/>
                <a:cs typeface="Helvetica" pitchFamily="34" charset="0"/>
              </a:rPr>
              <a:t>2) </a:t>
            </a:r>
            <a:r>
              <a:rPr lang="en-US" b="1">
                <a:latin typeface="Helvetica" pitchFamily="34" charset="0"/>
                <a:cs typeface="Helvetica" pitchFamily="34" charset="0"/>
              </a:rPr>
              <a:t>Academic challenges.</a:t>
            </a:r>
            <a:r>
              <a:rPr lang="en-US">
                <a:latin typeface="Helvetica" pitchFamily="34" charset="0"/>
                <a:cs typeface="Helvetica" pitchFamily="34" charset="0"/>
              </a:rPr>
              <a:t> Students with hearing loss may fall behind in school because they can miss information and disengage from class discussions. The hearing loss makes it difficult to take notes and listen at the same time, or catch every bit of cross talk, so students have to work extra hard to keep up.</a:t>
            </a:r>
          </a:p>
          <a:p>
            <a:endParaRPr lang="en-US">
              <a:latin typeface="Helvetica" pitchFamily="34" charset="0"/>
              <a:cs typeface="Helvetica" pitchFamily="34" charset="0"/>
            </a:endParaRPr>
          </a:p>
          <a:p>
            <a:r>
              <a:rPr lang="en-US">
                <a:latin typeface="Helvetica" pitchFamily="34" charset="0"/>
                <a:cs typeface="Helvetica" pitchFamily="34" charset="0"/>
              </a:rPr>
              <a:t>3) </a:t>
            </a:r>
            <a:r>
              <a:rPr lang="en-US" b="1">
                <a:latin typeface="Helvetica" pitchFamily="34" charset="0"/>
                <a:cs typeface="Helvetica" pitchFamily="34" charset="0"/>
              </a:rPr>
              <a:t>Depression or low self- esteem</a:t>
            </a:r>
            <a:r>
              <a:rPr lang="en-US">
                <a:latin typeface="Helvetica" pitchFamily="34" charset="0"/>
                <a:cs typeface="Helvetica" pitchFamily="34" charset="0"/>
              </a:rPr>
              <a:t>. Again, this is a common experience for many teens, but some youth with hearing loss might feel frustrated by the sense of being ‘different.’ This can lead to social isolation, withdrawal and other symptoms of depression.</a:t>
            </a:r>
          </a:p>
        </p:txBody>
      </p:sp>
      <p:sp>
        <p:nvSpPr>
          <p:cNvPr id="75778" name="Rectangle 7"/>
          <p:cNvSpPr>
            <a:spLocks noChangeArrowheads="1"/>
          </p:cNvSpPr>
          <p:nvPr/>
        </p:nvSpPr>
        <p:spPr bwMode="auto">
          <a:xfrm>
            <a:off x="1127125" y="5902325"/>
            <a:ext cx="6140450" cy="954088"/>
          </a:xfrm>
          <a:prstGeom prst="rect">
            <a:avLst/>
          </a:prstGeom>
          <a:noFill/>
          <a:ln w="9525">
            <a:noFill/>
            <a:miter lim="800000"/>
            <a:headEnd/>
            <a:tailEnd/>
          </a:ln>
        </p:spPr>
        <p:txBody>
          <a:bodyPr anchor="ctr">
            <a:spAutoFit/>
          </a:bodyPr>
          <a:lstStyle/>
          <a:p>
            <a:r>
              <a:rPr lang="en-US" sz="1400">
                <a:solidFill>
                  <a:srgbClr val="AF292E"/>
                </a:solidFill>
                <a:latin typeface="Helvetica" pitchFamily="34" charset="0"/>
                <a:cs typeface="Helvetica" pitchFamily="34" charset="0"/>
              </a:rPr>
              <a:t/>
            </a:r>
            <a:br>
              <a:rPr lang="en-US" sz="1400">
                <a:solidFill>
                  <a:srgbClr val="AF292E"/>
                </a:solidFill>
                <a:latin typeface="Helvetica" pitchFamily="34" charset="0"/>
                <a:cs typeface="Helvetica" pitchFamily="34" charset="0"/>
              </a:rPr>
            </a:br>
            <a:r>
              <a:rPr lang="en-US" sz="1400" u="sng">
                <a:solidFill>
                  <a:schemeClr val="accent1"/>
                </a:solidFill>
                <a:latin typeface="Helvetica" pitchFamily="34" charset="0"/>
                <a:cs typeface="Helvetica" pitchFamily="34" charset="0"/>
              </a:rPr>
              <a:t>http://www.hearingspeech.org/main/care-treatment/concerns/hearing-loss-effects-on-child-development/</a:t>
            </a:r>
            <a:r>
              <a:rPr lang="en-US" sz="1400">
                <a:solidFill>
                  <a:schemeClr val="accent1"/>
                </a:solidFill>
                <a:latin typeface="Helvetica" pitchFamily="34" charset="0"/>
                <a:cs typeface="Helvetica" pitchFamily="34" charset="0"/>
              </a:rPr>
              <a:t> </a:t>
            </a:r>
          </a:p>
          <a:p>
            <a:endParaRPr lang="en-US" sz="1400">
              <a:solidFill>
                <a:srgbClr val="AF292E"/>
              </a:solidFill>
              <a:latin typeface="Helvetica" pitchFamily="34" charset="0"/>
              <a:cs typeface="Helvetica" pitchFamily="34" charset="0"/>
            </a:endParaRPr>
          </a:p>
        </p:txBody>
      </p:sp>
      <p:sp>
        <p:nvSpPr>
          <p:cNvPr id="75779" name="TextBox 6"/>
          <p:cNvSpPr txBox="1">
            <a:spLocks noChangeArrowheads="1"/>
          </p:cNvSpPr>
          <p:nvPr/>
        </p:nvSpPr>
        <p:spPr bwMode="auto">
          <a:xfrm>
            <a:off x="1127125" y="277813"/>
            <a:ext cx="4995863" cy="584200"/>
          </a:xfrm>
          <a:prstGeom prst="rect">
            <a:avLst/>
          </a:prstGeom>
          <a:noFill/>
          <a:ln w="9525">
            <a:noFill/>
            <a:miter lim="800000"/>
            <a:headEnd/>
            <a:tailEnd/>
          </a:ln>
        </p:spPr>
        <p:txBody>
          <a:bodyPr>
            <a:spAutoFit/>
          </a:bodyPr>
          <a:lstStyle/>
          <a:p>
            <a:r>
              <a:rPr lang="en-US" sz="3200" b="1">
                <a:solidFill>
                  <a:srgbClr val="AF292E"/>
                </a:solidFill>
                <a:latin typeface="Helvetica" pitchFamily="34" charset="0"/>
                <a:cs typeface="Helvetica" pitchFamily="34" charset="0"/>
              </a:rPr>
              <a:t>Hearing Loss in Children</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TextBox 3"/>
          <p:cNvSpPr txBox="1">
            <a:spLocks noChangeArrowheads="1"/>
          </p:cNvSpPr>
          <p:nvPr/>
        </p:nvSpPr>
        <p:spPr bwMode="auto">
          <a:xfrm>
            <a:off x="885825" y="1181100"/>
            <a:ext cx="7396163" cy="5632311"/>
          </a:xfrm>
          <a:prstGeom prst="rect">
            <a:avLst/>
          </a:prstGeom>
          <a:noFill/>
          <a:ln w="9525">
            <a:noFill/>
            <a:miter lim="800000"/>
            <a:headEnd/>
            <a:tailEnd/>
          </a:ln>
        </p:spPr>
        <p:txBody>
          <a:bodyPr>
            <a:spAutoFit/>
          </a:bodyPr>
          <a:lstStyle/>
          <a:p>
            <a:pPr marL="455613" indent="-455613">
              <a:buFont typeface="Arial" charset="0"/>
              <a:buChar char="•"/>
            </a:pPr>
            <a:r>
              <a:rPr lang="en-CA" dirty="0">
                <a:latin typeface="Helvetica" pitchFamily="34" charset="0"/>
                <a:cs typeface="Helvetica" pitchFamily="34" charset="0"/>
              </a:rPr>
              <a:t>Digital hearing aids contain sophisticated sound processing software algorithms that tailor the response to the individual patient’s needs</a:t>
            </a:r>
          </a:p>
          <a:p>
            <a:pPr marL="455613" indent="-455613">
              <a:buFont typeface="Arial" charset="0"/>
              <a:buChar char="•"/>
            </a:pPr>
            <a:endParaRPr lang="en-CA" dirty="0">
              <a:latin typeface="Helvetica" pitchFamily="34" charset="0"/>
              <a:cs typeface="Helvetica" pitchFamily="34" charset="0"/>
            </a:endParaRPr>
          </a:p>
          <a:p>
            <a:pPr marL="455613" indent="-455613">
              <a:buFont typeface="Arial" charset="0"/>
              <a:buChar char="•"/>
            </a:pPr>
            <a:r>
              <a:rPr lang="en-CA" dirty="0">
                <a:latin typeface="Helvetica" pitchFamily="34" charset="0"/>
                <a:cs typeface="Helvetica" pitchFamily="34" charset="0"/>
              </a:rPr>
              <a:t>Bilateral </a:t>
            </a:r>
            <a:r>
              <a:rPr lang="en-CA" dirty="0" smtClean="0">
                <a:latin typeface="Helvetica" pitchFamily="34" charset="0"/>
                <a:cs typeface="Helvetica" pitchFamily="34" charset="0"/>
              </a:rPr>
              <a:t>amplification is recommended to help improve communication in noise and sound localization ability</a:t>
            </a:r>
          </a:p>
          <a:p>
            <a:pPr marL="455613" indent="-455613">
              <a:buFont typeface="Arial" charset="0"/>
              <a:buChar char="•"/>
            </a:pPr>
            <a:endParaRPr lang="en-CA" dirty="0">
              <a:latin typeface="Helvetica" pitchFamily="34" charset="0"/>
              <a:cs typeface="Helvetica" pitchFamily="34" charset="0"/>
            </a:endParaRPr>
          </a:p>
          <a:p>
            <a:pPr marL="455613" indent="-455613">
              <a:buFont typeface="Arial" charset="0"/>
              <a:buChar char="•"/>
            </a:pPr>
            <a:r>
              <a:rPr lang="en-CA" dirty="0">
                <a:latin typeface="Helvetica" pitchFamily="34" charset="0"/>
                <a:cs typeface="Helvetica" pitchFamily="34" charset="0"/>
              </a:rPr>
              <a:t>Consistent use is key, as is providing intervention sooner rather than later  </a:t>
            </a:r>
          </a:p>
          <a:p>
            <a:pPr marL="455613" indent="-455613">
              <a:buFont typeface="Arial" charset="0"/>
              <a:buChar char="•"/>
            </a:pPr>
            <a:endParaRPr lang="en-CA" dirty="0">
              <a:latin typeface="Helvetica" pitchFamily="34" charset="0"/>
              <a:cs typeface="Helvetica" pitchFamily="34" charset="0"/>
            </a:endParaRPr>
          </a:p>
          <a:p>
            <a:pPr marL="455613" indent="-455613">
              <a:buFont typeface="Arial" charset="0"/>
              <a:buChar char="•"/>
            </a:pPr>
            <a:r>
              <a:rPr lang="en-CA" dirty="0">
                <a:latin typeface="Helvetica" pitchFamily="34" charset="0"/>
                <a:cs typeface="Helvetica" pitchFamily="34" charset="0"/>
              </a:rPr>
              <a:t>90% of people with hearing loss can improve communication with properly fitted hearing aids and rehabilitative counselling  [</a:t>
            </a:r>
            <a:r>
              <a:rPr lang="en-CA" dirty="0" err="1">
                <a:latin typeface="Helvetica" pitchFamily="34" charset="0"/>
                <a:cs typeface="Helvetica" pitchFamily="34" charset="0"/>
              </a:rPr>
              <a:t>McArdle</a:t>
            </a:r>
            <a:r>
              <a:rPr lang="en-CA" dirty="0">
                <a:latin typeface="Helvetica" pitchFamily="34" charset="0"/>
                <a:cs typeface="Helvetica" pitchFamily="34" charset="0"/>
              </a:rPr>
              <a:t> R</a:t>
            </a:r>
            <a:r>
              <a:rPr lang="en-CA" b="1" dirty="0">
                <a:latin typeface="Helvetica" pitchFamily="34" charset="0"/>
                <a:cs typeface="Helvetica" pitchFamily="34" charset="0"/>
              </a:rPr>
              <a:t> </a:t>
            </a:r>
            <a:r>
              <a:rPr lang="en-CA" dirty="0">
                <a:latin typeface="Helvetica" pitchFamily="34" charset="0"/>
                <a:cs typeface="Helvetica" pitchFamily="34" charset="0"/>
              </a:rPr>
              <a:t>et al.</a:t>
            </a:r>
            <a:r>
              <a:rPr lang="en-CA" b="1" dirty="0">
                <a:latin typeface="Helvetica" pitchFamily="34" charset="0"/>
                <a:cs typeface="Helvetica" pitchFamily="34" charset="0"/>
              </a:rPr>
              <a:t> </a:t>
            </a:r>
            <a:r>
              <a:rPr lang="en-CA" dirty="0">
                <a:latin typeface="Helvetica" pitchFamily="34" charset="0"/>
                <a:cs typeface="Helvetica" pitchFamily="34" charset="0"/>
              </a:rPr>
              <a:t>(2005), </a:t>
            </a:r>
            <a:r>
              <a:rPr lang="en-CA" dirty="0" err="1">
                <a:latin typeface="Helvetica" pitchFamily="34" charset="0"/>
                <a:cs typeface="Helvetica" pitchFamily="34" charset="0"/>
              </a:rPr>
              <a:t>Boothroyd</a:t>
            </a:r>
            <a:r>
              <a:rPr lang="en-CA" dirty="0">
                <a:latin typeface="Helvetica" pitchFamily="34" charset="0"/>
                <a:cs typeface="Helvetica" pitchFamily="34" charset="0"/>
              </a:rPr>
              <a:t> (2007), Hawkins (2005)]</a:t>
            </a:r>
          </a:p>
          <a:p>
            <a:pPr marL="455613" indent="-455613">
              <a:buFont typeface="Arial" charset="0"/>
              <a:buChar char="•"/>
            </a:pPr>
            <a:endParaRPr lang="en-CA" dirty="0">
              <a:latin typeface="Helvetica" pitchFamily="34" charset="0"/>
              <a:cs typeface="Helvetica" pitchFamily="34" charset="0"/>
            </a:endParaRPr>
          </a:p>
          <a:p>
            <a:pPr marL="455613" indent="-455613">
              <a:buFont typeface="Arial" charset="0"/>
              <a:buChar char="•"/>
            </a:pPr>
            <a:r>
              <a:rPr lang="en-CA" dirty="0">
                <a:latin typeface="Helvetica" pitchFamily="34" charset="0"/>
                <a:cs typeface="Helvetica" pitchFamily="34" charset="0"/>
              </a:rPr>
              <a:t>Assistive Listening Devices: Pocket Talkers, remote microphones, amplified telephones and FM systems</a:t>
            </a:r>
          </a:p>
          <a:p>
            <a:pPr marL="455613" indent="-455613">
              <a:buFont typeface="Arial" charset="0"/>
              <a:buChar char="•"/>
            </a:pPr>
            <a:endParaRPr lang="en-CA" dirty="0">
              <a:latin typeface="Helvetica" pitchFamily="34" charset="0"/>
              <a:cs typeface="Helvetica" pitchFamily="34" charset="0"/>
            </a:endParaRPr>
          </a:p>
          <a:p>
            <a:pPr marL="455613" indent="-455613">
              <a:buFont typeface="Arial" charset="0"/>
              <a:buChar char="•"/>
            </a:pPr>
            <a:r>
              <a:rPr lang="en-CA" dirty="0">
                <a:latin typeface="Helvetica" pitchFamily="34" charset="0"/>
                <a:cs typeface="Helvetica" pitchFamily="34" charset="0"/>
              </a:rPr>
              <a:t>Implantable devices: Cochlear Implants, Bone Anchored Hearing Devices and Middle Ear Drivers</a:t>
            </a:r>
          </a:p>
          <a:p>
            <a:pPr marL="455613" indent="-455613">
              <a:buFont typeface="Arial" charset="0"/>
              <a:buChar char="•"/>
            </a:pPr>
            <a:endParaRPr lang="en-CA" dirty="0">
              <a:latin typeface="Helvetica" pitchFamily="34" charset="0"/>
              <a:cs typeface="Helvetica" pitchFamily="34" charset="0"/>
            </a:endParaRPr>
          </a:p>
        </p:txBody>
      </p:sp>
      <p:sp>
        <p:nvSpPr>
          <p:cNvPr id="76802" name="TextBox 4"/>
          <p:cNvSpPr txBox="1">
            <a:spLocks noChangeArrowheads="1"/>
          </p:cNvSpPr>
          <p:nvPr/>
        </p:nvSpPr>
        <p:spPr bwMode="auto">
          <a:xfrm>
            <a:off x="1127125" y="277813"/>
            <a:ext cx="4816475" cy="584200"/>
          </a:xfrm>
          <a:prstGeom prst="rect">
            <a:avLst/>
          </a:prstGeom>
          <a:noFill/>
          <a:ln w="9525">
            <a:noFill/>
            <a:miter lim="800000"/>
            <a:headEnd/>
            <a:tailEnd/>
          </a:ln>
        </p:spPr>
        <p:txBody>
          <a:bodyPr>
            <a:spAutoFit/>
          </a:bodyPr>
          <a:lstStyle/>
          <a:p>
            <a:r>
              <a:rPr lang="en-US" sz="3200" b="1">
                <a:solidFill>
                  <a:srgbClr val="AF292E"/>
                </a:solidFill>
                <a:latin typeface="Helvetica" pitchFamily="34" charset="0"/>
                <a:cs typeface="Helvetica" pitchFamily="34" charset="0"/>
              </a:rPr>
              <a:t>Amplification</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1"/>
          <p:cNvSpPr txBox="1">
            <a:spLocks/>
          </p:cNvSpPr>
          <p:nvPr/>
        </p:nvSpPr>
        <p:spPr>
          <a:xfrm>
            <a:off x="1127125" y="1690688"/>
            <a:ext cx="7131050" cy="3795712"/>
          </a:xfrm>
          <a:prstGeom prst="rect">
            <a:avLst/>
          </a:prstGeom>
        </p:spPr>
        <p:txBody>
          <a:bodyPr/>
          <a:lstStyle/>
          <a:p>
            <a:pPr marL="228600" indent="-228600">
              <a:lnSpc>
                <a:spcPct val="90000"/>
              </a:lnSpc>
              <a:spcBef>
                <a:spcPts val="1000"/>
              </a:spcBef>
              <a:buFont typeface="Arial" charset="0"/>
              <a:buChar char="•"/>
            </a:pPr>
            <a:r>
              <a:rPr lang="en-US" sz="2400">
                <a:ea typeface="ＭＳ Ｐゴシック" pitchFamily="34" charset="-128"/>
              </a:rPr>
              <a:t>After recording significant improvements in the psychological state and mental functions of a population of hearing aid users age 65 +,</a:t>
            </a:r>
            <a:r>
              <a:rPr lang="en-US">
                <a:ea typeface="ＭＳ Ｐゴシック" pitchFamily="34" charset="-128"/>
              </a:rPr>
              <a:t> </a:t>
            </a:r>
            <a:r>
              <a:rPr lang="en-US" sz="2400" i="1">
                <a:ea typeface="ＭＳ Ｐゴシック" pitchFamily="34" charset="-128"/>
              </a:rPr>
              <a:t>Acar et al. (2011)</a:t>
            </a:r>
            <a:r>
              <a:rPr lang="en-US" sz="2400">
                <a:ea typeface="ＭＳ Ｐゴシック" pitchFamily="34" charset="-128"/>
              </a:rPr>
              <a:t> concluded that using </a:t>
            </a:r>
            <a:r>
              <a:rPr lang="en-US" sz="2400" b="1">
                <a:ea typeface="ＭＳ Ｐゴシック" pitchFamily="34" charset="-128"/>
              </a:rPr>
              <a:t>hearing aids</a:t>
            </a:r>
            <a:r>
              <a:rPr lang="en-US" sz="2400">
                <a:ea typeface="ＭＳ Ｐゴシック" pitchFamily="34" charset="-128"/>
              </a:rPr>
              <a:t> are a good solution for the elderly.</a:t>
            </a:r>
          </a:p>
          <a:p>
            <a:pPr marL="228600" indent="-228600">
              <a:lnSpc>
                <a:spcPct val="90000"/>
              </a:lnSpc>
              <a:spcBef>
                <a:spcPts val="1000"/>
              </a:spcBef>
              <a:buFont typeface="Arial" charset="0"/>
              <a:buNone/>
            </a:pPr>
            <a:endParaRPr lang="en-US" sz="2400">
              <a:ea typeface="ＭＳ Ｐゴシック" pitchFamily="34" charset="-128"/>
            </a:endParaRPr>
          </a:p>
          <a:p>
            <a:pPr marL="228600" indent="-228600">
              <a:lnSpc>
                <a:spcPct val="90000"/>
              </a:lnSpc>
              <a:spcBef>
                <a:spcPts val="1000"/>
              </a:spcBef>
              <a:buFont typeface="Arial" charset="0"/>
              <a:buChar char="•"/>
            </a:pPr>
            <a:r>
              <a:rPr lang="en-US" sz="2400">
                <a:ea typeface="ＭＳ Ｐゴシック" pitchFamily="34" charset="-128"/>
              </a:rPr>
              <a:t>Hearing aids improve adults’ health-related quality of life by reducing the psychological, social, and emotional effects of hearing loss. </a:t>
            </a:r>
            <a:r>
              <a:rPr lang="en-US">
                <a:ea typeface="ＭＳ Ｐゴシック" pitchFamily="34" charset="-128"/>
              </a:rPr>
              <a:t>(</a:t>
            </a:r>
            <a:r>
              <a:rPr lang="en-US" i="1">
                <a:ea typeface="ＭＳ Ｐゴシック" pitchFamily="34" charset="-128"/>
              </a:rPr>
              <a:t>Chisolm, T et al. 2007)</a:t>
            </a:r>
            <a:endParaRPr lang="en-CA">
              <a:ea typeface="ＭＳ Ｐゴシック" pitchFamily="34" charset="-128"/>
            </a:endParaRPr>
          </a:p>
        </p:txBody>
      </p:sp>
      <p:sp>
        <p:nvSpPr>
          <p:cNvPr id="78850" name="TextBox 4"/>
          <p:cNvSpPr txBox="1">
            <a:spLocks noChangeArrowheads="1"/>
          </p:cNvSpPr>
          <p:nvPr/>
        </p:nvSpPr>
        <p:spPr bwMode="auto">
          <a:xfrm>
            <a:off x="1127125" y="277813"/>
            <a:ext cx="5307013" cy="584200"/>
          </a:xfrm>
          <a:prstGeom prst="rect">
            <a:avLst/>
          </a:prstGeom>
          <a:noFill/>
          <a:ln w="9525">
            <a:noFill/>
            <a:miter lim="800000"/>
            <a:headEnd/>
            <a:tailEnd/>
          </a:ln>
        </p:spPr>
        <p:txBody>
          <a:bodyPr>
            <a:spAutoFit/>
          </a:bodyPr>
          <a:lstStyle/>
          <a:p>
            <a:r>
              <a:rPr lang="en-US" sz="3200" b="1">
                <a:solidFill>
                  <a:srgbClr val="AF292E"/>
                </a:solidFill>
                <a:latin typeface="Helvetica" pitchFamily="34" charset="0"/>
                <a:cs typeface="Helvetica" pitchFamily="34" charset="0"/>
              </a:rPr>
              <a:t>Benefits of Amplification</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Content Placeholder 1"/>
          <p:cNvSpPr txBox="1">
            <a:spLocks/>
          </p:cNvSpPr>
          <p:nvPr/>
        </p:nvSpPr>
        <p:spPr bwMode="auto">
          <a:xfrm>
            <a:off x="407988" y="1543050"/>
            <a:ext cx="8229600" cy="4514850"/>
          </a:xfrm>
          <a:prstGeom prst="rect">
            <a:avLst/>
          </a:prstGeom>
          <a:noFill/>
          <a:ln w="9525">
            <a:noFill/>
            <a:miter lim="800000"/>
            <a:headEnd/>
            <a:tailEnd/>
          </a:ln>
        </p:spPr>
        <p:txBody>
          <a:bodyPr/>
          <a:lstStyle/>
          <a:p>
            <a:pPr algn="ctr">
              <a:lnSpc>
                <a:spcPct val="90000"/>
              </a:lnSpc>
              <a:spcBef>
                <a:spcPts val="1000"/>
              </a:spcBef>
              <a:buFont typeface="Arial" charset="0"/>
              <a:buNone/>
            </a:pPr>
            <a:r>
              <a:rPr lang="en-CA" sz="2800" b="1" dirty="0">
                <a:latin typeface="Helvetica" pitchFamily="34" charset="0"/>
                <a:cs typeface="Helvetica" pitchFamily="34" charset="0"/>
              </a:rPr>
              <a:t>Hearing is the most SOCIAL SENSE we have.  </a:t>
            </a:r>
          </a:p>
          <a:p>
            <a:pPr algn="ctr">
              <a:lnSpc>
                <a:spcPct val="90000"/>
              </a:lnSpc>
              <a:spcBef>
                <a:spcPts val="1000"/>
              </a:spcBef>
              <a:buFont typeface="Arial" charset="0"/>
              <a:buNone/>
            </a:pPr>
            <a:r>
              <a:rPr lang="en-CA" sz="2800" b="1" dirty="0">
                <a:latin typeface="Helvetica" pitchFamily="34" charset="0"/>
                <a:cs typeface="Helvetica" pitchFamily="34" charset="0"/>
              </a:rPr>
              <a:t>Without it, we are isolated</a:t>
            </a:r>
          </a:p>
          <a:p>
            <a:pPr algn="ctr">
              <a:lnSpc>
                <a:spcPct val="90000"/>
              </a:lnSpc>
              <a:spcBef>
                <a:spcPts val="1000"/>
              </a:spcBef>
              <a:buFont typeface="Arial" charset="0"/>
              <a:buNone/>
            </a:pPr>
            <a:endParaRPr lang="en-CA" sz="2800" b="1" dirty="0">
              <a:solidFill>
                <a:srgbClr val="FF0000"/>
              </a:solidFill>
              <a:latin typeface="Helvetica" pitchFamily="34" charset="0"/>
              <a:cs typeface="Helvetica" pitchFamily="34" charset="0"/>
            </a:endParaRPr>
          </a:p>
          <a:p>
            <a:pPr algn="ctr">
              <a:lnSpc>
                <a:spcPct val="90000"/>
              </a:lnSpc>
              <a:spcBef>
                <a:spcPts val="1000"/>
              </a:spcBef>
              <a:buFont typeface="Arial" charset="0"/>
              <a:buNone/>
            </a:pPr>
            <a:r>
              <a:rPr lang="en-CA" sz="2800" b="1" dirty="0">
                <a:solidFill>
                  <a:srgbClr val="AF292E"/>
                </a:solidFill>
                <a:latin typeface="Helvetica" pitchFamily="34" charset="0"/>
                <a:cs typeface="Helvetica" pitchFamily="34" charset="0"/>
              </a:rPr>
              <a:t>Frustration</a:t>
            </a:r>
          </a:p>
          <a:p>
            <a:pPr algn="ctr">
              <a:lnSpc>
                <a:spcPct val="90000"/>
              </a:lnSpc>
              <a:spcBef>
                <a:spcPts val="1000"/>
              </a:spcBef>
              <a:buFont typeface="Arial" charset="0"/>
              <a:buNone/>
            </a:pPr>
            <a:r>
              <a:rPr lang="en-CA" sz="2800" b="1" dirty="0">
                <a:solidFill>
                  <a:srgbClr val="AF292E"/>
                </a:solidFill>
                <a:latin typeface="Helvetica" pitchFamily="34" charset="0"/>
                <a:cs typeface="Helvetica" pitchFamily="34" charset="0"/>
              </a:rPr>
              <a:t>Withdrawal</a:t>
            </a:r>
          </a:p>
          <a:p>
            <a:pPr algn="ctr">
              <a:lnSpc>
                <a:spcPct val="90000"/>
              </a:lnSpc>
              <a:spcBef>
                <a:spcPts val="1000"/>
              </a:spcBef>
              <a:buFont typeface="Arial" charset="0"/>
              <a:buNone/>
            </a:pPr>
            <a:r>
              <a:rPr lang="en-CA" sz="2800" b="1" dirty="0">
                <a:solidFill>
                  <a:srgbClr val="AF292E"/>
                </a:solidFill>
                <a:latin typeface="Helvetica" pitchFamily="34" charset="0"/>
                <a:cs typeface="Helvetica" pitchFamily="34" charset="0"/>
              </a:rPr>
              <a:t>Isolation</a:t>
            </a:r>
          </a:p>
          <a:p>
            <a:pPr algn="ctr">
              <a:lnSpc>
                <a:spcPct val="90000"/>
              </a:lnSpc>
              <a:spcBef>
                <a:spcPts val="1000"/>
              </a:spcBef>
              <a:buFont typeface="Arial" charset="0"/>
              <a:buNone/>
            </a:pPr>
            <a:r>
              <a:rPr lang="en-CA" sz="2800" b="1" dirty="0">
                <a:solidFill>
                  <a:srgbClr val="AF292E"/>
                </a:solidFill>
                <a:latin typeface="Helvetica" pitchFamily="34" charset="0"/>
                <a:cs typeface="Helvetica" pitchFamily="34" charset="0"/>
              </a:rPr>
              <a:t>Depression</a:t>
            </a:r>
          </a:p>
          <a:p>
            <a:pPr algn="ctr">
              <a:lnSpc>
                <a:spcPct val="90000"/>
              </a:lnSpc>
              <a:spcBef>
                <a:spcPts val="1000"/>
              </a:spcBef>
              <a:buFont typeface="Arial" charset="0"/>
              <a:buNone/>
            </a:pPr>
            <a:r>
              <a:rPr lang="en-CA" sz="2800" b="1" dirty="0">
                <a:solidFill>
                  <a:srgbClr val="AF292E"/>
                </a:solidFill>
                <a:latin typeface="Helvetica" pitchFamily="34" charset="0"/>
                <a:cs typeface="Helvetica" pitchFamily="34" charset="0"/>
              </a:rPr>
              <a:t>Long term care</a:t>
            </a:r>
          </a:p>
          <a:p>
            <a:pPr>
              <a:lnSpc>
                <a:spcPct val="90000"/>
              </a:lnSpc>
              <a:spcBef>
                <a:spcPts val="1000"/>
              </a:spcBef>
              <a:buFont typeface="Arial" charset="0"/>
              <a:buNone/>
            </a:pPr>
            <a:endParaRPr lang="en-CA" sz="2800" dirty="0">
              <a:latin typeface="Helvetica" pitchFamily="34" charset="0"/>
              <a:cs typeface="Helvetica" pitchFamily="34" charset="0"/>
            </a:endParaRPr>
          </a:p>
        </p:txBody>
      </p:sp>
      <p:sp>
        <p:nvSpPr>
          <p:cNvPr id="80898" name="TextBox 4"/>
          <p:cNvSpPr txBox="1">
            <a:spLocks noChangeArrowheads="1"/>
          </p:cNvSpPr>
          <p:nvPr/>
        </p:nvSpPr>
        <p:spPr bwMode="auto">
          <a:xfrm>
            <a:off x="1109663" y="277813"/>
            <a:ext cx="6254750" cy="584200"/>
          </a:xfrm>
          <a:prstGeom prst="rect">
            <a:avLst/>
          </a:prstGeom>
          <a:noFill/>
          <a:ln w="9525">
            <a:noFill/>
            <a:miter lim="800000"/>
            <a:headEnd/>
            <a:tailEnd/>
          </a:ln>
        </p:spPr>
        <p:txBody>
          <a:bodyPr>
            <a:spAutoFit/>
          </a:bodyPr>
          <a:lstStyle/>
          <a:p>
            <a:r>
              <a:rPr lang="en-US" sz="3200" b="1">
                <a:solidFill>
                  <a:srgbClr val="AF292E"/>
                </a:solidFill>
                <a:latin typeface="Helvetica" pitchFamily="34" charset="0"/>
                <a:cs typeface="Helvetica" pitchFamily="34" charset="0"/>
              </a:rPr>
              <a:t>Consequences of Hearing Loss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Content Placeholder 1"/>
          <p:cNvSpPr txBox="1">
            <a:spLocks/>
          </p:cNvSpPr>
          <p:nvPr/>
        </p:nvSpPr>
        <p:spPr bwMode="auto">
          <a:xfrm>
            <a:off x="552450" y="1438275"/>
            <a:ext cx="8605837" cy="661988"/>
          </a:xfrm>
          <a:prstGeom prst="rect">
            <a:avLst/>
          </a:prstGeom>
          <a:noFill/>
          <a:ln w="9525">
            <a:noFill/>
            <a:miter lim="800000"/>
            <a:headEnd/>
            <a:tailEnd/>
          </a:ln>
        </p:spPr>
        <p:txBody>
          <a:bodyPr anchor="t"/>
          <a:lstStyle/>
          <a:p>
            <a:pPr marL="352425" lvl="1">
              <a:lnSpc>
                <a:spcPct val="90000"/>
              </a:lnSpc>
              <a:spcBef>
                <a:spcPts val="500"/>
              </a:spcBef>
              <a:buFont typeface="Arial" charset="0"/>
              <a:buNone/>
            </a:pPr>
            <a:r>
              <a:rPr lang="en-CA" b="1" dirty="0"/>
              <a:t>30% to 40% of people with hearing loss are at greater risk of experiencing cognitive decline as compared to those who have normal hearing.</a:t>
            </a:r>
          </a:p>
          <a:p>
            <a:pPr marL="352425" lvl="1">
              <a:lnSpc>
                <a:spcPct val="90000"/>
              </a:lnSpc>
              <a:spcBef>
                <a:spcPts val="500"/>
              </a:spcBef>
              <a:buFont typeface="Arial" charset="0"/>
              <a:buNone/>
            </a:pPr>
            <a:r>
              <a:rPr lang="en-CA" sz="1400" dirty="0"/>
              <a:t>(Lin et al. 2013)</a:t>
            </a:r>
          </a:p>
          <a:p>
            <a:pPr marL="112713" indent="-228600">
              <a:lnSpc>
                <a:spcPct val="90000"/>
              </a:lnSpc>
              <a:spcBef>
                <a:spcPts val="1000"/>
              </a:spcBef>
              <a:buFont typeface="Arial" charset="0"/>
              <a:buChar char="•"/>
            </a:pPr>
            <a:endParaRPr lang="en-CA" b="1" dirty="0">
              <a:ea typeface="ＭＳ Ｐゴシック" pitchFamily="34" charset="-128"/>
            </a:endParaRPr>
          </a:p>
        </p:txBody>
      </p:sp>
      <p:sp>
        <p:nvSpPr>
          <p:cNvPr id="81922" name="TextBox 6"/>
          <p:cNvSpPr txBox="1">
            <a:spLocks noChangeArrowheads="1"/>
          </p:cNvSpPr>
          <p:nvPr/>
        </p:nvSpPr>
        <p:spPr bwMode="auto">
          <a:xfrm>
            <a:off x="668338" y="2625725"/>
            <a:ext cx="6743700" cy="1631216"/>
          </a:xfrm>
          <a:prstGeom prst="rect">
            <a:avLst/>
          </a:prstGeom>
          <a:noFill/>
          <a:ln w="9525">
            <a:noFill/>
            <a:miter lim="800000"/>
            <a:headEnd/>
            <a:tailEnd/>
          </a:ln>
        </p:spPr>
        <p:txBody>
          <a:bodyPr anchor="t">
            <a:spAutoFit/>
          </a:bodyPr>
          <a:lstStyle/>
          <a:p>
            <a:pPr lvl="1"/>
            <a:r>
              <a:rPr lang="en-CA" sz="2000" dirty="0">
                <a:latin typeface="Helvetica" pitchFamily="34" charset="0"/>
                <a:cs typeface="Helvetica" pitchFamily="34" charset="0"/>
              </a:rPr>
              <a:t>Why?</a:t>
            </a:r>
          </a:p>
          <a:p>
            <a:pPr lvl="2">
              <a:buFontTx/>
              <a:buChar char="•"/>
            </a:pPr>
            <a:r>
              <a:rPr lang="en-CA" sz="2000" dirty="0">
                <a:latin typeface="Helvetica" pitchFamily="34" charset="0"/>
                <a:cs typeface="Helvetica" pitchFamily="34" charset="0"/>
              </a:rPr>
              <a:t>  A reduction in neural stimulation (neuron firing)</a:t>
            </a:r>
          </a:p>
          <a:p>
            <a:pPr lvl="2">
              <a:buFontTx/>
              <a:buChar char="•"/>
            </a:pPr>
            <a:r>
              <a:rPr lang="en-CA" sz="2000" dirty="0">
                <a:latin typeface="Helvetica" pitchFamily="34" charset="0"/>
                <a:cs typeface="Helvetica" pitchFamily="34" charset="0"/>
              </a:rPr>
              <a:t>  Loss of environmental stimulation</a:t>
            </a:r>
          </a:p>
          <a:p>
            <a:pPr lvl="2">
              <a:buFontTx/>
              <a:buChar char="•"/>
            </a:pPr>
            <a:r>
              <a:rPr lang="en-CA" sz="2000" dirty="0">
                <a:latin typeface="Helvetica" pitchFamily="34" charset="0"/>
                <a:cs typeface="Helvetica" pitchFamily="34" charset="0"/>
              </a:rPr>
              <a:t>  Poor social interactions, loneliness (isolation?) </a:t>
            </a:r>
          </a:p>
          <a:p>
            <a:pPr lvl="2">
              <a:buFontTx/>
              <a:buChar char="•"/>
            </a:pPr>
            <a:r>
              <a:rPr lang="en-CA" sz="2000" dirty="0">
                <a:latin typeface="Helvetica" pitchFamily="34" charset="0"/>
                <a:cs typeface="Helvetica" pitchFamily="34" charset="0"/>
              </a:rPr>
              <a:t>  Exhaustion due to increased effort to hear</a:t>
            </a:r>
          </a:p>
        </p:txBody>
      </p:sp>
      <p:sp>
        <p:nvSpPr>
          <p:cNvPr id="81923" name="Rectangle 8"/>
          <p:cNvSpPr>
            <a:spLocks noChangeArrowheads="1"/>
          </p:cNvSpPr>
          <p:nvPr/>
        </p:nvSpPr>
        <p:spPr bwMode="auto">
          <a:xfrm>
            <a:off x="696913" y="4730750"/>
            <a:ext cx="7751762" cy="923925"/>
          </a:xfrm>
          <a:prstGeom prst="rect">
            <a:avLst/>
          </a:prstGeom>
          <a:noFill/>
          <a:ln w="9525">
            <a:noFill/>
            <a:miter lim="800000"/>
            <a:headEnd/>
            <a:tailEnd/>
          </a:ln>
        </p:spPr>
        <p:txBody>
          <a:bodyPr>
            <a:spAutoFit/>
          </a:bodyPr>
          <a:lstStyle/>
          <a:p>
            <a:pPr algn="ctr" eaLnBrk="0" hangingPunct="0">
              <a:spcBef>
                <a:spcPct val="20000"/>
              </a:spcBef>
              <a:buFont typeface="Arial" charset="0"/>
              <a:buNone/>
            </a:pPr>
            <a:r>
              <a:rPr lang="en-CA" b="1">
                <a:solidFill>
                  <a:srgbClr val="AF292E"/>
                </a:solidFill>
                <a:latin typeface="Helvetica" pitchFamily="34" charset="0"/>
                <a:cs typeface="Helvetica" pitchFamily="34" charset="0"/>
              </a:rPr>
              <a:t>It is important for hearing-impaired adults both with and without cognitive decline and or functional deficits to receive the appropriate audiologic treatment to improve their quality of life.</a:t>
            </a:r>
            <a:r>
              <a:rPr lang="en-CA">
                <a:solidFill>
                  <a:srgbClr val="AF292E"/>
                </a:solidFill>
                <a:latin typeface="Helvetica" pitchFamily="34" charset="0"/>
                <a:cs typeface="Helvetica" pitchFamily="34" charset="0"/>
              </a:rPr>
              <a:t> </a:t>
            </a:r>
          </a:p>
        </p:txBody>
      </p:sp>
      <p:sp>
        <p:nvSpPr>
          <p:cNvPr id="81924" name="TextBox 9"/>
          <p:cNvSpPr txBox="1">
            <a:spLocks noChangeArrowheads="1"/>
          </p:cNvSpPr>
          <p:nvPr/>
        </p:nvSpPr>
        <p:spPr bwMode="auto">
          <a:xfrm>
            <a:off x="1123950" y="285750"/>
            <a:ext cx="5791200" cy="585788"/>
          </a:xfrm>
          <a:prstGeom prst="rect">
            <a:avLst/>
          </a:prstGeom>
          <a:noFill/>
          <a:ln w="9525">
            <a:noFill/>
            <a:miter lim="800000"/>
            <a:headEnd/>
            <a:tailEnd/>
          </a:ln>
        </p:spPr>
        <p:txBody>
          <a:bodyPr>
            <a:spAutoFit/>
          </a:bodyPr>
          <a:lstStyle/>
          <a:p>
            <a:r>
              <a:rPr lang="en-US" sz="3200" b="1">
                <a:solidFill>
                  <a:srgbClr val="AF292E"/>
                </a:solidFill>
                <a:latin typeface="Helvetica" pitchFamily="34" charset="0"/>
                <a:cs typeface="Helvetica" pitchFamily="34" charset="0"/>
              </a:rPr>
              <a:t>Dementia and Hearing Loss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1"/>
          <p:cNvSpPr txBox="1">
            <a:spLocks/>
          </p:cNvSpPr>
          <p:nvPr/>
        </p:nvSpPr>
        <p:spPr>
          <a:xfrm>
            <a:off x="541338" y="1533524"/>
            <a:ext cx="8161337" cy="3609975"/>
          </a:xfrm>
          <a:prstGeom prst="rect">
            <a:avLst/>
          </a:prstGeom>
        </p:spPr>
        <p:txBody>
          <a:bodyPr anchor="t"/>
          <a:lstStyle/>
          <a:p>
            <a:pPr>
              <a:lnSpc>
                <a:spcPct val="80000"/>
              </a:lnSpc>
              <a:spcBef>
                <a:spcPts val="1000"/>
              </a:spcBef>
              <a:buFont typeface="Arial" charset="0"/>
              <a:buNone/>
            </a:pPr>
            <a:r>
              <a:rPr lang="en-CA" dirty="0">
                <a:latin typeface="Helvetica" pitchFamily="34" charset="0"/>
                <a:cs typeface="Helvetica" pitchFamily="34" charset="0"/>
              </a:rPr>
              <a:t>Studies demonstrating links between hearing loss and depression found that:</a:t>
            </a:r>
          </a:p>
          <a:p>
            <a:pPr>
              <a:lnSpc>
                <a:spcPct val="80000"/>
              </a:lnSpc>
              <a:spcBef>
                <a:spcPts val="1000"/>
              </a:spcBef>
              <a:buFont typeface="Arial" charset="0"/>
              <a:buNone/>
            </a:pPr>
            <a:endParaRPr lang="en-CA" dirty="0">
              <a:latin typeface="Helvetica" pitchFamily="34" charset="0"/>
              <a:cs typeface="Helvetica" pitchFamily="34" charset="0"/>
            </a:endParaRPr>
          </a:p>
          <a:p>
            <a:pPr marL="285750" indent="-285750">
              <a:lnSpc>
                <a:spcPct val="80000"/>
              </a:lnSpc>
              <a:spcBef>
                <a:spcPts val="1000"/>
              </a:spcBef>
              <a:buFont typeface="Arial" panose="020B0604020202020204" pitchFamily="34" charset="0"/>
              <a:buChar char="•"/>
            </a:pPr>
            <a:r>
              <a:rPr lang="en-CA" dirty="0" smtClean="0">
                <a:latin typeface="Helvetica" pitchFamily="34" charset="0"/>
                <a:cs typeface="Helvetica" pitchFamily="34" charset="0"/>
              </a:rPr>
              <a:t>Individuals </a:t>
            </a:r>
            <a:r>
              <a:rPr lang="en-CA" dirty="0">
                <a:latin typeface="Helvetica" pitchFamily="34" charset="0"/>
                <a:cs typeface="Helvetica" pitchFamily="34" charset="0"/>
              </a:rPr>
              <a:t>with hearing loss are more vulnerable to </a:t>
            </a:r>
            <a:r>
              <a:rPr lang="en-CA" dirty="0" smtClean="0">
                <a:latin typeface="Helvetica" pitchFamily="34" charset="0"/>
                <a:cs typeface="Helvetica" pitchFamily="34" charset="0"/>
              </a:rPr>
              <a:t>depression    (</a:t>
            </a:r>
            <a:r>
              <a:rPr lang="en-CA" dirty="0" smtClean="0">
                <a:solidFill>
                  <a:schemeClr val="tx1">
                    <a:lumMod val="50000"/>
                  </a:schemeClr>
                </a:solidFill>
                <a:latin typeface="Helvetica" charset="0"/>
                <a:ea typeface="Helvetica" charset="0"/>
                <a:cs typeface="Helvetica" charset="0"/>
              </a:rPr>
              <a:t>Castiglione, 2016)</a:t>
            </a:r>
            <a:r>
              <a:rPr lang="en-CA" dirty="0">
                <a:latin typeface="Helvetica" pitchFamily="34" charset="0"/>
                <a:cs typeface="Helvetica" pitchFamily="34" charset="0"/>
              </a:rPr>
              <a:t> </a:t>
            </a:r>
          </a:p>
          <a:p>
            <a:pPr marL="285750" indent="-285750">
              <a:lnSpc>
                <a:spcPct val="80000"/>
              </a:lnSpc>
              <a:spcBef>
                <a:spcPts val="1000"/>
              </a:spcBef>
              <a:buFont typeface="Arial" panose="020B0604020202020204" pitchFamily="34" charset="0"/>
              <a:buChar char="•"/>
            </a:pPr>
            <a:endParaRPr lang="en-CA" dirty="0" smtClean="0">
              <a:latin typeface="Helvetica" pitchFamily="34" charset="0"/>
              <a:cs typeface="Helvetica" pitchFamily="34" charset="0"/>
            </a:endParaRPr>
          </a:p>
          <a:p>
            <a:pPr marL="285750" indent="-285750">
              <a:lnSpc>
                <a:spcPct val="80000"/>
              </a:lnSpc>
              <a:spcBef>
                <a:spcPts val="1000"/>
              </a:spcBef>
              <a:buFont typeface="Arial" panose="020B0604020202020204" pitchFamily="34" charset="0"/>
              <a:buChar char="•"/>
            </a:pPr>
            <a:r>
              <a:rPr lang="en-CA" dirty="0" smtClean="0">
                <a:latin typeface="Helvetica" pitchFamily="34" charset="0"/>
                <a:cs typeface="Helvetica" pitchFamily="34" charset="0"/>
              </a:rPr>
              <a:t>Individuals </a:t>
            </a:r>
            <a:r>
              <a:rPr lang="en-CA" dirty="0">
                <a:latin typeface="Helvetica" pitchFamily="34" charset="0"/>
                <a:cs typeface="Helvetica" pitchFamily="34" charset="0"/>
              </a:rPr>
              <a:t>with hearing loss often display maladaptive coping </a:t>
            </a:r>
            <a:r>
              <a:rPr lang="en-CA" dirty="0" smtClean="0">
                <a:latin typeface="Helvetica" pitchFamily="34" charset="0"/>
                <a:cs typeface="Helvetica" pitchFamily="34" charset="0"/>
              </a:rPr>
              <a:t>skills (</a:t>
            </a:r>
            <a:r>
              <a:rPr lang="en-US" dirty="0" err="1" smtClean="0"/>
              <a:t>Manrique-Huarte</a:t>
            </a:r>
            <a:r>
              <a:rPr lang="en-US" dirty="0" smtClean="0"/>
              <a:t>, 2016)</a:t>
            </a:r>
          </a:p>
          <a:p>
            <a:pPr>
              <a:lnSpc>
                <a:spcPct val="80000"/>
              </a:lnSpc>
              <a:spcBef>
                <a:spcPts val="1000"/>
              </a:spcBef>
            </a:pPr>
            <a:endParaRPr lang="en-CA" dirty="0">
              <a:latin typeface="Helvetica" pitchFamily="34" charset="0"/>
              <a:cs typeface="Helvetica" pitchFamily="34" charset="0"/>
            </a:endParaRPr>
          </a:p>
          <a:p>
            <a:pPr marL="285750" indent="-285750">
              <a:lnSpc>
                <a:spcPct val="80000"/>
              </a:lnSpc>
              <a:spcBef>
                <a:spcPts val="1000"/>
              </a:spcBef>
              <a:buFont typeface="Arial" panose="020B0604020202020204" pitchFamily="34" charset="0"/>
              <a:buChar char="•"/>
            </a:pPr>
            <a:r>
              <a:rPr lang="en-CA" dirty="0" smtClean="0">
                <a:latin typeface="Helvetica" pitchFamily="34" charset="0"/>
                <a:cs typeface="Helvetica" pitchFamily="34" charset="0"/>
              </a:rPr>
              <a:t>Individuals </a:t>
            </a:r>
            <a:r>
              <a:rPr lang="en-CA" dirty="0">
                <a:latin typeface="Helvetica" pitchFamily="34" charset="0"/>
                <a:cs typeface="Helvetica" pitchFamily="34" charset="0"/>
              </a:rPr>
              <a:t>with hearing loss can have symptoms of anxiety and </a:t>
            </a:r>
            <a:r>
              <a:rPr lang="en-CA" dirty="0" smtClean="0">
                <a:latin typeface="Helvetica" pitchFamily="34" charset="0"/>
                <a:cs typeface="Helvetica" pitchFamily="34" charset="0"/>
              </a:rPr>
              <a:t>depression    (</a:t>
            </a:r>
            <a:r>
              <a:rPr lang="en-US" dirty="0" smtClean="0">
                <a:solidFill>
                  <a:schemeClr val="tx1">
                    <a:lumMod val="50000"/>
                  </a:schemeClr>
                </a:solidFill>
                <a:latin typeface="Helvetica" charset="0"/>
                <a:ea typeface="Helvetica" charset="0"/>
                <a:cs typeface="Helvetica" charset="0"/>
              </a:rPr>
              <a:t>Hsu, 2016)</a:t>
            </a:r>
            <a:endParaRPr lang="en-CA" dirty="0">
              <a:latin typeface="Helvetica" pitchFamily="34" charset="0"/>
              <a:cs typeface="Helvetica" pitchFamily="34" charset="0"/>
            </a:endParaRPr>
          </a:p>
          <a:p>
            <a:pPr>
              <a:lnSpc>
                <a:spcPct val="80000"/>
              </a:lnSpc>
              <a:spcBef>
                <a:spcPts val="1000"/>
              </a:spcBef>
              <a:buFont typeface="Arial" charset="0"/>
              <a:buChar char="•"/>
            </a:pPr>
            <a:endParaRPr lang="en-CA" dirty="0">
              <a:latin typeface="Helvetica" pitchFamily="34" charset="0"/>
              <a:cs typeface="Helvetica" pitchFamily="34" charset="0"/>
            </a:endParaRPr>
          </a:p>
        </p:txBody>
      </p:sp>
      <p:sp>
        <p:nvSpPr>
          <p:cNvPr id="82946" name="TextBox 3"/>
          <p:cNvSpPr txBox="1">
            <a:spLocks noChangeArrowheads="1"/>
          </p:cNvSpPr>
          <p:nvPr/>
        </p:nvSpPr>
        <p:spPr bwMode="auto">
          <a:xfrm>
            <a:off x="1185863" y="5216525"/>
            <a:ext cx="6743700" cy="701675"/>
          </a:xfrm>
          <a:prstGeom prst="rect">
            <a:avLst/>
          </a:prstGeom>
          <a:noFill/>
          <a:ln w="9525">
            <a:noFill/>
            <a:miter lim="800000"/>
            <a:headEnd/>
            <a:tailEnd/>
          </a:ln>
        </p:spPr>
        <p:txBody>
          <a:bodyPr>
            <a:spAutoFit/>
          </a:bodyPr>
          <a:lstStyle/>
          <a:p>
            <a:pPr algn="ctr"/>
            <a:r>
              <a:rPr lang="en-CA" sz="2000" b="1" dirty="0">
                <a:latin typeface="Helvetica" pitchFamily="34" charset="0"/>
                <a:cs typeface="Helvetica" pitchFamily="34" charset="0"/>
              </a:rPr>
              <a:t>Clinical Implications:  An untreated hearing loss may be a contributing factor to a persons’ depression.</a:t>
            </a:r>
          </a:p>
        </p:txBody>
      </p:sp>
      <p:sp>
        <p:nvSpPr>
          <p:cNvPr id="82947" name="TextBox 4"/>
          <p:cNvSpPr txBox="1">
            <a:spLocks noChangeArrowheads="1"/>
          </p:cNvSpPr>
          <p:nvPr/>
        </p:nvSpPr>
        <p:spPr bwMode="auto">
          <a:xfrm>
            <a:off x="1143000" y="277813"/>
            <a:ext cx="6481763" cy="584200"/>
          </a:xfrm>
          <a:prstGeom prst="rect">
            <a:avLst/>
          </a:prstGeom>
          <a:noFill/>
          <a:ln w="9525">
            <a:noFill/>
            <a:miter lim="800000"/>
            <a:headEnd/>
            <a:tailEnd/>
          </a:ln>
        </p:spPr>
        <p:txBody>
          <a:bodyPr>
            <a:spAutoFit/>
          </a:bodyPr>
          <a:lstStyle/>
          <a:p>
            <a:r>
              <a:rPr lang="en-US" sz="3200" b="1">
                <a:solidFill>
                  <a:srgbClr val="AF292E"/>
                </a:solidFill>
                <a:latin typeface="Helvetica" pitchFamily="34" charset="0"/>
                <a:cs typeface="Helvetica" pitchFamily="34" charset="0"/>
              </a:rPr>
              <a:t>Hearing Loss and Depression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29" name="Picture 1"/>
          <p:cNvPicPr>
            <a:picLocks noChangeAspect="1"/>
          </p:cNvPicPr>
          <p:nvPr/>
        </p:nvPicPr>
        <p:blipFill>
          <a:blip r:embed="rId2"/>
          <a:srcRect/>
          <a:stretch>
            <a:fillRect/>
          </a:stretch>
        </p:blipFill>
        <p:spPr bwMode="auto">
          <a:xfrm>
            <a:off x="-42863" y="-239713"/>
            <a:ext cx="9186863" cy="7159626"/>
          </a:xfrm>
          <a:prstGeom prst="rect">
            <a:avLst/>
          </a:prstGeom>
          <a:noFill/>
          <a:ln w="9525">
            <a:noFill/>
            <a:miter lim="800000"/>
            <a:headEnd/>
            <a:tailEnd/>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Content Placeholder 1"/>
          <p:cNvSpPr txBox="1">
            <a:spLocks/>
          </p:cNvSpPr>
          <p:nvPr/>
        </p:nvSpPr>
        <p:spPr bwMode="auto">
          <a:xfrm>
            <a:off x="1044575" y="1951038"/>
            <a:ext cx="6580188" cy="1673225"/>
          </a:xfrm>
          <a:prstGeom prst="rect">
            <a:avLst/>
          </a:prstGeom>
          <a:noFill/>
          <a:ln w="9525">
            <a:noFill/>
            <a:miter lim="800000"/>
            <a:headEnd/>
            <a:tailEnd/>
          </a:ln>
        </p:spPr>
        <p:txBody>
          <a:bodyPr anchor="t"/>
          <a:lstStyle/>
          <a:p>
            <a:pPr>
              <a:spcBef>
                <a:spcPts val="1000"/>
              </a:spcBef>
              <a:buFont typeface="Arial" charset="0"/>
              <a:buNone/>
            </a:pPr>
            <a:r>
              <a:rPr lang="en-CA" sz="2000" b="1" dirty="0">
                <a:latin typeface="Helvetica" pitchFamily="34" charset="0"/>
                <a:cs typeface="Helvetica" pitchFamily="34" charset="0"/>
              </a:rPr>
              <a:t>The use of hearing aids leads to significantly fewer depressive symptoms and significantly improved </a:t>
            </a:r>
            <a:br>
              <a:rPr lang="en-CA" sz="2000" b="1" dirty="0">
                <a:latin typeface="Helvetica" pitchFamily="34" charset="0"/>
                <a:cs typeface="Helvetica" pitchFamily="34" charset="0"/>
              </a:rPr>
            </a:br>
            <a:r>
              <a:rPr lang="en-CA" sz="2000" b="1" dirty="0">
                <a:latin typeface="Helvetica" pitchFamily="34" charset="0"/>
                <a:cs typeface="Helvetica" pitchFamily="34" charset="0"/>
              </a:rPr>
              <a:t>quality of life, general health, mental health, social engagement and emotional stability.</a:t>
            </a:r>
            <a:r>
              <a:rPr lang="en-CA" sz="2000" dirty="0">
                <a:latin typeface="Helvetica" pitchFamily="34" charset="0"/>
                <a:cs typeface="Helvetica" pitchFamily="34" charset="0"/>
              </a:rPr>
              <a:t>  </a:t>
            </a:r>
          </a:p>
          <a:p>
            <a:pPr>
              <a:lnSpc>
                <a:spcPct val="90000"/>
              </a:lnSpc>
              <a:spcBef>
                <a:spcPts val="1000"/>
              </a:spcBef>
              <a:buFont typeface="Arial" charset="0"/>
              <a:buNone/>
            </a:pPr>
            <a:r>
              <a:rPr lang="en-CA" sz="1600" i="1" dirty="0" err="1">
                <a:latin typeface="Helvetica" pitchFamily="34" charset="0"/>
                <a:cs typeface="Helvetica" pitchFamily="34" charset="0"/>
              </a:rPr>
              <a:t>Boi</a:t>
            </a:r>
            <a:r>
              <a:rPr lang="en-CA" sz="1600" i="1" dirty="0">
                <a:latin typeface="Helvetica" pitchFamily="34" charset="0"/>
                <a:cs typeface="Helvetica" pitchFamily="34" charset="0"/>
              </a:rPr>
              <a:t> et al (2012) , Mulrow et al (1990) </a:t>
            </a:r>
          </a:p>
        </p:txBody>
      </p:sp>
      <p:sp>
        <p:nvSpPr>
          <p:cNvPr id="83970" name="TextBox 6"/>
          <p:cNvSpPr txBox="1">
            <a:spLocks noChangeArrowheads="1"/>
          </p:cNvSpPr>
          <p:nvPr/>
        </p:nvSpPr>
        <p:spPr bwMode="auto">
          <a:xfrm>
            <a:off x="1143000" y="277813"/>
            <a:ext cx="6481763" cy="584200"/>
          </a:xfrm>
          <a:prstGeom prst="rect">
            <a:avLst/>
          </a:prstGeom>
          <a:noFill/>
          <a:ln w="9525">
            <a:noFill/>
            <a:miter lim="800000"/>
            <a:headEnd/>
            <a:tailEnd/>
          </a:ln>
        </p:spPr>
        <p:txBody>
          <a:bodyPr>
            <a:spAutoFit/>
          </a:bodyPr>
          <a:lstStyle/>
          <a:p>
            <a:r>
              <a:rPr lang="en-US" sz="3200" b="1">
                <a:solidFill>
                  <a:srgbClr val="AF292E"/>
                </a:solidFill>
                <a:latin typeface="Helvetica" pitchFamily="34" charset="0"/>
                <a:cs typeface="Helvetica" pitchFamily="34" charset="0"/>
              </a:rPr>
              <a:t>Hearing Loss and Depression</a:t>
            </a:r>
          </a:p>
        </p:txBody>
      </p:sp>
      <p:sp>
        <p:nvSpPr>
          <p:cNvPr id="83971" name="Rectangle 8"/>
          <p:cNvSpPr>
            <a:spLocks noChangeArrowheads="1"/>
          </p:cNvSpPr>
          <p:nvPr/>
        </p:nvSpPr>
        <p:spPr bwMode="auto">
          <a:xfrm>
            <a:off x="696913" y="4584700"/>
            <a:ext cx="7751762" cy="922338"/>
          </a:xfrm>
          <a:prstGeom prst="rect">
            <a:avLst/>
          </a:prstGeom>
          <a:noFill/>
          <a:ln w="9525">
            <a:noFill/>
            <a:miter lim="800000"/>
            <a:headEnd/>
            <a:tailEnd/>
          </a:ln>
        </p:spPr>
        <p:txBody>
          <a:bodyPr>
            <a:spAutoFit/>
          </a:bodyPr>
          <a:lstStyle/>
          <a:p>
            <a:pPr algn="ctr" eaLnBrk="0" hangingPunct="0">
              <a:spcBef>
                <a:spcPct val="20000"/>
              </a:spcBef>
              <a:buFont typeface="Arial" charset="0"/>
              <a:buNone/>
            </a:pPr>
            <a:r>
              <a:rPr lang="en-CA" b="1">
                <a:solidFill>
                  <a:srgbClr val="AF292E"/>
                </a:solidFill>
                <a:latin typeface="Helvetica" pitchFamily="34" charset="0"/>
                <a:cs typeface="Helvetica" pitchFamily="34" charset="0"/>
              </a:rPr>
              <a:t>It is important for hearing-impaired adults both with and without cognitive decline and or functional deficits to receive the appropriate audiologic treatment to improve their quality of life.</a:t>
            </a:r>
            <a:r>
              <a:rPr lang="en-CA">
                <a:solidFill>
                  <a:srgbClr val="AF292E"/>
                </a:solidFill>
                <a:latin typeface="Helvetica" pitchFamily="34" charset="0"/>
                <a:cs typeface="Helvetica" pitchFamily="34" charset="0"/>
              </a:rPr>
              <a:t> </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1"/>
          <p:cNvSpPr txBox="1">
            <a:spLocks/>
          </p:cNvSpPr>
          <p:nvPr/>
        </p:nvSpPr>
        <p:spPr>
          <a:xfrm>
            <a:off x="1141413" y="1684338"/>
            <a:ext cx="7643812" cy="375285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spcAft>
                <a:spcPts val="0"/>
              </a:spcAft>
              <a:buFont typeface="Arial" panose="020B0604020202020204" pitchFamily="34" charset="0"/>
              <a:buNone/>
              <a:defRPr/>
            </a:pPr>
            <a:r>
              <a:rPr lang="en-CA" sz="2000" dirty="0">
                <a:latin typeface="Helvetica" charset="0"/>
                <a:ea typeface="Helvetica" charset="0"/>
                <a:cs typeface="Helvetica" charset="0"/>
              </a:rPr>
              <a:t>Hearing loss has now been linked to a </a:t>
            </a:r>
            <a:r>
              <a:rPr lang="en-CA" sz="2000" b="1" dirty="0">
                <a:latin typeface="Helvetica" charset="0"/>
                <a:ea typeface="Helvetica" charset="0"/>
                <a:cs typeface="Helvetica" charset="0"/>
              </a:rPr>
              <a:t>broad range of disease processes</a:t>
            </a:r>
            <a:r>
              <a:rPr lang="en-CA" sz="2000" dirty="0">
                <a:latin typeface="Helvetica" charset="0"/>
                <a:ea typeface="Helvetica" charset="0"/>
                <a:cs typeface="Helvetica" charset="0"/>
              </a:rPr>
              <a:t> including:</a:t>
            </a:r>
          </a:p>
          <a:p>
            <a:pPr marL="0" indent="0" fontAlgn="auto">
              <a:spcAft>
                <a:spcPts val="0"/>
              </a:spcAft>
              <a:buFont typeface="Arial" panose="020B0604020202020204" pitchFamily="34" charset="0"/>
              <a:buNone/>
              <a:defRPr/>
            </a:pPr>
            <a:endParaRPr lang="en-CA" sz="2000" dirty="0">
              <a:latin typeface="Helvetica" charset="0"/>
              <a:ea typeface="Helvetica" charset="0"/>
              <a:cs typeface="Helvetica" charset="0"/>
            </a:endParaRPr>
          </a:p>
          <a:p>
            <a:pPr fontAlgn="auto">
              <a:spcAft>
                <a:spcPts val="0"/>
              </a:spcAft>
              <a:defRPr/>
            </a:pPr>
            <a:r>
              <a:rPr lang="en-CA" sz="2000" dirty="0">
                <a:latin typeface="Helvetica" charset="0"/>
                <a:ea typeface="Helvetica" charset="0"/>
                <a:cs typeface="Helvetica" charset="0"/>
              </a:rPr>
              <a:t>An association between high frequency hearing loss and increased risk of falls. </a:t>
            </a:r>
            <a:r>
              <a:rPr lang="en-CA" sz="1600" i="1" dirty="0">
                <a:latin typeface="Helvetica" charset="0"/>
                <a:ea typeface="Helvetica" charset="0"/>
                <a:cs typeface="Helvetica" charset="0"/>
              </a:rPr>
              <a:t>Lin and </a:t>
            </a:r>
            <a:r>
              <a:rPr lang="en-CA" sz="1600" i="1" dirty="0" err="1">
                <a:latin typeface="Helvetica" charset="0"/>
                <a:ea typeface="Helvetica" charset="0"/>
                <a:cs typeface="Helvetica" charset="0"/>
              </a:rPr>
              <a:t>Ferrucci</a:t>
            </a:r>
            <a:r>
              <a:rPr lang="en-CA" sz="1600" i="1" dirty="0">
                <a:latin typeface="Helvetica" charset="0"/>
                <a:ea typeface="Helvetica" charset="0"/>
                <a:cs typeface="Helvetica" charset="0"/>
              </a:rPr>
              <a:t> (2012)</a:t>
            </a:r>
          </a:p>
          <a:p>
            <a:pPr fontAlgn="auto">
              <a:spcAft>
                <a:spcPts val="0"/>
              </a:spcAft>
              <a:defRPr/>
            </a:pPr>
            <a:r>
              <a:rPr lang="en-CA" sz="2000" dirty="0">
                <a:latin typeface="Helvetica" charset="0"/>
                <a:ea typeface="Helvetica" charset="0"/>
                <a:cs typeface="Helvetica" charset="0"/>
              </a:rPr>
              <a:t>An association with </a:t>
            </a:r>
            <a:r>
              <a:rPr lang="en-CA" sz="2000" u="sng" dirty="0">
                <a:latin typeface="Helvetica" charset="0"/>
                <a:ea typeface="Helvetica" charset="0"/>
                <a:cs typeface="Helvetica" charset="0"/>
              </a:rPr>
              <a:t>Type II diabetes</a:t>
            </a:r>
            <a:r>
              <a:rPr lang="en-CA" sz="2000" dirty="0">
                <a:latin typeface="Helvetica" charset="0"/>
                <a:ea typeface="Helvetica" charset="0"/>
                <a:cs typeface="Helvetica" charset="0"/>
              </a:rPr>
              <a:t>:</a:t>
            </a:r>
            <a:br>
              <a:rPr lang="en-CA" sz="2000" dirty="0">
                <a:latin typeface="Helvetica" charset="0"/>
                <a:ea typeface="Helvetica" charset="0"/>
                <a:cs typeface="Helvetica" charset="0"/>
              </a:rPr>
            </a:br>
            <a:r>
              <a:rPr lang="en-CA" sz="2000" i="1" dirty="0">
                <a:latin typeface="Helvetica" charset="0"/>
                <a:ea typeface="Helvetica" charset="0"/>
                <a:cs typeface="Helvetica" charset="0"/>
              </a:rPr>
              <a:t>hearing impaired adults are more than twice as likely to have Type II diabetes compared to those who do not have hearing loss.</a:t>
            </a:r>
            <a:r>
              <a:rPr lang="en-CA" sz="2000" dirty="0">
                <a:latin typeface="Helvetica" charset="0"/>
                <a:ea typeface="Helvetica" charset="0"/>
                <a:cs typeface="Helvetica" charset="0"/>
              </a:rPr>
              <a:t> </a:t>
            </a:r>
            <a:r>
              <a:rPr lang="en-CA" sz="1600" i="1" dirty="0">
                <a:latin typeface="Helvetica" charset="0"/>
                <a:ea typeface="Helvetica" charset="0"/>
                <a:cs typeface="Helvetica" charset="0"/>
              </a:rPr>
              <a:t>Bainbridge et al (2008) </a:t>
            </a:r>
          </a:p>
          <a:p>
            <a:pPr fontAlgn="auto">
              <a:spcAft>
                <a:spcPts val="0"/>
              </a:spcAft>
              <a:defRPr/>
            </a:pPr>
            <a:r>
              <a:rPr lang="en-CA" sz="2000" dirty="0">
                <a:latin typeface="Helvetica" charset="0"/>
                <a:ea typeface="Helvetica" charset="0"/>
                <a:cs typeface="Helvetica" charset="0"/>
              </a:rPr>
              <a:t>A link with cardiovascular disease. </a:t>
            </a:r>
            <a:r>
              <a:rPr lang="en-CA" sz="1600" i="1" dirty="0">
                <a:latin typeface="Helvetica" charset="0"/>
                <a:ea typeface="Helvetica" charset="0"/>
                <a:cs typeface="Helvetica" charset="0"/>
              </a:rPr>
              <a:t>Gates et al (1993) and Fisher et al  (2014) </a:t>
            </a:r>
            <a:endParaRPr lang="en-CA" sz="2000" i="1" dirty="0">
              <a:latin typeface="Helvetica" charset="0"/>
              <a:ea typeface="Helvetica" charset="0"/>
              <a:cs typeface="Helvetica" charset="0"/>
            </a:endParaRPr>
          </a:p>
          <a:p>
            <a:pPr marL="0" indent="0" fontAlgn="auto">
              <a:spcAft>
                <a:spcPts val="0"/>
              </a:spcAft>
              <a:buFont typeface="Arial" panose="020B0604020202020204" pitchFamily="34" charset="0"/>
              <a:buNone/>
              <a:defRPr/>
            </a:pPr>
            <a:endParaRPr lang="en-CA" sz="2000" dirty="0">
              <a:latin typeface="Helvetica" charset="0"/>
              <a:ea typeface="Helvetica" charset="0"/>
              <a:cs typeface="Helvetica" charset="0"/>
            </a:endParaRPr>
          </a:p>
        </p:txBody>
      </p:sp>
      <p:sp>
        <p:nvSpPr>
          <p:cNvPr id="84994" name="TextBox 3"/>
          <p:cNvSpPr txBox="1">
            <a:spLocks noChangeArrowheads="1"/>
          </p:cNvSpPr>
          <p:nvPr/>
        </p:nvSpPr>
        <p:spPr bwMode="auto">
          <a:xfrm>
            <a:off x="1141413" y="358775"/>
            <a:ext cx="9439275" cy="508000"/>
          </a:xfrm>
          <a:prstGeom prst="rect">
            <a:avLst/>
          </a:prstGeom>
          <a:noFill/>
          <a:ln w="9525">
            <a:noFill/>
            <a:miter lim="800000"/>
            <a:headEnd/>
            <a:tailEnd/>
          </a:ln>
        </p:spPr>
        <p:txBody>
          <a:bodyPr>
            <a:spAutoFit/>
          </a:bodyPr>
          <a:lstStyle/>
          <a:p>
            <a:r>
              <a:rPr lang="en-US" sz="2700" b="1">
                <a:solidFill>
                  <a:srgbClr val="AF292E"/>
                </a:solidFill>
                <a:latin typeface="Helvetica" pitchFamily="34" charset="0"/>
                <a:cs typeface="Helvetica" pitchFamily="34" charset="0"/>
              </a:rPr>
              <a:t>Hearing Loss and Other Co-Morbid Conditions</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41413" y="1633538"/>
            <a:ext cx="6546850" cy="3108325"/>
          </a:xfrm>
          <a:prstGeom prst="rect">
            <a:avLst/>
          </a:prstGeom>
          <a:noFill/>
        </p:spPr>
        <p:txBody>
          <a:bodyPr>
            <a:spAutoFit/>
          </a:bodyPr>
          <a:lstStyle/>
          <a:p>
            <a:pPr marL="114297" fontAlgn="auto">
              <a:lnSpc>
                <a:spcPct val="80000"/>
              </a:lnSpc>
              <a:spcBef>
                <a:spcPts val="0"/>
              </a:spcBef>
              <a:spcAft>
                <a:spcPts val="0"/>
              </a:spcAft>
              <a:defRPr/>
            </a:pPr>
            <a:r>
              <a:rPr lang="en-CA" sz="2000" b="1" dirty="0">
                <a:latin typeface="Helvetica" charset="0"/>
                <a:ea typeface="Helvetica" charset="0"/>
                <a:cs typeface="Helvetica" charset="0"/>
              </a:rPr>
              <a:t>Clinical implications: </a:t>
            </a:r>
            <a:br>
              <a:rPr lang="en-CA" sz="2000" b="1" dirty="0">
                <a:latin typeface="Helvetica" charset="0"/>
                <a:ea typeface="Helvetica" charset="0"/>
                <a:cs typeface="Helvetica" charset="0"/>
              </a:rPr>
            </a:br>
            <a:endParaRPr lang="en-CA" sz="2000" b="1" dirty="0">
              <a:latin typeface="Helvetica" charset="0"/>
              <a:ea typeface="Helvetica" charset="0"/>
              <a:cs typeface="Helvetica" charset="0"/>
            </a:endParaRPr>
          </a:p>
          <a:p>
            <a:pPr marL="114297" fontAlgn="auto">
              <a:lnSpc>
                <a:spcPct val="80000"/>
              </a:lnSpc>
              <a:spcBef>
                <a:spcPts val="0"/>
              </a:spcBef>
              <a:spcAft>
                <a:spcPts val="0"/>
              </a:spcAft>
              <a:defRPr/>
            </a:pPr>
            <a:r>
              <a:rPr lang="en-CA" sz="2000" dirty="0">
                <a:latin typeface="Helvetica" charset="0"/>
                <a:ea typeface="Helvetica" charset="0"/>
                <a:cs typeface="Helvetica" charset="0"/>
              </a:rPr>
              <a:t>In summary, hearing loss is often linked to other chronic medical conditions such as:</a:t>
            </a:r>
          </a:p>
          <a:p>
            <a:pPr lvl="1" fontAlgn="auto">
              <a:lnSpc>
                <a:spcPct val="80000"/>
              </a:lnSpc>
              <a:spcBef>
                <a:spcPts val="0"/>
              </a:spcBef>
              <a:spcAft>
                <a:spcPts val="0"/>
              </a:spcAft>
              <a:buFontTx/>
              <a:buChar char="•"/>
              <a:defRPr/>
            </a:pPr>
            <a:r>
              <a:rPr lang="en-US" sz="2000" dirty="0">
                <a:latin typeface="Helvetica" charset="0"/>
                <a:ea typeface="Helvetica" charset="0"/>
                <a:cs typeface="Helvetica" charset="0"/>
              </a:rPr>
              <a:t>	</a:t>
            </a:r>
            <a:r>
              <a:rPr lang="en-US" sz="2000" dirty="0" smtClean="0">
                <a:latin typeface="Helvetica" charset="0"/>
                <a:ea typeface="Helvetica" charset="0"/>
                <a:cs typeface="Helvetica" charset="0"/>
              </a:rPr>
              <a:t>Falls</a:t>
            </a:r>
            <a:endParaRPr lang="en-US" sz="2000" dirty="0">
              <a:latin typeface="Helvetica" charset="0"/>
              <a:ea typeface="Helvetica" charset="0"/>
              <a:cs typeface="Helvetica" charset="0"/>
            </a:endParaRPr>
          </a:p>
          <a:p>
            <a:pPr lvl="1" fontAlgn="auto">
              <a:lnSpc>
                <a:spcPct val="80000"/>
              </a:lnSpc>
              <a:spcBef>
                <a:spcPts val="0"/>
              </a:spcBef>
              <a:spcAft>
                <a:spcPts val="0"/>
              </a:spcAft>
              <a:buFontTx/>
              <a:buChar char="•"/>
              <a:defRPr/>
            </a:pPr>
            <a:r>
              <a:rPr lang="en-US" sz="2000" dirty="0">
                <a:latin typeface="Helvetica" charset="0"/>
                <a:ea typeface="Helvetica" charset="0"/>
                <a:cs typeface="Helvetica" charset="0"/>
              </a:rPr>
              <a:t>	Type II Diabetes</a:t>
            </a:r>
          </a:p>
          <a:p>
            <a:pPr lvl="1" fontAlgn="auto">
              <a:lnSpc>
                <a:spcPct val="80000"/>
              </a:lnSpc>
              <a:spcBef>
                <a:spcPts val="0"/>
              </a:spcBef>
              <a:spcAft>
                <a:spcPts val="0"/>
              </a:spcAft>
              <a:buFontTx/>
              <a:buChar char="•"/>
              <a:defRPr/>
            </a:pPr>
            <a:r>
              <a:rPr lang="en-US" sz="2000" dirty="0">
                <a:latin typeface="Helvetica" charset="0"/>
                <a:ea typeface="Helvetica" charset="0"/>
                <a:cs typeface="Helvetica" charset="0"/>
              </a:rPr>
              <a:t>	Cardiovascular disturbances</a:t>
            </a:r>
          </a:p>
          <a:p>
            <a:pPr lvl="1" fontAlgn="auto">
              <a:lnSpc>
                <a:spcPct val="80000"/>
              </a:lnSpc>
              <a:spcBef>
                <a:spcPts val="0"/>
              </a:spcBef>
              <a:spcAft>
                <a:spcPts val="0"/>
              </a:spcAft>
              <a:buFontTx/>
              <a:buChar char="•"/>
              <a:defRPr/>
            </a:pPr>
            <a:r>
              <a:rPr lang="en-US" sz="2000" dirty="0">
                <a:latin typeface="Helvetica" charset="0"/>
                <a:ea typeface="Helvetica" charset="0"/>
                <a:cs typeface="Helvetica" charset="0"/>
              </a:rPr>
              <a:t>	Cognitive decline</a:t>
            </a:r>
          </a:p>
          <a:p>
            <a:pPr lvl="1" fontAlgn="auto">
              <a:lnSpc>
                <a:spcPct val="80000"/>
              </a:lnSpc>
              <a:spcBef>
                <a:spcPts val="0"/>
              </a:spcBef>
              <a:spcAft>
                <a:spcPts val="0"/>
              </a:spcAft>
              <a:buFontTx/>
              <a:buChar char="•"/>
              <a:defRPr/>
            </a:pPr>
            <a:r>
              <a:rPr lang="en-US" sz="2000" dirty="0">
                <a:latin typeface="Helvetica" charset="0"/>
                <a:ea typeface="Helvetica" charset="0"/>
                <a:cs typeface="Helvetica" charset="0"/>
              </a:rPr>
              <a:t>	Depression</a:t>
            </a:r>
          </a:p>
          <a:p>
            <a:pPr lvl="1" fontAlgn="auto">
              <a:lnSpc>
                <a:spcPct val="80000"/>
              </a:lnSpc>
              <a:spcBef>
                <a:spcPts val="0"/>
              </a:spcBef>
              <a:spcAft>
                <a:spcPts val="0"/>
              </a:spcAft>
              <a:buFont typeface="Arial" charset="0"/>
              <a:buNone/>
              <a:defRPr/>
            </a:pPr>
            <a:endParaRPr lang="en-CA" sz="2000" dirty="0">
              <a:latin typeface="Helvetica" charset="0"/>
              <a:ea typeface="Helvetica" charset="0"/>
              <a:cs typeface="Helvetica" charset="0"/>
            </a:endParaRPr>
          </a:p>
          <a:p>
            <a:pPr marL="114297" fontAlgn="auto">
              <a:lnSpc>
                <a:spcPct val="80000"/>
              </a:lnSpc>
              <a:spcBef>
                <a:spcPts val="0"/>
              </a:spcBef>
              <a:spcAft>
                <a:spcPts val="0"/>
              </a:spcAft>
              <a:defRPr/>
            </a:pPr>
            <a:r>
              <a:rPr lang="en-CA" sz="2000" dirty="0">
                <a:latin typeface="Helvetica" charset="0"/>
                <a:ea typeface="Helvetica" charset="0"/>
                <a:cs typeface="Helvetica" charset="0"/>
              </a:rPr>
              <a:t>  Hearing loss can be a </a:t>
            </a:r>
            <a:r>
              <a:rPr lang="en-CA" sz="2000" u="sng" dirty="0">
                <a:latin typeface="Helvetica" charset="0"/>
                <a:ea typeface="Helvetica" charset="0"/>
                <a:cs typeface="Helvetica" charset="0"/>
              </a:rPr>
              <a:t>hidden disability!</a:t>
            </a:r>
            <a:r>
              <a:rPr lang="en-CA" sz="2000" dirty="0">
                <a:latin typeface="Helvetica" charset="0"/>
                <a:ea typeface="Helvetica" charset="0"/>
                <a:cs typeface="Helvetica" charset="0"/>
              </a:rPr>
              <a:t> </a:t>
            </a:r>
          </a:p>
          <a:p>
            <a:pPr fontAlgn="auto">
              <a:spcBef>
                <a:spcPts val="0"/>
              </a:spcBef>
              <a:spcAft>
                <a:spcPts val="0"/>
              </a:spcAft>
              <a:defRPr/>
            </a:pPr>
            <a:endParaRPr lang="en-US" sz="2000" dirty="0">
              <a:latin typeface="Helvetica" charset="0"/>
              <a:ea typeface="Helvetica" charset="0"/>
              <a:cs typeface="Helvetica" charset="0"/>
            </a:endParaRPr>
          </a:p>
        </p:txBody>
      </p:sp>
      <p:sp>
        <p:nvSpPr>
          <p:cNvPr id="86018" name="Rectangle 5"/>
          <p:cNvSpPr>
            <a:spLocks noChangeArrowheads="1"/>
          </p:cNvSpPr>
          <p:nvPr/>
        </p:nvSpPr>
        <p:spPr bwMode="auto">
          <a:xfrm>
            <a:off x="1027113" y="4764088"/>
            <a:ext cx="7119937" cy="633412"/>
          </a:xfrm>
          <a:prstGeom prst="rect">
            <a:avLst/>
          </a:prstGeom>
          <a:noFill/>
          <a:ln w="9525">
            <a:noFill/>
            <a:miter lim="800000"/>
            <a:headEnd/>
            <a:tailEnd/>
          </a:ln>
        </p:spPr>
        <p:txBody>
          <a:bodyPr>
            <a:spAutoFit/>
          </a:bodyPr>
          <a:lstStyle/>
          <a:p>
            <a:pPr eaLnBrk="0" hangingPunct="0">
              <a:lnSpc>
                <a:spcPct val="80000"/>
              </a:lnSpc>
              <a:spcBef>
                <a:spcPct val="20000"/>
              </a:spcBef>
              <a:buFont typeface="Arial" charset="0"/>
              <a:buNone/>
            </a:pPr>
            <a:r>
              <a:rPr lang="en-CA" sz="2200" b="1" dirty="0">
                <a:solidFill>
                  <a:srgbClr val="AF292E"/>
                </a:solidFill>
                <a:latin typeface="Helvetica" pitchFamily="34" charset="0"/>
                <a:cs typeface="Helvetica" pitchFamily="34" charset="0"/>
              </a:rPr>
              <a:t>Regular hearing tests/rehabilitation should be done to promote </a:t>
            </a:r>
            <a:r>
              <a:rPr lang="en-CA" sz="2200" b="1" u="sng" dirty="0">
                <a:solidFill>
                  <a:srgbClr val="AF292E"/>
                </a:solidFill>
                <a:latin typeface="Helvetica" pitchFamily="34" charset="0"/>
                <a:cs typeface="Helvetica" pitchFamily="34" charset="0"/>
              </a:rPr>
              <a:t>long-term health and longevity.</a:t>
            </a:r>
          </a:p>
        </p:txBody>
      </p:sp>
      <p:sp>
        <p:nvSpPr>
          <p:cNvPr id="86019" name="TextBox 4"/>
          <p:cNvSpPr txBox="1">
            <a:spLocks noChangeArrowheads="1"/>
          </p:cNvSpPr>
          <p:nvPr/>
        </p:nvSpPr>
        <p:spPr bwMode="auto">
          <a:xfrm>
            <a:off x="1141413" y="358775"/>
            <a:ext cx="9439275" cy="508000"/>
          </a:xfrm>
          <a:prstGeom prst="rect">
            <a:avLst/>
          </a:prstGeom>
          <a:noFill/>
          <a:ln w="9525">
            <a:noFill/>
            <a:miter lim="800000"/>
            <a:headEnd/>
            <a:tailEnd/>
          </a:ln>
        </p:spPr>
        <p:txBody>
          <a:bodyPr>
            <a:spAutoFit/>
          </a:bodyPr>
          <a:lstStyle/>
          <a:p>
            <a:r>
              <a:rPr lang="en-US" sz="2700" b="1">
                <a:solidFill>
                  <a:srgbClr val="AF292E"/>
                </a:solidFill>
                <a:latin typeface="Helvetica" pitchFamily="34" charset="0"/>
                <a:cs typeface="Helvetica" pitchFamily="34" charset="0"/>
              </a:rPr>
              <a:t>Hearing Loss and Other Co-Morbid Conditions</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Content Placeholder 1"/>
          <p:cNvSpPr txBox="1">
            <a:spLocks/>
          </p:cNvSpPr>
          <p:nvPr/>
        </p:nvSpPr>
        <p:spPr bwMode="auto">
          <a:xfrm>
            <a:off x="1138238" y="1651000"/>
            <a:ext cx="7454900" cy="3965575"/>
          </a:xfrm>
          <a:prstGeom prst="rect">
            <a:avLst/>
          </a:prstGeom>
          <a:noFill/>
          <a:ln w="9525">
            <a:noFill/>
            <a:miter lim="800000"/>
            <a:headEnd/>
            <a:tailEnd/>
          </a:ln>
        </p:spPr>
        <p:txBody>
          <a:bodyPr anchor="t"/>
          <a:lstStyle/>
          <a:p>
            <a:pPr>
              <a:lnSpc>
                <a:spcPct val="80000"/>
              </a:lnSpc>
              <a:spcBef>
                <a:spcPts val="1000"/>
              </a:spcBef>
              <a:buFont typeface="Arial" charset="0"/>
              <a:buNone/>
            </a:pPr>
            <a:r>
              <a:rPr lang="en-CA" sz="2000" dirty="0">
                <a:latin typeface="Helvetica" pitchFamily="34" charset="0"/>
                <a:cs typeface="Helvetica" pitchFamily="34" charset="0"/>
              </a:rPr>
              <a:t>Hearing loss interferes with a patient’s ability to be treated for other medical conditions as it can hinder their ability to engage with physicians and understand treatment advice and directives.</a:t>
            </a:r>
          </a:p>
          <a:p>
            <a:pPr>
              <a:lnSpc>
                <a:spcPct val="80000"/>
              </a:lnSpc>
              <a:spcBef>
                <a:spcPts val="1000"/>
              </a:spcBef>
              <a:buFont typeface="Arial" charset="0"/>
              <a:buNone/>
            </a:pPr>
            <a:endParaRPr lang="en-CA" sz="2000">
              <a:latin typeface="Helvetica" pitchFamily="34" charset="0"/>
              <a:cs typeface="Helvetica" pitchFamily="34" charset="0"/>
            </a:endParaRPr>
          </a:p>
          <a:p>
            <a:pPr>
              <a:lnSpc>
                <a:spcPct val="80000"/>
              </a:lnSpc>
              <a:spcBef>
                <a:spcPts val="1000"/>
              </a:spcBef>
              <a:buFont typeface="Arial" charset="0"/>
              <a:buNone/>
            </a:pPr>
            <a:r>
              <a:rPr lang="en-CA" sz="2000" b="1" dirty="0">
                <a:latin typeface="Helvetica" pitchFamily="34" charset="0"/>
                <a:cs typeface="Helvetica" pitchFamily="34" charset="0"/>
              </a:rPr>
              <a:t>Aspects of patient-physician communication affected by hearing loss include: </a:t>
            </a:r>
          </a:p>
          <a:p>
            <a:pPr marL="685800" lvl="1" indent="-228600">
              <a:lnSpc>
                <a:spcPct val="80000"/>
              </a:lnSpc>
              <a:spcBef>
                <a:spcPts val="500"/>
              </a:spcBef>
              <a:buFont typeface="Arial" charset="0"/>
              <a:buChar char="•"/>
            </a:pPr>
            <a:r>
              <a:rPr lang="en-CA" sz="2000" dirty="0">
                <a:latin typeface="Helvetica" pitchFamily="34" charset="0"/>
                <a:cs typeface="Helvetica" pitchFamily="34" charset="0"/>
              </a:rPr>
              <a:t>Review of medication use, dosage, etc.</a:t>
            </a:r>
          </a:p>
          <a:p>
            <a:pPr marL="685800" lvl="1" indent="-228600">
              <a:lnSpc>
                <a:spcPct val="80000"/>
              </a:lnSpc>
              <a:spcBef>
                <a:spcPts val="500"/>
              </a:spcBef>
              <a:buFont typeface="Arial" charset="0"/>
              <a:buChar char="•"/>
            </a:pPr>
            <a:r>
              <a:rPr lang="en-CA" sz="2000" dirty="0">
                <a:latin typeface="Helvetica" pitchFamily="34" charset="0"/>
                <a:cs typeface="Helvetica" pitchFamily="34" charset="0"/>
              </a:rPr>
              <a:t>Cognitive assessment (dementia or other cognitive deficits)</a:t>
            </a:r>
          </a:p>
          <a:p>
            <a:pPr marL="685800" lvl="1" indent="-228600">
              <a:lnSpc>
                <a:spcPct val="80000"/>
              </a:lnSpc>
              <a:spcBef>
                <a:spcPts val="500"/>
              </a:spcBef>
              <a:buFont typeface="Arial" charset="0"/>
              <a:buChar char="•"/>
            </a:pPr>
            <a:r>
              <a:rPr lang="en-CA" sz="2000" dirty="0">
                <a:latin typeface="Helvetica" pitchFamily="34" charset="0"/>
                <a:cs typeface="Helvetica" pitchFamily="34" charset="0"/>
              </a:rPr>
              <a:t>Cognitive or depression screenings </a:t>
            </a:r>
          </a:p>
          <a:p>
            <a:pPr marL="685800" lvl="1" indent="-228600">
              <a:lnSpc>
                <a:spcPct val="80000"/>
              </a:lnSpc>
              <a:spcBef>
                <a:spcPts val="500"/>
              </a:spcBef>
              <a:buFont typeface="Arial" charset="0"/>
              <a:buChar char="•"/>
            </a:pPr>
            <a:r>
              <a:rPr lang="en-CA" sz="2000" dirty="0">
                <a:latin typeface="Helvetica" pitchFamily="34" charset="0"/>
                <a:cs typeface="Helvetica" pitchFamily="34" charset="0"/>
              </a:rPr>
              <a:t>Communication of key components of a treatment plan or follow-up care</a:t>
            </a:r>
          </a:p>
          <a:p>
            <a:pPr marL="685800" lvl="1" indent="-228600">
              <a:lnSpc>
                <a:spcPct val="80000"/>
              </a:lnSpc>
              <a:spcBef>
                <a:spcPts val="500"/>
              </a:spcBef>
              <a:buFont typeface="Arial" charset="0"/>
              <a:buChar char="•"/>
            </a:pPr>
            <a:r>
              <a:rPr lang="en-CA" sz="2000" dirty="0">
                <a:latin typeface="Helvetica" pitchFamily="34" charset="0"/>
                <a:cs typeface="Helvetica" pitchFamily="34" charset="0"/>
              </a:rPr>
              <a:t>Discussion of palliative care and end of life issues</a:t>
            </a:r>
          </a:p>
        </p:txBody>
      </p:sp>
      <p:sp>
        <p:nvSpPr>
          <p:cNvPr id="88066" name="TextBox 3"/>
          <p:cNvSpPr txBox="1">
            <a:spLocks noChangeArrowheads="1"/>
          </p:cNvSpPr>
          <p:nvPr/>
        </p:nvSpPr>
        <p:spPr bwMode="auto">
          <a:xfrm>
            <a:off x="1138238" y="277813"/>
            <a:ext cx="6024562" cy="584200"/>
          </a:xfrm>
          <a:prstGeom prst="rect">
            <a:avLst/>
          </a:prstGeom>
          <a:noFill/>
          <a:ln w="9525">
            <a:noFill/>
            <a:miter lim="800000"/>
            <a:headEnd/>
            <a:tailEnd/>
          </a:ln>
        </p:spPr>
        <p:txBody>
          <a:bodyPr>
            <a:spAutoFit/>
          </a:bodyPr>
          <a:lstStyle/>
          <a:p>
            <a:r>
              <a:rPr lang="en-US" sz="3200" b="1">
                <a:solidFill>
                  <a:srgbClr val="AF292E"/>
                </a:solidFill>
                <a:latin typeface="Helvetica" pitchFamily="34" charset="0"/>
                <a:cs typeface="Helvetica" pitchFamily="34" charset="0"/>
              </a:rPr>
              <a:t>Patients With Hearing Loss</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Content Placeholder 1"/>
          <p:cNvSpPr txBox="1">
            <a:spLocks/>
          </p:cNvSpPr>
          <p:nvPr/>
        </p:nvSpPr>
        <p:spPr bwMode="auto">
          <a:xfrm>
            <a:off x="1006475" y="1706563"/>
            <a:ext cx="7288213" cy="4286250"/>
          </a:xfrm>
          <a:prstGeom prst="rect">
            <a:avLst/>
          </a:prstGeom>
          <a:noFill/>
          <a:ln w="9525">
            <a:noFill/>
            <a:miter lim="800000"/>
            <a:headEnd/>
            <a:tailEnd/>
          </a:ln>
        </p:spPr>
        <p:txBody>
          <a:bodyPr/>
          <a:lstStyle/>
          <a:p>
            <a:pPr marL="284163" indent="-284163">
              <a:spcBef>
                <a:spcPts val="1000"/>
              </a:spcBef>
              <a:buFont typeface="Arial" charset="0"/>
              <a:buChar char="•"/>
            </a:pPr>
            <a:r>
              <a:rPr lang="en-CA" sz="2000">
                <a:latin typeface="Helvetica" pitchFamily="34" charset="0"/>
                <a:cs typeface="Helvetica" pitchFamily="34" charset="0"/>
              </a:rPr>
              <a:t>As university trained professionals, audiologists have </a:t>
            </a:r>
            <a:r>
              <a:rPr lang="pl-PL" sz="2000">
                <a:latin typeface="Helvetica" pitchFamily="34" charset="0"/>
                <a:cs typeface="Helvetica" pitchFamily="34" charset="0"/>
              </a:rPr>
              <a:t>a broader </a:t>
            </a:r>
            <a:r>
              <a:rPr lang="en-CA" sz="2000">
                <a:latin typeface="Helvetica" pitchFamily="34" charset="0"/>
                <a:cs typeface="Helvetica" pitchFamily="34" charset="0"/>
              </a:rPr>
              <a:t>range</a:t>
            </a:r>
            <a:r>
              <a:rPr lang="pl-PL" sz="2000">
                <a:latin typeface="Helvetica" pitchFamily="34" charset="0"/>
                <a:cs typeface="Helvetica" pitchFamily="34" charset="0"/>
              </a:rPr>
              <a:t> of testing, diagnostic and management skills</a:t>
            </a:r>
            <a:r>
              <a:rPr lang="en-CA" sz="2000">
                <a:latin typeface="Helvetica" pitchFamily="34" charset="0"/>
                <a:cs typeface="Helvetica" pitchFamily="34" charset="0"/>
              </a:rPr>
              <a:t> than college educated hearing care providers.</a:t>
            </a:r>
            <a:r>
              <a:rPr lang="pl-PL" sz="2000">
                <a:latin typeface="Helvetica" pitchFamily="34" charset="0"/>
                <a:cs typeface="Helvetica" pitchFamily="34" charset="0"/>
              </a:rPr>
              <a:t>  </a:t>
            </a:r>
            <a:endParaRPr lang="en-CA" sz="2000">
              <a:latin typeface="Helvetica" pitchFamily="34" charset="0"/>
              <a:cs typeface="Helvetica" pitchFamily="34" charset="0"/>
            </a:endParaRPr>
          </a:p>
          <a:p>
            <a:pPr marL="284163" indent="-284163">
              <a:spcBef>
                <a:spcPts val="1000"/>
              </a:spcBef>
              <a:buFont typeface="Arial" charset="0"/>
              <a:buChar char="•"/>
            </a:pPr>
            <a:r>
              <a:rPr lang="pl-PL" sz="2000">
                <a:latin typeface="Helvetica" pitchFamily="34" charset="0"/>
                <a:cs typeface="Helvetica" pitchFamily="34" charset="0"/>
              </a:rPr>
              <a:t>An audiologist can </a:t>
            </a:r>
            <a:r>
              <a:rPr lang="en-CA" sz="2000">
                <a:latin typeface="Helvetica" pitchFamily="34" charset="0"/>
                <a:cs typeface="Helvetica" pitchFamily="34" charset="0"/>
              </a:rPr>
              <a:t>provide hearing health care to </a:t>
            </a:r>
            <a:r>
              <a:rPr lang="pl-PL" sz="2000">
                <a:latin typeface="Helvetica" pitchFamily="34" charset="0"/>
                <a:cs typeface="Helvetica" pitchFamily="34" charset="0"/>
              </a:rPr>
              <a:t>people of all ages</a:t>
            </a:r>
            <a:r>
              <a:rPr lang="en-CA" sz="2000">
                <a:latin typeface="Helvetica" pitchFamily="34" charset="0"/>
                <a:cs typeface="Helvetica" pitchFamily="34" charset="0"/>
              </a:rPr>
              <a:t>, including children and infants.</a:t>
            </a:r>
          </a:p>
          <a:p>
            <a:pPr marL="284163" indent="-284163">
              <a:spcBef>
                <a:spcPts val="1000"/>
              </a:spcBef>
              <a:buFont typeface="Arial" charset="0"/>
              <a:buChar char="•"/>
            </a:pPr>
            <a:r>
              <a:rPr lang="en-CA" sz="2000">
                <a:latin typeface="Helvetica" pitchFamily="34" charset="0"/>
                <a:cs typeface="Helvetica" pitchFamily="34" charset="0"/>
              </a:rPr>
              <a:t>Audiologists have a strong partnership with ENT surgeons for care and adaptation after intervention is selected. </a:t>
            </a:r>
          </a:p>
          <a:p>
            <a:pPr marL="284163" indent="-284163">
              <a:spcBef>
                <a:spcPts val="1000"/>
              </a:spcBef>
              <a:buFont typeface="Arial" charset="0"/>
              <a:buChar char="•"/>
            </a:pPr>
            <a:r>
              <a:rPr lang="en-CA" sz="2000">
                <a:latin typeface="Helvetica" pitchFamily="34" charset="0"/>
                <a:cs typeface="Helvetica" pitchFamily="34" charset="0"/>
              </a:rPr>
              <a:t>Testing is non-invasive and only takes 30-45 minutes.</a:t>
            </a:r>
          </a:p>
          <a:p>
            <a:pPr marL="284163" indent="-284163">
              <a:spcBef>
                <a:spcPts val="1000"/>
              </a:spcBef>
              <a:buFont typeface="Arial" charset="0"/>
              <a:buChar char="•"/>
            </a:pPr>
            <a:r>
              <a:rPr lang="en-CA" sz="2000">
                <a:latin typeface="Helvetica" pitchFamily="34" charset="0"/>
                <a:cs typeface="Helvetica" pitchFamily="34" charset="0"/>
              </a:rPr>
              <a:t>Amplification and proper counselling/rehabilitation services have been proven to alleviate the negative effects of untreated hearing loss.</a:t>
            </a:r>
          </a:p>
        </p:txBody>
      </p:sp>
      <p:sp>
        <p:nvSpPr>
          <p:cNvPr id="89090" name="TextBox 3"/>
          <p:cNvSpPr txBox="1">
            <a:spLocks noChangeArrowheads="1"/>
          </p:cNvSpPr>
          <p:nvPr/>
        </p:nvSpPr>
        <p:spPr bwMode="auto">
          <a:xfrm>
            <a:off x="1120775" y="277813"/>
            <a:ext cx="5634038" cy="584200"/>
          </a:xfrm>
          <a:prstGeom prst="rect">
            <a:avLst/>
          </a:prstGeom>
          <a:noFill/>
          <a:ln w="9525">
            <a:noFill/>
            <a:miter lim="800000"/>
            <a:headEnd/>
            <a:tailEnd/>
          </a:ln>
        </p:spPr>
        <p:txBody>
          <a:bodyPr>
            <a:spAutoFit/>
          </a:bodyPr>
          <a:lstStyle/>
          <a:p>
            <a:r>
              <a:rPr lang="en-US" sz="3200" b="1">
                <a:solidFill>
                  <a:srgbClr val="AF292E"/>
                </a:solidFill>
                <a:latin typeface="Helvetica" pitchFamily="34" charset="0"/>
                <a:cs typeface="Helvetica" pitchFamily="34" charset="0"/>
              </a:rPr>
              <a:t>Why Refer an Audiologist?</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Content Placeholder 1"/>
          <p:cNvSpPr txBox="1">
            <a:spLocks/>
          </p:cNvSpPr>
          <p:nvPr/>
        </p:nvSpPr>
        <p:spPr bwMode="auto">
          <a:xfrm>
            <a:off x="522288" y="1673225"/>
            <a:ext cx="7723187" cy="3992563"/>
          </a:xfrm>
          <a:prstGeom prst="rect">
            <a:avLst/>
          </a:prstGeom>
          <a:noFill/>
          <a:ln w="9525">
            <a:noFill/>
            <a:miter lim="800000"/>
            <a:headEnd/>
            <a:tailEnd/>
          </a:ln>
        </p:spPr>
        <p:txBody>
          <a:bodyPr/>
          <a:lstStyle/>
          <a:p>
            <a:pPr algn="ctr">
              <a:lnSpc>
                <a:spcPct val="90000"/>
              </a:lnSpc>
              <a:spcBef>
                <a:spcPts val="1000"/>
              </a:spcBef>
              <a:buFont typeface="Arial" charset="0"/>
              <a:buNone/>
            </a:pPr>
            <a:r>
              <a:rPr lang="en-CA" sz="2400" b="1" dirty="0">
                <a:latin typeface="Helvetica" pitchFamily="34" charset="0"/>
                <a:cs typeface="Helvetica" pitchFamily="34" charset="0"/>
              </a:rPr>
              <a:t>Hearing impairment is a hidden disability not </a:t>
            </a:r>
            <a:br>
              <a:rPr lang="en-CA" sz="2400" b="1" dirty="0">
                <a:latin typeface="Helvetica" pitchFamily="34" charset="0"/>
                <a:cs typeface="Helvetica" pitchFamily="34" charset="0"/>
              </a:rPr>
            </a:br>
            <a:r>
              <a:rPr lang="en-CA" sz="2400" b="1" dirty="0">
                <a:latin typeface="Helvetica" pitchFamily="34" charset="0"/>
                <a:cs typeface="Helvetica" pitchFamily="34" charset="0"/>
              </a:rPr>
              <a:t>often perceived by patients or those within </a:t>
            </a:r>
            <a:br>
              <a:rPr lang="en-CA" sz="2400" b="1" dirty="0">
                <a:latin typeface="Helvetica" pitchFamily="34" charset="0"/>
                <a:cs typeface="Helvetica" pitchFamily="34" charset="0"/>
              </a:rPr>
            </a:br>
            <a:r>
              <a:rPr lang="en-CA" sz="2400" b="1" dirty="0">
                <a:latin typeface="Helvetica" pitchFamily="34" charset="0"/>
                <a:cs typeface="Helvetica" pitchFamily="34" charset="0"/>
              </a:rPr>
              <a:t>their support system.</a:t>
            </a:r>
          </a:p>
          <a:p>
            <a:pPr algn="ctr">
              <a:lnSpc>
                <a:spcPct val="90000"/>
              </a:lnSpc>
              <a:spcBef>
                <a:spcPts val="1000"/>
              </a:spcBef>
              <a:buFont typeface="Arial" charset="0"/>
              <a:buNone/>
            </a:pPr>
            <a:r>
              <a:rPr lang="en-CA" sz="2400" b="1" dirty="0">
                <a:latin typeface="Helvetica" pitchFamily="34" charset="0"/>
                <a:cs typeface="Helvetica" pitchFamily="34" charset="0"/>
              </a:rPr>
              <a:t> </a:t>
            </a:r>
          </a:p>
          <a:p>
            <a:pPr algn="ctr">
              <a:lnSpc>
                <a:spcPct val="90000"/>
              </a:lnSpc>
              <a:spcBef>
                <a:spcPts val="1000"/>
              </a:spcBef>
              <a:buFont typeface="Arial" charset="0"/>
              <a:buNone/>
            </a:pPr>
            <a:r>
              <a:rPr lang="en-CA" sz="2400" b="1" dirty="0">
                <a:latin typeface="Helvetica" pitchFamily="34" charset="0"/>
                <a:cs typeface="Helvetica" pitchFamily="34" charset="0"/>
              </a:rPr>
              <a:t>Hearing loss is often linked to other </a:t>
            </a:r>
            <a:br>
              <a:rPr lang="en-CA" sz="2400" b="1" dirty="0">
                <a:latin typeface="Helvetica" pitchFamily="34" charset="0"/>
                <a:cs typeface="Helvetica" pitchFamily="34" charset="0"/>
              </a:rPr>
            </a:br>
            <a:r>
              <a:rPr lang="en-CA" sz="2400" b="1" dirty="0">
                <a:latin typeface="Helvetica" pitchFamily="34" charset="0"/>
                <a:cs typeface="Helvetica" pitchFamily="34" charset="0"/>
              </a:rPr>
              <a:t>chronic medical conditions. </a:t>
            </a:r>
          </a:p>
          <a:p>
            <a:pPr algn="ctr">
              <a:lnSpc>
                <a:spcPct val="90000"/>
              </a:lnSpc>
              <a:spcBef>
                <a:spcPts val="1000"/>
              </a:spcBef>
              <a:buFont typeface="Arial" charset="0"/>
              <a:buNone/>
            </a:pPr>
            <a:endParaRPr lang="en-CA" sz="2400" b="1" dirty="0">
              <a:latin typeface="Helvetica" pitchFamily="34" charset="0"/>
              <a:cs typeface="Helvetica" pitchFamily="34" charset="0"/>
            </a:endParaRPr>
          </a:p>
          <a:p>
            <a:pPr algn="ctr">
              <a:lnSpc>
                <a:spcPct val="90000"/>
              </a:lnSpc>
              <a:spcBef>
                <a:spcPts val="1000"/>
              </a:spcBef>
              <a:buFont typeface="Arial" charset="0"/>
              <a:buNone/>
            </a:pPr>
            <a:r>
              <a:rPr lang="en-CA" sz="2400" b="1" dirty="0">
                <a:latin typeface="Helvetica" pitchFamily="34" charset="0"/>
                <a:cs typeface="Helvetica" pitchFamily="34" charset="0"/>
              </a:rPr>
              <a:t>Encourage your patients to have their </a:t>
            </a:r>
            <a:r>
              <a:rPr lang="en-CA" sz="2400" b="1" u="sng" dirty="0">
                <a:latin typeface="Helvetica" pitchFamily="34" charset="0"/>
                <a:cs typeface="Helvetica" pitchFamily="34" charset="0"/>
              </a:rPr>
              <a:t>hearing tested as part of their annual check-up</a:t>
            </a:r>
            <a:r>
              <a:rPr lang="en-CA" sz="2400" b="1" dirty="0">
                <a:latin typeface="Helvetica" pitchFamily="34" charset="0"/>
                <a:cs typeface="Helvetica" pitchFamily="34" charset="0"/>
              </a:rPr>
              <a:t>, </a:t>
            </a:r>
            <a:br>
              <a:rPr lang="en-CA" sz="2400" b="1" dirty="0">
                <a:latin typeface="Helvetica" pitchFamily="34" charset="0"/>
                <a:cs typeface="Helvetica" pitchFamily="34" charset="0"/>
              </a:rPr>
            </a:br>
            <a:r>
              <a:rPr lang="en-CA" sz="2400" b="1" dirty="0">
                <a:latin typeface="Helvetica" pitchFamily="34" charset="0"/>
                <a:cs typeface="Helvetica" pitchFamily="34" charset="0"/>
              </a:rPr>
              <a:t>especially if they are over the age of 60. </a:t>
            </a:r>
          </a:p>
          <a:p>
            <a:pPr algn="ctr">
              <a:lnSpc>
                <a:spcPct val="90000"/>
              </a:lnSpc>
              <a:spcBef>
                <a:spcPts val="1000"/>
              </a:spcBef>
              <a:buFont typeface="Arial" charset="0"/>
              <a:buNone/>
            </a:pPr>
            <a:endParaRPr lang="en-CA" sz="2400" dirty="0">
              <a:latin typeface="Helvetica" pitchFamily="34" charset="0"/>
              <a:cs typeface="Helvetica" pitchFamily="34" charset="0"/>
            </a:endParaRPr>
          </a:p>
        </p:txBody>
      </p:sp>
      <p:sp>
        <p:nvSpPr>
          <p:cNvPr id="90114" name="TextBox 3"/>
          <p:cNvSpPr txBox="1">
            <a:spLocks noChangeArrowheads="1"/>
          </p:cNvSpPr>
          <p:nvPr/>
        </p:nvSpPr>
        <p:spPr bwMode="auto">
          <a:xfrm>
            <a:off x="1158875" y="277813"/>
            <a:ext cx="4327525" cy="584200"/>
          </a:xfrm>
          <a:prstGeom prst="rect">
            <a:avLst/>
          </a:prstGeom>
          <a:noFill/>
          <a:ln w="9525">
            <a:noFill/>
            <a:miter lim="800000"/>
            <a:headEnd/>
            <a:tailEnd/>
          </a:ln>
        </p:spPr>
        <p:txBody>
          <a:bodyPr>
            <a:spAutoFit/>
          </a:bodyPr>
          <a:lstStyle/>
          <a:p>
            <a:r>
              <a:rPr lang="en-US" sz="3200" b="1">
                <a:solidFill>
                  <a:srgbClr val="AF292E"/>
                </a:solidFill>
                <a:latin typeface="Helvetica" pitchFamily="34" charset="0"/>
                <a:cs typeface="Helvetica" pitchFamily="34" charset="0"/>
              </a:rPr>
              <a:t>Summary</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p:cNvSpPr txBox="1">
            <a:spLocks/>
          </p:cNvSpPr>
          <p:nvPr/>
        </p:nvSpPr>
        <p:spPr>
          <a:xfrm>
            <a:off x="1130300" y="1462088"/>
            <a:ext cx="7637463" cy="448151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defRPr/>
            </a:pPr>
            <a:r>
              <a:rPr lang="en-CA" sz="1200" dirty="0" err="1">
                <a:solidFill>
                  <a:schemeClr val="tx1">
                    <a:lumMod val="50000"/>
                  </a:schemeClr>
                </a:solidFill>
                <a:latin typeface="Helvetica" charset="0"/>
                <a:ea typeface="Helvetica" charset="0"/>
                <a:cs typeface="Helvetica" charset="0"/>
              </a:rPr>
              <a:t>Acar</a:t>
            </a:r>
            <a:r>
              <a:rPr lang="en-CA" sz="1200" dirty="0">
                <a:solidFill>
                  <a:schemeClr val="tx1">
                    <a:lumMod val="50000"/>
                  </a:schemeClr>
                </a:solidFill>
                <a:latin typeface="Helvetica" charset="0"/>
                <a:ea typeface="Helvetica" charset="0"/>
                <a:cs typeface="Helvetica" charset="0"/>
              </a:rPr>
              <a:t>, B et al. (2011)  Effects of hearing aids on cognitive functions and depressive signs in elderly people.  Archives of  Gerontology and Geriatrics. 52(3):250-252</a:t>
            </a:r>
          </a:p>
          <a:p>
            <a:pPr fontAlgn="auto">
              <a:spcAft>
                <a:spcPts val="0"/>
              </a:spcAft>
              <a:defRPr/>
            </a:pPr>
            <a:r>
              <a:rPr lang="en-CA" sz="1200" dirty="0">
                <a:solidFill>
                  <a:schemeClr val="tx1">
                    <a:lumMod val="50000"/>
                  </a:schemeClr>
                </a:solidFill>
                <a:latin typeface="Helvetica" charset="0"/>
                <a:ea typeface="Helvetica" charset="0"/>
                <a:cs typeface="Helvetica" charset="0"/>
              </a:rPr>
              <a:t>Aging in the Community – Ontario Health Technology Assessment Series 2008;8(1) </a:t>
            </a:r>
          </a:p>
          <a:p>
            <a:pPr fontAlgn="auto">
              <a:spcAft>
                <a:spcPts val="0"/>
              </a:spcAft>
              <a:defRPr/>
            </a:pPr>
            <a:r>
              <a:rPr lang="en-CA" sz="1200" dirty="0">
                <a:solidFill>
                  <a:schemeClr val="tx1">
                    <a:lumMod val="50000"/>
                  </a:schemeClr>
                </a:solidFill>
                <a:latin typeface="Helvetica" charset="0"/>
                <a:ea typeface="Helvetica" charset="0"/>
                <a:cs typeface="Helvetica" charset="0"/>
              </a:rPr>
              <a:t>Allen, N.H., Burns, A., Newton, V., </a:t>
            </a:r>
            <a:r>
              <a:rPr lang="en-CA" sz="1200" dirty="0" err="1">
                <a:solidFill>
                  <a:schemeClr val="tx1">
                    <a:lumMod val="50000"/>
                  </a:schemeClr>
                </a:solidFill>
                <a:latin typeface="Helvetica" charset="0"/>
                <a:ea typeface="Helvetica" charset="0"/>
                <a:cs typeface="Helvetica" charset="0"/>
              </a:rPr>
              <a:t>Hickson</a:t>
            </a:r>
            <a:r>
              <a:rPr lang="en-CA" sz="1200" dirty="0">
                <a:solidFill>
                  <a:schemeClr val="tx1">
                    <a:lumMod val="50000"/>
                  </a:schemeClr>
                </a:solidFill>
                <a:latin typeface="Helvetica" charset="0"/>
                <a:ea typeface="Helvetica" charset="0"/>
                <a:cs typeface="Helvetica" charset="0"/>
              </a:rPr>
              <a:t>, F., Ramsden, R., Rogers, J. et al., (2003) The effects of improving hearing in dementia. Age Ageing, 32, 189-193. </a:t>
            </a:r>
          </a:p>
          <a:p>
            <a:pPr fontAlgn="auto">
              <a:spcAft>
                <a:spcPts val="0"/>
              </a:spcAft>
              <a:defRPr/>
            </a:pPr>
            <a:r>
              <a:rPr lang="en-CA" sz="1200" dirty="0" err="1">
                <a:solidFill>
                  <a:schemeClr val="tx1">
                    <a:lumMod val="50000"/>
                  </a:schemeClr>
                </a:solidFill>
                <a:latin typeface="Helvetica" charset="0"/>
                <a:ea typeface="Helvetica" charset="0"/>
                <a:cs typeface="Helvetica" charset="0"/>
              </a:rPr>
              <a:t>Arlinger</a:t>
            </a:r>
            <a:r>
              <a:rPr lang="en-CA" sz="1200" dirty="0">
                <a:solidFill>
                  <a:schemeClr val="tx1">
                    <a:lumMod val="50000"/>
                  </a:schemeClr>
                </a:solidFill>
                <a:latin typeface="Helvetica" charset="0"/>
                <a:ea typeface="Helvetica" charset="0"/>
                <a:cs typeface="Helvetica" charset="0"/>
              </a:rPr>
              <a:t>, S. (2003) Negative consequences of untreated hearing loss: A review. International Journal of Audiology, 42, 2S17-21.</a:t>
            </a:r>
          </a:p>
          <a:p>
            <a:pPr fontAlgn="auto">
              <a:spcAft>
                <a:spcPts val="0"/>
              </a:spcAft>
              <a:defRPr/>
            </a:pPr>
            <a:r>
              <a:rPr lang="en-US" sz="1200" dirty="0">
                <a:solidFill>
                  <a:schemeClr val="tx1">
                    <a:lumMod val="50000"/>
                  </a:schemeClr>
                </a:solidFill>
                <a:latin typeface="Helvetica" charset="0"/>
                <a:ea typeface="Helvetica" charset="0"/>
                <a:cs typeface="Helvetica" charset="0"/>
              </a:rPr>
              <a:t>Bainbridge, et al. (2008). Diabetes and hearing impairment in the United States (NHANES). Annals Intern Med. 149(1): 1-10.</a:t>
            </a:r>
          </a:p>
          <a:p>
            <a:pPr fontAlgn="auto">
              <a:spcAft>
                <a:spcPts val="0"/>
              </a:spcAft>
              <a:defRPr/>
            </a:pPr>
            <a:r>
              <a:rPr lang="en-US" sz="1200" dirty="0" err="1">
                <a:solidFill>
                  <a:schemeClr val="tx1">
                    <a:lumMod val="50000"/>
                  </a:schemeClr>
                </a:solidFill>
                <a:latin typeface="Helvetica" charset="0"/>
                <a:ea typeface="Helvetica" charset="0"/>
                <a:cs typeface="Helvetica" charset="0"/>
              </a:rPr>
              <a:t>Boi</a:t>
            </a:r>
            <a:r>
              <a:rPr lang="en-US" sz="1200" dirty="0">
                <a:solidFill>
                  <a:schemeClr val="tx1">
                    <a:lumMod val="50000"/>
                  </a:schemeClr>
                </a:solidFill>
                <a:latin typeface="Helvetica" charset="0"/>
                <a:ea typeface="Helvetica" charset="0"/>
                <a:cs typeface="Helvetica" charset="0"/>
              </a:rPr>
              <a:t> R, </a:t>
            </a:r>
            <a:r>
              <a:rPr lang="en-US" sz="1200" dirty="0" err="1">
                <a:solidFill>
                  <a:schemeClr val="tx1">
                    <a:lumMod val="50000"/>
                  </a:schemeClr>
                </a:solidFill>
                <a:latin typeface="Helvetica" charset="0"/>
                <a:ea typeface="Helvetica" charset="0"/>
                <a:cs typeface="Helvetica" charset="0"/>
              </a:rPr>
              <a:t>Racca</a:t>
            </a:r>
            <a:r>
              <a:rPr lang="en-US" sz="1200" dirty="0">
                <a:solidFill>
                  <a:schemeClr val="tx1">
                    <a:lumMod val="50000"/>
                  </a:schemeClr>
                </a:solidFill>
                <a:latin typeface="Helvetica" charset="0"/>
                <a:ea typeface="Helvetica" charset="0"/>
                <a:cs typeface="Helvetica" charset="0"/>
              </a:rPr>
              <a:t> L, </a:t>
            </a:r>
            <a:r>
              <a:rPr lang="en-US" sz="1200" dirty="0" err="1">
                <a:solidFill>
                  <a:schemeClr val="tx1">
                    <a:lumMod val="50000"/>
                  </a:schemeClr>
                </a:solidFill>
                <a:latin typeface="Helvetica" charset="0"/>
                <a:ea typeface="Helvetica" charset="0"/>
                <a:cs typeface="Helvetica" charset="0"/>
              </a:rPr>
              <a:t>Cavallero</a:t>
            </a:r>
            <a:r>
              <a:rPr lang="en-US" sz="1200" dirty="0">
                <a:solidFill>
                  <a:schemeClr val="tx1">
                    <a:lumMod val="50000"/>
                  </a:schemeClr>
                </a:solidFill>
                <a:latin typeface="Helvetica" charset="0"/>
                <a:ea typeface="Helvetica" charset="0"/>
                <a:cs typeface="Helvetica" charset="0"/>
              </a:rPr>
              <a:t> A, </a:t>
            </a:r>
            <a:r>
              <a:rPr lang="en-US" sz="1200" dirty="0" err="1">
                <a:solidFill>
                  <a:schemeClr val="tx1">
                    <a:lumMod val="50000"/>
                  </a:schemeClr>
                </a:solidFill>
                <a:latin typeface="Helvetica" charset="0"/>
                <a:ea typeface="Helvetica" charset="0"/>
                <a:cs typeface="Helvetica" charset="0"/>
              </a:rPr>
              <a:t>Carpaneto</a:t>
            </a:r>
            <a:r>
              <a:rPr lang="en-US" sz="1200" dirty="0">
                <a:solidFill>
                  <a:schemeClr val="tx1">
                    <a:lumMod val="50000"/>
                  </a:schemeClr>
                </a:solidFill>
                <a:latin typeface="Helvetica" charset="0"/>
                <a:ea typeface="Helvetica" charset="0"/>
                <a:cs typeface="Helvetica" charset="0"/>
              </a:rPr>
              <a:t> V, </a:t>
            </a:r>
            <a:r>
              <a:rPr lang="en-US" sz="1200" dirty="0" err="1">
                <a:solidFill>
                  <a:schemeClr val="tx1">
                    <a:lumMod val="50000"/>
                  </a:schemeClr>
                </a:solidFill>
                <a:latin typeface="Helvetica" charset="0"/>
                <a:ea typeface="Helvetica" charset="0"/>
                <a:cs typeface="Helvetica" charset="0"/>
              </a:rPr>
              <a:t>Racca</a:t>
            </a:r>
            <a:r>
              <a:rPr lang="en-US" sz="1200" dirty="0">
                <a:solidFill>
                  <a:schemeClr val="tx1">
                    <a:lumMod val="50000"/>
                  </a:schemeClr>
                </a:solidFill>
                <a:latin typeface="Helvetica" charset="0"/>
                <a:ea typeface="Helvetica" charset="0"/>
                <a:cs typeface="Helvetica" charset="0"/>
              </a:rPr>
              <a:t> M, </a:t>
            </a:r>
            <a:r>
              <a:rPr lang="en-US" sz="1200" dirty="0" err="1">
                <a:solidFill>
                  <a:schemeClr val="tx1">
                    <a:lumMod val="50000"/>
                  </a:schemeClr>
                </a:solidFill>
                <a:latin typeface="Helvetica" charset="0"/>
                <a:ea typeface="Helvetica" charset="0"/>
                <a:cs typeface="Helvetica" charset="0"/>
              </a:rPr>
              <a:t>Dall'Acqua</a:t>
            </a:r>
            <a:r>
              <a:rPr lang="en-US" sz="1200" dirty="0">
                <a:solidFill>
                  <a:schemeClr val="tx1">
                    <a:lumMod val="50000"/>
                  </a:schemeClr>
                </a:solidFill>
                <a:latin typeface="Helvetica" charset="0"/>
                <a:ea typeface="Helvetica" charset="0"/>
                <a:cs typeface="Helvetica" charset="0"/>
              </a:rPr>
              <a:t> F, </a:t>
            </a:r>
            <a:r>
              <a:rPr lang="en-US" sz="1200" dirty="0" err="1">
                <a:solidFill>
                  <a:schemeClr val="tx1">
                    <a:lumMod val="50000"/>
                  </a:schemeClr>
                </a:solidFill>
                <a:latin typeface="Helvetica" charset="0"/>
                <a:ea typeface="Helvetica" charset="0"/>
                <a:cs typeface="Helvetica" charset="0"/>
              </a:rPr>
              <a:t>Ricchetti</a:t>
            </a:r>
            <a:r>
              <a:rPr lang="en-US" sz="1200" dirty="0">
                <a:solidFill>
                  <a:schemeClr val="tx1">
                    <a:lumMod val="50000"/>
                  </a:schemeClr>
                </a:solidFill>
                <a:latin typeface="Helvetica" charset="0"/>
                <a:ea typeface="Helvetica" charset="0"/>
                <a:cs typeface="Helvetica" charset="0"/>
              </a:rPr>
              <a:t> M, Santelli A, and </a:t>
            </a:r>
            <a:r>
              <a:rPr lang="en-US" sz="1200" dirty="0" err="1">
                <a:solidFill>
                  <a:schemeClr val="tx1">
                    <a:lumMod val="50000"/>
                  </a:schemeClr>
                </a:solidFill>
                <a:latin typeface="Helvetica" charset="0"/>
                <a:ea typeface="Helvetica" charset="0"/>
                <a:cs typeface="Helvetica" charset="0"/>
              </a:rPr>
              <a:t>Odetti</a:t>
            </a:r>
            <a:r>
              <a:rPr lang="en-US" sz="1200" dirty="0">
                <a:solidFill>
                  <a:schemeClr val="tx1">
                    <a:lumMod val="50000"/>
                  </a:schemeClr>
                </a:solidFill>
                <a:latin typeface="Helvetica" charset="0"/>
                <a:ea typeface="Helvetica" charset="0"/>
                <a:cs typeface="Helvetica" charset="0"/>
              </a:rPr>
              <a:t> P. (2012).  Hearing loss and depressive symptoms in elderly patients.   </a:t>
            </a:r>
            <a:r>
              <a:rPr lang="en-US" sz="1200" dirty="0" err="1">
                <a:solidFill>
                  <a:schemeClr val="tx1">
                    <a:lumMod val="50000"/>
                  </a:schemeClr>
                </a:solidFill>
                <a:latin typeface="Helvetica" charset="0"/>
                <a:ea typeface="Helvetica" charset="0"/>
                <a:cs typeface="Helvetica" charset="0"/>
              </a:rPr>
              <a:t>Geriatr</a:t>
            </a:r>
            <a:r>
              <a:rPr lang="en-US" sz="1200" dirty="0">
                <a:solidFill>
                  <a:schemeClr val="tx1">
                    <a:lumMod val="50000"/>
                  </a:schemeClr>
                </a:solidFill>
                <a:latin typeface="Helvetica" charset="0"/>
                <a:ea typeface="Helvetica" charset="0"/>
                <a:cs typeface="Helvetica" charset="0"/>
              </a:rPr>
              <a:t> </a:t>
            </a:r>
            <a:r>
              <a:rPr lang="en-US" sz="1200" dirty="0" err="1">
                <a:solidFill>
                  <a:schemeClr val="tx1">
                    <a:lumMod val="50000"/>
                  </a:schemeClr>
                </a:solidFill>
                <a:latin typeface="Helvetica" charset="0"/>
                <a:ea typeface="Helvetica" charset="0"/>
                <a:cs typeface="Helvetica" charset="0"/>
              </a:rPr>
              <a:t>Gerontol</a:t>
            </a:r>
            <a:r>
              <a:rPr lang="en-US" sz="1200" dirty="0">
                <a:solidFill>
                  <a:schemeClr val="tx1">
                    <a:lumMod val="50000"/>
                  </a:schemeClr>
                </a:solidFill>
                <a:latin typeface="Helvetica" charset="0"/>
                <a:ea typeface="Helvetica" charset="0"/>
                <a:cs typeface="Helvetica" charset="0"/>
              </a:rPr>
              <a:t> Int.  12(3):440-5.</a:t>
            </a:r>
            <a:endParaRPr lang="en-CA" sz="1200" dirty="0">
              <a:solidFill>
                <a:schemeClr val="tx1">
                  <a:lumMod val="50000"/>
                </a:schemeClr>
              </a:solidFill>
              <a:latin typeface="Helvetica" charset="0"/>
              <a:ea typeface="Helvetica" charset="0"/>
              <a:cs typeface="Helvetica" charset="0"/>
            </a:endParaRPr>
          </a:p>
          <a:p>
            <a:pPr fontAlgn="auto">
              <a:spcAft>
                <a:spcPts val="0"/>
              </a:spcAft>
              <a:defRPr/>
            </a:pPr>
            <a:r>
              <a:rPr lang="en-CA" sz="1200" dirty="0" err="1">
                <a:solidFill>
                  <a:schemeClr val="tx1">
                    <a:lumMod val="50000"/>
                  </a:schemeClr>
                </a:solidFill>
                <a:latin typeface="Helvetica" charset="0"/>
                <a:ea typeface="Helvetica" charset="0"/>
                <a:cs typeface="Helvetica" charset="0"/>
              </a:rPr>
              <a:t>Boothroyd</a:t>
            </a:r>
            <a:r>
              <a:rPr lang="en-CA" sz="1200" dirty="0">
                <a:solidFill>
                  <a:schemeClr val="tx1">
                    <a:lumMod val="50000"/>
                  </a:schemeClr>
                </a:solidFill>
                <a:latin typeface="Helvetica" charset="0"/>
                <a:ea typeface="Helvetica" charset="0"/>
                <a:cs typeface="Helvetica" charset="0"/>
              </a:rPr>
              <a:t> A. (2007) Adult aural rehabilitation: what is it and does it work? Trends </a:t>
            </a:r>
            <a:r>
              <a:rPr lang="en-CA" sz="1200" dirty="0" err="1">
                <a:solidFill>
                  <a:schemeClr val="tx1">
                    <a:lumMod val="50000"/>
                  </a:schemeClr>
                </a:solidFill>
                <a:latin typeface="Helvetica" charset="0"/>
                <a:ea typeface="Helvetica" charset="0"/>
                <a:cs typeface="Helvetica" charset="0"/>
              </a:rPr>
              <a:t>Amplif</a:t>
            </a:r>
            <a:r>
              <a:rPr lang="en-CA" sz="1200" dirty="0">
                <a:solidFill>
                  <a:schemeClr val="tx1">
                    <a:lumMod val="50000"/>
                  </a:schemeClr>
                </a:solidFill>
                <a:latin typeface="Helvetica" charset="0"/>
                <a:ea typeface="Helvetica" charset="0"/>
                <a:cs typeface="Helvetica" charset="0"/>
              </a:rPr>
              <a:t>; 11(2): 63-71</a:t>
            </a:r>
          </a:p>
          <a:p>
            <a:pPr fontAlgn="auto">
              <a:spcAft>
                <a:spcPts val="0"/>
              </a:spcAft>
              <a:defRPr/>
            </a:pPr>
            <a:r>
              <a:rPr lang="en-CA" sz="1200" dirty="0">
                <a:solidFill>
                  <a:schemeClr val="tx1">
                    <a:lumMod val="50000"/>
                  </a:schemeClr>
                </a:solidFill>
                <a:latin typeface="Helvetica" charset="0"/>
                <a:ea typeface="Helvetica" charset="0"/>
                <a:cs typeface="Helvetica" charset="0"/>
              </a:rPr>
              <a:t>Castiglione A, </a:t>
            </a:r>
            <a:r>
              <a:rPr lang="en-CA" sz="1200" dirty="0" err="1">
                <a:solidFill>
                  <a:schemeClr val="tx1">
                    <a:lumMod val="50000"/>
                  </a:schemeClr>
                </a:solidFill>
                <a:latin typeface="Helvetica" charset="0"/>
                <a:ea typeface="Helvetica" charset="0"/>
                <a:cs typeface="Helvetica" charset="0"/>
              </a:rPr>
              <a:t>Benatti</a:t>
            </a:r>
            <a:r>
              <a:rPr lang="en-CA" sz="1200" dirty="0">
                <a:solidFill>
                  <a:schemeClr val="tx1">
                    <a:lumMod val="50000"/>
                  </a:schemeClr>
                </a:solidFill>
                <a:latin typeface="Helvetica" charset="0"/>
                <a:ea typeface="Helvetica" charset="0"/>
                <a:cs typeface="Helvetica" charset="0"/>
              </a:rPr>
              <a:t> A, </a:t>
            </a:r>
            <a:r>
              <a:rPr lang="en-CA" sz="1200" dirty="0" err="1">
                <a:solidFill>
                  <a:schemeClr val="tx1">
                    <a:lumMod val="50000"/>
                  </a:schemeClr>
                </a:solidFill>
                <a:latin typeface="Helvetica" charset="0"/>
                <a:ea typeface="Helvetica" charset="0"/>
                <a:cs typeface="Helvetica" charset="0"/>
              </a:rPr>
              <a:t>Velardita</a:t>
            </a:r>
            <a:r>
              <a:rPr lang="en-CA" sz="1200" dirty="0">
                <a:solidFill>
                  <a:schemeClr val="tx1">
                    <a:lumMod val="50000"/>
                  </a:schemeClr>
                </a:solidFill>
                <a:latin typeface="Helvetica" charset="0"/>
                <a:ea typeface="Helvetica" charset="0"/>
                <a:cs typeface="Helvetica" charset="0"/>
              </a:rPr>
              <a:t> C, </a:t>
            </a:r>
            <a:r>
              <a:rPr lang="en-CA" sz="1200" dirty="0" err="1">
                <a:solidFill>
                  <a:schemeClr val="tx1">
                    <a:lumMod val="50000"/>
                  </a:schemeClr>
                </a:solidFill>
                <a:latin typeface="Helvetica" charset="0"/>
                <a:ea typeface="Helvetica" charset="0"/>
                <a:cs typeface="Helvetica" charset="0"/>
              </a:rPr>
              <a:t>Favaro</a:t>
            </a:r>
            <a:r>
              <a:rPr lang="en-CA" sz="1200" dirty="0">
                <a:solidFill>
                  <a:schemeClr val="tx1">
                    <a:lumMod val="50000"/>
                  </a:schemeClr>
                </a:solidFill>
                <a:latin typeface="Helvetica" charset="0"/>
                <a:ea typeface="Helvetica" charset="0"/>
                <a:cs typeface="Helvetica" charset="0"/>
              </a:rPr>
              <a:t> D, </a:t>
            </a:r>
            <a:r>
              <a:rPr lang="en-CA" sz="1200" dirty="0" err="1">
                <a:solidFill>
                  <a:schemeClr val="tx1">
                    <a:lumMod val="50000"/>
                  </a:schemeClr>
                </a:solidFill>
                <a:latin typeface="Helvetica" charset="0"/>
                <a:ea typeface="Helvetica" charset="0"/>
                <a:cs typeface="Helvetica" charset="0"/>
              </a:rPr>
              <a:t>Padoan</a:t>
            </a:r>
            <a:r>
              <a:rPr lang="en-CA" sz="1200" dirty="0">
                <a:solidFill>
                  <a:schemeClr val="tx1">
                    <a:lumMod val="50000"/>
                  </a:schemeClr>
                </a:solidFill>
                <a:latin typeface="Helvetica" charset="0"/>
                <a:ea typeface="Helvetica" charset="0"/>
                <a:cs typeface="Helvetica" charset="0"/>
              </a:rPr>
              <a:t> E, </a:t>
            </a:r>
            <a:r>
              <a:rPr lang="en-CA" sz="1200" dirty="0" err="1">
                <a:solidFill>
                  <a:schemeClr val="tx1">
                    <a:lumMod val="50000"/>
                  </a:schemeClr>
                </a:solidFill>
                <a:latin typeface="Helvetica" charset="0"/>
                <a:ea typeface="Helvetica" charset="0"/>
                <a:cs typeface="Helvetica" charset="0"/>
              </a:rPr>
              <a:t>Severi</a:t>
            </a:r>
            <a:r>
              <a:rPr lang="en-CA" sz="1200" dirty="0">
                <a:solidFill>
                  <a:schemeClr val="tx1">
                    <a:lumMod val="50000"/>
                  </a:schemeClr>
                </a:solidFill>
                <a:latin typeface="Helvetica" charset="0"/>
                <a:ea typeface="Helvetica" charset="0"/>
                <a:cs typeface="Helvetica" charset="0"/>
              </a:rPr>
              <a:t> D, </a:t>
            </a:r>
            <a:r>
              <a:rPr lang="en-CA" sz="1200" dirty="0" err="1">
                <a:solidFill>
                  <a:schemeClr val="tx1">
                    <a:lumMod val="50000"/>
                  </a:schemeClr>
                </a:solidFill>
                <a:latin typeface="Helvetica" charset="0"/>
                <a:ea typeface="Helvetica" charset="0"/>
                <a:cs typeface="Helvetica" charset="0"/>
              </a:rPr>
              <a:t>Pagliaro</a:t>
            </a:r>
            <a:r>
              <a:rPr lang="en-CA" sz="1200" dirty="0">
                <a:solidFill>
                  <a:schemeClr val="tx1">
                    <a:lumMod val="50000"/>
                  </a:schemeClr>
                </a:solidFill>
                <a:latin typeface="Helvetica" charset="0"/>
                <a:ea typeface="Helvetica" charset="0"/>
                <a:cs typeface="Helvetica" charset="0"/>
              </a:rPr>
              <a:t> M, </a:t>
            </a:r>
            <a:r>
              <a:rPr lang="en-CA" sz="1200" dirty="0" err="1">
                <a:solidFill>
                  <a:schemeClr val="tx1">
                    <a:lumMod val="50000"/>
                  </a:schemeClr>
                </a:solidFill>
                <a:latin typeface="Helvetica" charset="0"/>
                <a:ea typeface="Helvetica" charset="0"/>
                <a:cs typeface="Helvetica" charset="0"/>
              </a:rPr>
              <a:t>Bovo</a:t>
            </a:r>
            <a:r>
              <a:rPr lang="en-CA" sz="1200" dirty="0">
                <a:solidFill>
                  <a:schemeClr val="tx1">
                    <a:lumMod val="50000"/>
                  </a:schemeClr>
                </a:solidFill>
                <a:latin typeface="Helvetica" charset="0"/>
                <a:ea typeface="Helvetica" charset="0"/>
                <a:cs typeface="Helvetica" charset="0"/>
              </a:rPr>
              <a:t> R, </a:t>
            </a:r>
            <a:r>
              <a:rPr lang="en-CA" sz="1200" dirty="0" err="1">
                <a:solidFill>
                  <a:schemeClr val="tx1">
                    <a:lumMod val="50000"/>
                  </a:schemeClr>
                </a:solidFill>
                <a:latin typeface="Helvetica" charset="0"/>
                <a:ea typeface="Helvetica" charset="0"/>
                <a:cs typeface="Helvetica" charset="0"/>
              </a:rPr>
              <a:t>Vallesi</a:t>
            </a:r>
            <a:r>
              <a:rPr lang="en-CA" sz="1200" dirty="0">
                <a:solidFill>
                  <a:schemeClr val="tx1">
                    <a:lumMod val="50000"/>
                  </a:schemeClr>
                </a:solidFill>
                <a:latin typeface="Helvetica" charset="0"/>
                <a:ea typeface="Helvetica" charset="0"/>
                <a:cs typeface="Helvetica" charset="0"/>
              </a:rPr>
              <a:t> A, </a:t>
            </a:r>
            <a:r>
              <a:rPr lang="en-CA" sz="1200" dirty="0" err="1">
                <a:solidFill>
                  <a:schemeClr val="tx1">
                    <a:lumMod val="50000"/>
                  </a:schemeClr>
                </a:solidFill>
                <a:latin typeface="Helvetica" charset="0"/>
                <a:ea typeface="Helvetica" charset="0"/>
                <a:cs typeface="Helvetica" charset="0"/>
              </a:rPr>
              <a:t>Gabelli</a:t>
            </a:r>
            <a:r>
              <a:rPr lang="en-CA" sz="1200" dirty="0">
                <a:solidFill>
                  <a:schemeClr val="tx1">
                    <a:lumMod val="50000"/>
                  </a:schemeClr>
                </a:solidFill>
                <a:latin typeface="Helvetica" charset="0"/>
                <a:ea typeface="Helvetica" charset="0"/>
                <a:cs typeface="Helvetica" charset="0"/>
              </a:rPr>
              <a:t> C, Martini A (2016).  Aging, Cognitive Decline and Hearing Loss: Effects of Auditory Rehabilitation and Training with Hearing Aids and Cochlear Implants on Cognitive Function and Depression among Older Adults.  </a:t>
            </a:r>
            <a:r>
              <a:rPr lang="en-CA" sz="1200" dirty="0" err="1">
                <a:solidFill>
                  <a:schemeClr val="tx1">
                    <a:lumMod val="50000"/>
                  </a:schemeClr>
                </a:solidFill>
                <a:latin typeface="Helvetica" charset="0"/>
                <a:ea typeface="Helvetica" charset="0"/>
                <a:cs typeface="Helvetica" charset="0"/>
              </a:rPr>
              <a:t>Audiol</a:t>
            </a:r>
            <a:r>
              <a:rPr lang="en-CA" sz="1200" dirty="0">
                <a:solidFill>
                  <a:schemeClr val="tx1">
                    <a:lumMod val="50000"/>
                  </a:schemeClr>
                </a:solidFill>
                <a:latin typeface="Helvetica" charset="0"/>
                <a:ea typeface="Helvetica" charset="0"/>
                <a:cs typeface="Helvetica" charset="0"/>
              </a:rPr>
              <a:t> </a:t>
            </a:r>
            <a:r>
              <a:rPr lang="en-CA" sz="1200" dirty="0" err="1">
                <a:solidFill>
                  <a:schemeClr val="tx1">
                    <a:lumMod val="50000"/>
                  </a:schemeClr>
                </a:solidFill>
                <a:latin typeface="Helvetica" charset="0"/>
                <a:ea typeface="Helvetica" charset="0"/>
                <a:cs typeface="Helvetica" charset="0"/>
              </a:rPr>
              <a:t>Neurootol</a:t>
            </a:r>
            <a:r>
              <a:rPr lang="en-CA" sz="1200" dirty="0">
                <a:solidFill>
                  <a:schemeClr val="tx1">
                    <a:lumMod val="50000"/>
                  </a:schemeClr>
                </a:solidFill>
                <a:latin typeface="Helvetica" charset="0"/>
                <a:ea typeface="Helvetica" charset="0"/>
                <a:cs typeface="Helvetica" charset="0"/>
              </a:rPr>
              <a:t>. 2016;21 </a:t>
            </a:r>
            <a:r>
              <a:rPr lang="en-CA" sz="1200" dirty="0" err="1">
                <a:solidFill>
                  <a:schemeClr val="tx1">
                    <a:lumMod val="50000"/>
                  </a:schemeClr>
                </a:solidFill>
                <a:latin typeface="Helvetica" charset="0"/>
                <a:ea typeface="Helvetica" charset="0"/>
                <a:cs typeface="Helvetica" charset="0"/>
              </a:rPr>
              <a:t>Suppl</a:t>
            </a:r>
            <a:r>
              <a:rPr lang="en-CA" sz="1200" dirty="0">
                <a:solidFill>
                  <a:schemeClr val="tx1">
                    <a:lumMod val="50000"/>
                  </a:schemeClr>
                </a:solidFill>
                <a:latin typeface="Helvetica" charset="0"/>
                <a:ea typeface="Helvetica" charset="0"/>
                <a:cs typeface="Helvetica" charset="0"/>
              </a:rPr>
              <a:t> 1:21-28.</a:t>
            </a:r>
          </a:p>
          <a:p>
            <a:pPr fontAlgn="auto">
              <a:spcAft>
                <a:spcPts val="0"/>
              </a:spcAft>
              <a:defRPr/>
            </a:pPr>
            <a:r>
              <a:rPr lang="en-CA" sz="1200" dirty="0" smtClean="0">
                <a:solidFill>
                  <a:schemeClr val="tx1">
                    <a:lumMod val="50000"/>
                  </a:schemeClr>
                </a:solidFill>
                <a:latin typeface="Helvetica" charset="0"/>
                <a:ea typeface="Helvetica" charset="0"/>
                <a:cs typeface="Helvetica" charset="0"/>
              </a:rPr>
              <a:t>Chia </a:t>
            </a:r>
            <a:r>
              <a:rPr lang="en-CA" sz="1200" dirty="0">
                <a:solidFill>
                  <a:schemeClr val="tx1">
                    <a:lumMod val="50000"/>
                  </a:schemeClr>
                </a:solidFill>
                <a:latin typeface="Helvetica" charset="0"/>
                <a:ea typeface="Helvetica" charset="0"/>
                <a:cs typeface="Helvetica" charset="0"/>
              </a:rPr>
              <a:t>EM, Wang JJ, </a:t>
            </a:r>
            <a:r>
              <a:rPr lang="en-CA" sz="1200" dirty="0" err="1">
                <a:solidFill>
                  <a:schemeClr val="tx1">
                    <a:lumMod val="50000"/>
                  </a:schemeClr>
                </a:solidFill>
                <a:latin typeface="Helvetica" charset="0"/>
                <a:ea typeface="Helvetica" charset="0"/>
                <a:cs typeface="Helvetica" charset="0"/>
              </a:rPr>
              <a:t>Rochtchina</a:t>
            </a:r>
            <a:r>
              <a:rPr lang="en-CA" sz="1200" dirty="0">
                <a:solidFill>
                  <a:schemeClr val="tx1">
                    <a:lumMod val="50000"/>
                  </a:schemeClr>
                </a:solidFill>
                <a:latin typeface="Helvetica" charset="0"/>
                <a:ea typeface="Helvetica" charset="0"/>
                <a:cs typeface="Helvetica" charset="0"/>
              </a:rPr>
              <a:t> E, Cumming RR, Newall P, Mitchell P.  (2007) Hearing impairment and health related quality of life:  the Blue Mountains Hearing Study.  Ear Hear  28(2) 187-95; </a:t>
            </a:r>
          </a:p>
          <a:p>
            <a:pPr fontAlgn="auto">
              <a:spcAft>
                <a:spcPts val="0"/>
              </a:spcAft>
              <a:defRPr/>
            </a:pPr>
            <a:endParaRPr lang="en-CA" sz="1200" dirty="0">
              <a:solidFill>
                <a:schemeClr val="tx1">
                  <a:lumMod val="50000"/>
                </a:schemeClr>
              </a:solidFill>
              <a:latin typeface="Helvetica" charset="0"/>
              <a:ea typeface="Helvetica" charset="0"/>
              <a:cs typeface="Helvetica" charset="0"/>
            </a:endParaRPr>
          </a:p>
        </p:txBody>
      </p:sp>
      <p:sp>
        <p:nvSpPr>
          <p:cNvPr id="91138" name="TextBox 4"/>
          <p:cNvSpPr txBox="1">
            <a:spLocks noChangeArrowheads="1"/>
          </p:cNvSpPr>
          <p:nvPr/>
        </p:nvSpPr>
        <p:spPr bwMode="auto">
          <a:xfrm>
            <a:off x="1130300" y="342900"/>
            <a:ext cx="4473575" cy="523875"/>
          </a:xfrm>
          <a:prstGeom prst="rect">
            <a:avLst/>
          </a:prstGeom>
          <a:noFill/>
          <a:ln w="9525">
            <a:noFill/>
            <a:miter lim="800000"/>
            <a:headEnd/>
            <a:tailEnd/>
          </a:ln>
        </p:spPr>
        <p:txBody>
          <a:bodyPr>
            <a:spAutoFit/>
          </a:bodyPr>
          <a:lstStyle/>
          <a:p>
            <a:r>
              <a:rPr lang="en-US" sz="2800" b="1">
                <a:solidFill>
                  <a:srgbClr val="AF292E"/>
                </a:solidFill>
                <a:latin typeface="Helvetica" pitchFamily="34" charset="0"/>
                <a:cs typeface="Helvetica" pitchFamily="34" charset="0"/>
              </a:rPr>
              <a:t>REFERENCES</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1"/>
          <p:cNvSpPr txBox="1">
            <a:spLocks/>
          </p:cNvSpPr>
          <p:nvPr/>
        </p:nvSpPr>
        <p:spPr>
          <a:xfrm>
            <a:off x="1130300" y="1477963"/>
            <a:ext cx="7637463" cy="413543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Aft>
                <a:spcPts val="800"/>
              </a:spcAft>
              <a:defRPr/>
            </a:pPr>
            <a:r>
              <a:rPr lang="en-US" sz="1200" dirty="0">
                <a:solidFill>
                  <a:schemeClr val="tx1">
                    <a:lumMod val="50000"/>
                  </a:schemeClr>
                </a:solidFill>
                <a:latin typeface="Helvetica" charset="0"/>
                <a:ea typeface="Helvetica" charset="0"/>
                <a:cs typeface="Helvetica" charset="0"/>
              </a:rPr>
              <a:t>Chisolm, Theresa </a:t>
            </a:r>
            <a:r>
              <a:rPr lang="en-US" sz="1200" dirty="0" err="1">
                <a:solidFill>
                  <a:schemeClr val="tx1">
                    <a:lumMod val="50000"/>
                  </a:schemeClr>
                </a:solidFill>
                <a:latin typeface="Helvetica" charset="0"/>
                <a:ea typeface="Helvetica" charset="0"/>
                <a:cs typeface="Helvetica" charset="0"/>
              </a:rPr>
              <a:t>Hnath</a:t>
            </a:r>
            <a:r>
              <a:rPr lang="en-US" sz="1200" dirty="0">
                <a:solidFill>
                  <a:schemeClr val="tx1">
                    <a:lumMod val="50000"/>
                  </a:schemeClr>
                </a:solidFill>
                <a:latin typeface="Helvetica" charset="0"/>
                <a:ea typeface="Helvetica" charset="0"/>
                <a:cs typeface="Helvetica" charset="0"/>
              </a:rPr>
              <a:t>; Johnson, Carole E.; </a:t>
            </a:r>
            <a:r>
              <a:rPr lang="en-US" sz="1200" dirty="0" err="1">
                <a:solidFill>
                  <a:schemeClr val="tx1">
                    <a:lumMod val="50000"/>
                  </a:schemeClr>
                </a:solidFill>
                <a:latin typeface="Helvetica" charset="0"/>
                <a:ea typeface="Helvetica" charset="0"/>
                <a:cs typeface="Helvetica" charset="0"/>
              </a:rPr>
              <a:t>Danhauer</a:t>
            </a:r>
            <a:r>
              <a:rPr lang="en-US" sz="1200" dirty="0">
                <a:solidFill>
                  <a:schemeClr val="tx1">
                    <a:lumMod val="50000"/>
                  </a:schemeClr>
                </a:solidFill>
                <a:latin typeface="Helvetica" charset="0"/>
                <a:ea typeface="Helvetica" charset="0"/>
                <a:cs typeface="Helvetica" charset="0"/>
              </a:rPr>
              <a:t>, Jeffrey L.; </a:t>
            </a:r>
            <a:r>
              <a:rPr lang="en-US" sz="1200" dirty="0" err="1">
                <a:solidFill>
                  <a:schemeClr val="tx1">
                    <a:lumMod val="50000"/>
                  </a:schemeClr>
                </a:solidFill>
                <a:latin typeface="Helvetica" charset="0"/>
                <a:ea typeface="Helvetica" charset="0"/>
                <a:cs typeface="Helvetica" charset="0"/>
              </a:rPr>
              <a:t>Portz</a:t>
            </a:r>
            <a:r>
              <a:rPr lang="en-US" sz="1200" dirty="0">
                <a:solidFill>
                  <a:schemeClr val="tx1">
                    <a:lumMod val="50000"/>
                  </a:schemeClr>
                </a:solidFill>
                <a:latin typeface="Helvetica" charset="0"/>
                <a:ea typeface="Helvetica" charset="0"/>
                <a:cs typeface="Helvetica" charset="0"/>
              </a:rPr>
              <a:t>, </a:t>
            </a:r>
            <a:r>
              <a:rPr lang="en-US" sz="1200" dirty="0" err="1">
                <a:solidFill>
                  <a:schemeClr val="tx1">
                    <a:lumMod val="50000"/>
                  </a:schemeClr>
                </a:solidFill>
                <a:latin typeface="Helvetica" charset="0"/>
                <a:ea typeface="Helvetica" charset="0"/>
                <a:cs typeface="Helvetica" charset="0"/>
              </a:rPr>
              <a:t>Laural</a:t>
            </a:r>
            <a:r>
              <a:rPr lang="en-US" sz="1200" dirty="0">
                <a:solidFill>
                  <a:schemeClr val="tx1">
                    <a:lumMod val="50000"/>
                  </a:schemeClr>
                </a:solidFill>
                <a:latin typeface="Helvetica" charset="0"/>
                <a:ea typeface="Helvetica" charset="0"/>
                <a:cs typeface="Helvetica" charset="0"/>
              </a:rPr>
              <a:t> J. P.; Abrams, Harvey B.; Lesner, Sharon; McCarthy, Patricia A.; Newman, Craig W. (2007) ort of the American Academy of Audiology Task Force on the health-related quality of life benefits of amplification in adults. Journal of the American Academy of Audiology, Vol 18(2), Feb, pp. 151-183. Publisher: American Academy of Audiology.</a:t>
            </a:r>
          </a:p>
          <a:p>
            <a:pPr fontAlgn="auto">
              <a:lnSpc>
                <a:spcPct val="100000"/>
              </a:lnSpc>
              <a:spcAft>
                <a:spcPts val="800"/>
              </a:spcAft>
              <a:defRPr/>
            </a:pPr>
            <a:r>
              <a:rPr lang="en-US" sz="1200" dirty="0" err="1">
                <a:solidFill>
                  <a:schemeClr val="tx1">
                    <a:lumMod val="50000"/>
                  </a:schemeClr>
                </a:solidFill>
                <a:latin typeface="Helvetica" charset="0"/>
                <a:ea typeface="Helvetica" charset="0"/>
                <a:cs typeface="Helvetica" charset="0"/>
              </a:rPr>
              <a:t>Cruickshanks</a:t>
            </a:r>
            <a:r>
              <a:rPr lang="en-US" sz="1200" dirty="0">
                <a:solidFill>
                  <a:schemeClr val="tx1">
                    <a:lumMod val="50000"/>
                  </a:schemeClr>
                </a:solidFill>
                <a:latin typeface="Helvetica" charset="0"/>
                <a:ea typeface="Helvetica" charset="0"/>
                <a:cs typeface="Helvetica" charset="0"/>
              </a:rPr>
              <a:t> KJ</a:t>
            </a:r>
            <a:r>
              <a:rPr lang="en-CA" sz="1200" dirty="0">
                <a:solidFill>
                  <a:schemeClr val="tx1">
                    <a:lumMod val="50000"/>
                  </a:schemeClr>
                </a:solidFill>
                <a:latin typeface="Helvetica" charset="0"/>
                <a:ea typeface="Helvetica" charset="0"/>
                <a:cs typeface="Helvetica" charset="0"/>
              </a:rPr>
              <a:t> et al. (1998)  Prevalence of hearing Loss in older adults in Beaver Dam, Wisconsin.  The Epidemiology of Hearing Loss Study.  Am J </a:t>
            </a:r>
            <a:r>
              <a:rPr lang="en-CA" sz="1200" dirty="0" err="1">
                <a:solidFill>
                  <a:schemeClr val="tx1">
                    <a:lumMod val="50000"/>
                  </a:schemeClr>
                </a:solidFill>
                <a:latin typeface="Helvetica" charset="0"/>
                <a:ea typeface="Helvetica" charset="0"/>
                <a:cs typeface="Helvetica" charset="0"/>
              </a:rPr>
              <a:t>Epidemiol</a:t>
            </a:r>
            <a:r>
              <a:rPr lang="en-CA" sz="1200" dirty="0">
                <a:solidFill>
                  <a:schemeClr val="tx1">
                    <a:lumMod val="50000"/>
                  </a:schemeClr>
                </a:solidFill>
                <a:latin typeface="Helvetica" charset="0"/>
                <a:ea typeface="Helvetica" charset="0"/>
                <a:cs typeface="Helvetica" charset="0"/>
              </a:rPr>
              <a:t>  148 (9).</a:t>
            </a:r>
          </a:p>
          <a:p>
            <a:pPr fontAlgn="auto">
              <a:lnSpc>
                <a:spcPct val="100000"/>
              </a:lnSpc>
              <a:spcAft>
                <a:spcPts val="800"/>
              </a:spcAft>
              <a:defRPr/>
            </a:pPr>
            <a:r>
              <a:rPr lang="en-CA" sz="1200" dirty="0" err="1">
                <a:solidFill>
                  <a:schemeClr val="tx1">
                    <a:lumMod val="50000"/>
                  </a:schemeClr>
                </a:solidFill>
                <a:latin typeface="Helvetica" charset="0"/>
                <a:ea typeface="Helvetica" charset="0"/>
                <a:cs typeface="Helvetica" charset="0"/>
              </a:rPr>
              <a:t>Cruickshanks</a:t>
            </a:r>
            <a:r>
              <a:rPr lang="en-CA" sz="1200" dirty="0">
                <a:solidFill>
                  <a:schemeClr val="tx1">
                    <a:lumMod val="50000"/>
                  </a:schemeClr>
                </a:solidFill>
                <a:latin typeface="Helvetica" charset="0"/>
                <a:ea typeface="Helvetica" charset="0"/>
                <a:cs typeface="Helvetica" charset="0"/>
              </a:rPr>
              <a:t> KJ, Tweed TS, Wiley TL, Klein BE, Klein R, Chappell R, </a:t>
            </a:r>
            <a:r>
              <a:rPr lang="en-CA" sz="1200" dirty="0" err="1">
                <a:solidFill>
                  <a:schemeClr val="tx1">
                    <a:lumMod val="50000"/>
                  </a:schemeClr>
                </a:solidFill>
                <a:latin typeface="Helvetica" charset="0"/>
                <a:ea typeface="Helvetica" charset="0"/>
                <a:cs typeface="Helvetica" charset="0"/>
              </a:rPr>
              <a:t>Nondahl</a:t>
            </a:r>
            <a:r>
              <a:rPr lang="en-CA" sz="1200" dirty="0">
                <a:solidFill>
                  <a:schemeClr val="tx1">
                    <a:lumMod val="50000"/>
                  </a:schemeClr>
                </a:solidFill>
                <a:latin typeface="Helvetica" charset="0"/>
                <a:ea typeface="Helvetica" charset="0"/>
                <a:cs typeface="Helvetica" charset="0"/>
              </a:rPr>
              <a:t> DM, Dalton DS.  (2003) The 5-year incidence and progression of hearing loss: the epidemiology of hearing loss study.  Arch </a:t>
            </a:r>
            <a:r>
              <a:rPr lang="en-CA" sz="1200" dirty="0" err="1">
                <a:solidFill>
                  <a:schemeClr val="tx1">
                    <a:lumMod val="50000"/>
                  </a:schemeClr>
                </a:solidFill>
                <a:latin typeface="Helvetica" charset="0"/>
                <a:ea typeface="Helvetica" charset="0"/>
                <a:cs typeface="Helvetica" charset="0"/>
              </a:rPr>
              <a:t>Otolaryngol</a:t>
            </a:r>
            <a:r>
              <a:rPr lang="en-CA" sz="1200" dirty="0">
                <a:solidFill>
                  <a:schemeClr val="tx1">
                    <a:lumMod val="50000"/>
                  </a:schemeClr>
                </a:solidFill>
                <a:latin typeface="Helvetica" charset="0"/>
                <a:ea typeface="Helvetica" charset="0"/>
                <a:cs typeface="Helvetica" charset="0"/>
              </a:rPr>
              <a:t> Head Neck </a:t>
            </a:r>
            <a:r>
              <a:rPr lang="en-CA" sz="1200" dirty="0" err="1">
                <a:solidFill>
                  <a:schemeClr val="tx1">
                    <a:lumMod val="50000"/>
                  </a:schemeClr>
                </a:solidFill>
                <a:latin typeface="Helvetica" charset="0"/>
                <a:ea typeface="Helvetica" charset="0"/>
                <a:cs typeface="Helvetica" charset="0"/>
              </a:rPr>
              <a:t>Surg</a:t>
            </a:r>
            <a:r>
              <a:rPr lang="en-CA" sz="1200" dirty="0">
                <a:solidFill>
                  <a:schemeClr val="tx1">
                    <a:lumMod val="50000"/>
                  </a:schemeClr>
                </a:solidFill>
                <a:latin typeface="Helvetica" charset="0"/>
                <a:ea typeface="Helvetica" charset="0"/>
                <a:cs typeface="Helvetica" charset="0"/>
              </a:rPr>
              <a:t> 129(10): 1041-6)</a:t>
            </a:r>
          </a:p>
          <a:p>
            <a:pPr fontAlgn="auto">
              <a:lnSpc>
                <a:spcPct val="100000"/>
              </a:lnSpc>
              <a:spcAft>
                <a:spcPts val="0"/>
              </a:spcAft>
              <a:defRPr/>
            </a:pPr>
            <a:r>
              <a:rPr lang="en-US" sz="1200" dirty="0">
                <a:solidFill>
                  <a:schemeClr val="tx1">
                    <a:lumMod val="50000"/>
                  </a:schemeClr>
                </a:solidFill>
                <a:latin typeface="Helvetica" charset="0"/>
                <a:ea typeface="Helvetica" charset="0"/>
                <a:cs typeface="Helvetica" charset="0"/>
              </a:rPr>
              <a:t>Fisher, et al. (2014). Impairments in hearing and vision impact on </a:t>
            </a:r>
            <a:r>
              <a:rPr lang="en-US" sz="1200" dirty="0" err="1">
                <a:solidFill>
                  <a:schemeClr val="tx1">
                    <a:lumMod val="50000"/>
                  </a:schemeClr>
                </a:solidFill>
                <a:latin typeface="Helvetica" charset="0"/>
                <a:ea typeface="Helvetica" charset="0"/>
                <a:cs typeface="Helvetica" charset="0"/>
              </a:rPr>
              <a:t>mortabiity</a:t>
            </a:r>
            <a:r>
              <a:rPr lang="en-US" sz="1200" dirty="0">
                <a:solidFill>
                  <a:schemeClr val="tx1">
                    <a:lumMod val="50000"/>
                  </a:schemeClr>
                </a:solidFill>
                <a:latin typeface="Helvetica" charset="0"/>
                <a:ea typeface="Helvetica" charset="0"/>
                <a:cs typeface="Helvetica" charset="0"/>
              </a:rPr>
              <a:t> in older people.  Age and Aging. 43(1): 69-76.</a:t>
            </a:r>
          </a:p>
          <a:p>
            <a:pPr fontAlgn="auto">
              <a:lnSpc>
                <a:spcPct val="100000"/>
              </a:lnSpc>
              <a:spcAft>
                <a:spcPts val="0"/>
              </a:spcAft>
              <a:defRPr/>
            </a:pPr>
            <a:r>
              <a:rPr lang="en-US" sz="1200" dirty="0" err="1">
                <a:solidFill>
                  <a:schemeClr val="tx1">
                    <a:lumMod val="50000"/>
                  </a:schemeClr>
                </a:solidFill>
                <a:latin typeface="Helvetica" charset="0"/>
                <a:ea typeface="Helvetica" charset="0"/>
                <a:cs typeface="Helvetica" charset="0"/>
              </a:rPr>
              <a:t>Garnefski</a:t>
            </a:r>
            <a:r>
              <a:rPr lang="en-US" sz="1200" dirty="0">
                <a:solidFill>
                  <a:schemeClr val="tx1">
                    <a:lumMod val="50000"/>
                  </a:schemeClr>
                </a:solidFill>
                <a:latin typeface="Helvetica" charset="0"/>
                <a:ea typeface="Helvetica" charset="0"/>
                <a:cs typeface="Helvetica" charset="0"/>
              </a:rPr>
              <a:t> N and </a:t>
            </a:r>
            <a:r>
              <a:rPr lang="en-US" sz="1200" dirty="0" err="1">
                <a:solidFill>
                  <a:schemeClr val="tx1">
                    <a:lumMod val="50000"/>
                  </a:schemeClr>
                </a:solidFill>
                <a:latin typeface="Helvetica" charset="0"/>
                <a:ea typeface="Helvetica" charset="0"/>
                <a:cs typeface="Helvetica" charset="0"/>
              </a:rPr>
              <a:t>Kraaij</a:t>
            </a:r>
            <a:r>
              <a:rPr lang="en-US" sz="1200" dirty="0">
                <a:solidFill>
                  <a:schemeClr val="tx1">
                    <a:lumMod val="50000"/>
                  </a:schemeClr>
                </a:solidFill>
                <a:latin typeface="Helvetica" charset="0"/>
                <a:ea typeface="Helvetica" charset="0"/>
                <a:cs typeface="Helvetica" charset="0"/>
              </a:rPr>
              <a:t> V. (2012). Cognitive coping and goal adjustment are associated with symptoms of depression and anxiety in people with acquired hearing loss.  Inter Jour Aud. 51(1): 545-550.</a:t>
            </a:r>
          </a:p>
          <a:p>
            <a:pPr fontAlgn="auto">
              <a:lnSpc>
                <a:spcPct val="100000"/>
              </a:lnSpc>
              <a:spcAft>
                <a:spcPts val="0"/>
              </a:spcAft>
              <a:defRPr/>
            </a:pPr>
            <a:r>
              <a:rPr lang="en-US" sz="1200" dirty="0">
                <a:solidFill>
                  <a:schemeClr val="tx1">
                    <a:lumMod val="50000"/>
                  </a:schemeClr>
                </a:solidFill>
                <a:latin typeface="Helvetica" charset="0"/>
                <a:ea typeface="Helvetica" charset="0"/>
                <a:cs typeface="Helvetica" charset="0"/>
              </a:rPr>
              <a:t>Gates GA,  Cobb JL, </a:t>
            </a:r>
            <a:r>
              <a:rPr lang="en-US" sz="1200" dirty="0" err="1">
                <a:solidFill>
                  <a:schemeClr val="tx1">
                    <a:lumMod val="50000"/>
                  </a:schemeClr>
                </a:solidFill>
                <a:latin typeface="Helvetica" charset="0"/>
                <a:ea typeface="Helvetica" charset="0"/>
                <a:cs typeface="Helvetica" charset="0"/>
              </a:rPr>
              <a:t>D'Agostino</a:t>
            </a:r>
            <a:r>
              <a:rPr lang="en-US" sz="1200" dirty="0">
                <a:solidFill>
                  <a:schemeClr val="tx1">
                    <a:lumMod val="50000"/>
                  </a:schemeClr>
                </a:solidFill>
                <a:latin typeface="Helvetica" charset="0"/>
                <a:ea typeface="Helvetica" charset="0"/>
                <a:cs typeface="Helvetica" charset="0"/>
              </a:rPr>
              <a:t> RB, and Wolf PA. (1993). The relation of hearing in the elderly to the presence of cardiovascular disease and cardiovascular risk factors. Arch </a:t>
            </a:r>
            <a:r>
              <a:rPr lang="en-US" sz="1200" dirty="0" err="1">
                <a:solidFill>
                  <a:schemeClr val="tx1">
                    <a:lumMod val="50000"/>
                  </a:schemeClr>
                </a:solidFill>
                <a:latin typeface="Helvetica" charset="0"/>
                <a:ea typeface="Helvetica" charset="0"/>
                <a:cs typeface="Helvetica" charset="0"/>
              </a:rPr>
              <a:t>Otolaryngol</a:t>
            </a:r>
            <a:r>
              <a:rPr lang="en-US" sz="1200" dirty="0">
                <a:solidFill>
                  <a:schemeClr val="tx1">
                    <a:lumMod val="50000"/>
                  </a:schemeClr>
                </a:solidFill>
                <a:latin typeface="Helvetica" charset="0"/>
                <a:ea typeface="Helvetica" charset="0"/>
                <a:cs typeface="Helvetica" charset="0"/>
              </a:rPr>
              <a:t> Head Neck Surg. 119(2):156-161.</a:t>
            </a:r>
            <a:endParaRPr lang="en-CA" sz="1200" dirty="0">
              <a:solidFill>
                <a:schemeClr val="tx1">
                  <a:lumMod val="50000"/>
                </a:schemeClr>
              </a:solidFill>
              <a:latin typeface="Helvetica" charset="0"/>
              <a:ea typeface="Helvetica" charset="0"/>
              <a:cs typeface="Helvetica" charset="0"/>
            </a:endParaRPr>
          </a:p>
          <a:p>
            <a:pPr fontAlgn="auto">
              <a:lnSpc>
                <a:spcPct val="100000"/>
              </a:lnSpc>
              <a:spcAft>
                <a:spcPts val="0"/>
              </a:spcAft>
              <a:defRPr/>
            </a:pPr>
            <a:endParaRPr lang="en-CA" sz="1200" dirty="0">
              <a:solidFill>
                <a:schemeClr val="tx1">
                  <a:lumMod val="50000"/>
                </a:schemeClr>
              </a:solidFill>
              <a:latin typeface="Helvetica" charset="0"/>
              <a:ea typeface="Helvetica" charset="0"/>
              <a:cs typeface="Helvetica" charset="0"/>
            </a:endParaRPr>
          </a:p>
          <a:p>
            <a:pPr fontAlgn="auto">
              <a:lnSpc>
                <a:spcPct val="100000"/>
              </a:lnSpc>
              <a:spcAft>
                <a:spcPts val="0"/>
              </a:spcAft>
              <a:defRPr/>
            </a:pPr>
            <a:endParaRPr lang="en-CA" sz="1200" dirty="0">
              <a:solidFill>
                <a:schemeClr val="tx1">
                  <a:lumMod val="50000"/>
                </a:schemeClr>
              </a:solidFill>
              <a:latin typeface="Helvetica" charset="0"/>
              <a:ea typeface="Helvetica" charset="0"/>
              <a:cs typeface="Helvetica" charset="0"/>
            </a:endParaRPr>
          </a:p>
        </p:txBody>
      </p:sp>
      <p:sp>
        <p:nvSpPr>
          <p:cNvPr id="92162" name="TextBox 3"/>
          <p:cNvSpPr txBox="1">
            <a:spLocks noChangeArrowheads="1"/>
          </p:cNvSpPr>
          <p:nvPr/>
        </p:nvSpPr>
        <p:spPr bwMode="auto">
          <a:xfrm>
            <a:off x="1130300" y="342900"/>
            <a:ext cx="4473575" cy="523875"/>
          </a:xfrm>
          <a:prstGeom prst="rect">
            <a:avLst/>
          </a:prstGeom>
          <a:noFill/>
          <a:ln w="9525">
            <a:noFill/>
            <a:miter lim="800000"/>
            <a:headEnd/>
            <a:tailEnd/>
          </a:ln>
        </p:spPr>
        <p:txBody>
          <a:bodyPr>
            <a:spAutoFit/>
          </a:bodyPr>
          <a:lstStyle/>
          <a:p>
            <a:r>
              <a:rPr lang="en-US" sz="2800" b="1">
                <a:solidFill>
                  <a:srgbClr val="AF292E"/>
                </a:solidFill>
                <a:latin typeface="Helvetica" pitchFamily="34" charset="0"/>
                <a:cs typeface="Helvetica" pitchFamily="34" charset="0"/>
              </a:rPr>
              <a:t>REFERENCES</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1"/>
          <p:cNvSpPr txBox="1">
            <a:spLocks/>
          </p:cNvSpPr>
          <p:nvPr/>
        </p:nvSpPr>
        <p:spPr>
          <a:xfrm>
            <a:off x="1130300" y="1462088"/>
            <a:ext cx="7637463" cy="45212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Aft>
                <a:spcPts val="800"/>
              </a:spcAft>
              <a:defRPr/>
            </a:pPr>
            <a:r>
              <a:rPr lang="en-CA" sz="1200" dirty="0">
                <a:solidFill>
                  <a:schemeClr val="tx1">
                    <a:lumMod val="50000"/>
                  </a:schemeClr>
                </a:solidFill>
                <a:latin typeface="Helvetica" charset="0"/>
                <a:ea typeface="Helvetica" charset="0"/>
                <a:cs typeface="Helvetica" charset="0"/>
              </a:rPr>
              <a:t>Hawkins DB. (2005) Effectiveness of counseling-based adult group aural rehabilitation programs: a systematic review of the evidence. J Am </a:t>
            </a:r>
            <a:r>
              <a:rPr lang="en-CA" sz="1200" dirty="0" err="1">
                <a:solidFill>
                  <a:schemeClr val="tx1">
                    <a:lumMod val="50000"/>
                  </a:schemeClr>
                </a:solidFill>
                <a:latin typeface="Helvetica" charset="0"/>
                <a:ea typeface="Helvetica" charset="0"/>
                <a:cs typeface="Helvetica" charset="0"/>
              </a:rPr>
              <a:t>Acad</a:t>
            </a:r>
            <a:r>
              <a:rPr lang="en-CA" sz="1200" dirty="0">
                <a:solidFill>
                  <a:schemeClr val="tx1">
                    <a:lumMod val="50000"/>
                  </a:schemeClr>
                </a:solidFill>
                <a:latin typeface="Helvetica" charset="0"/>
                <a:ea typeface="Helvetica" charset="0"/>
                <a:cs typeface="Helvetica" charset="0"/>
              </a:rPr>
              <a:t> </a:t>
            </a:r>
            <a:r>
              <a:rPr lang="en-CA" sz="1200" dirty="0" err="1">
                <a:solidFill>
                  <a:schemeClr val="tx1">
                    <a:lumMod val="50000"/>
                  </a:schemeClr>
                </a:solidFill>
                <a:latin typeface="Helvetica" charset="0"/>
                <a:ea typeface="Helvetica" charset="0"/>
                <a:cs typeface="Helvetica" charset="0"/>
              </a:rPr>
              <a:t>Audiol</a:t>
            </a:r>
            <a:r>
              <a:rPr lang="en-CA" sz="1200" dirty="0">
                <a:solidFill>
                  <a:schemeClr val="tx1">
                    <a:lumMod val="50000"/>
                  </a:schemeClr>
                </a:solidFill>
                <a:latin typeface="Helvetica" charset="0"/>
                <a:ea typeface="Helvetica" charset="0"/>
                <a:cs typeface="Helvetica" charset="0"/>
              </a:rPr>
              <a:t>  16(7): 485-93  </a:t>
            </a:r>
          </a:p>
          <a:p>
            <a:pPr fontAlgn="auto">
              <a:lnSpc>
                <a:spcPct val="100000"/>
              </a:lnSpc>
              <a:spcAft>
                <a:spcPts val="0"/>
              </a:spcAft>
              <a:defRPr/>
            </a:pPr>
            <a:r>
              <a:rPr lang="en-US" sz="1200" dirty="0">
                <a:solidFill>
                  <a:schemeClr val="tx1">
                    <a:lumMod val="50000"/>
                  </a:schemeClr>
                </a:solidFill>
                <a:latin typeface="Helvetica" charset="0"/>
                <a:ea typeface="Helvetica" charset="0"/>
                <a:cs typeface="Helvetica" charset="0"/>
              </a:rPr>
              <a:t>Hsu WT, Hsu CC, Wen MH, Lin HC, Tsai HT, Su P, Sun CT, Lin CL, Hsu CY, Chang KH, Hsu YC (2016). Increased risk of depression in patients with acquired sensory hearing loss: A 12-year follow-up study. Medicine (Baltimore). 2016 Nov;95(44):e5312.</a:t>
            </a:r>
          </a:p>
          <a:p>
            <a:pPr fontAlgn="auto">
              <a:lnSpc>
                <a:spcPct val="100000"/>
              </a:lnSpc>
              <a:spcAft>
                <a:spcPts val="0"/>
              </a:spcAft>
              <a:defRPr/>
            </a:pPr>
            <a:r>
              <a:rPr lang="en-US" sz="1200" dirty="0" smtClean="0">
                <a:solidFill>
                  <a:schemeClr val="tx1">
                    <a:lumMod val="50000"/>
                  </a:schemeClr>
                </a:solidFill>
                <a:latin typeface="Helvetica" charset="0"/>
                <a:ea typeface="Helvetica" charset="0"/>
                <a:cs typeface="Helvetica" charset="0"/>
              </a:rPr>
              <a:t>Jones </a:t>
            </a:r>
            <a:r>
              <a:rPr lang="en-US" sz="1200" dirty="0">
                <a:solidFill>
                  <a:schemeClr val="tx1">
                    <a:lumMod val="50000"/>
                  </a:schemeClr>
                </a:solidFill>
                <a:latin typeface="Helvetica" charset="0"/>
                <a:ea typeface="Helvetica" charset="0"/>
                <a:cs typeface="Helvetica" charset="0"/>
              </a:rPr>
              <a:t>E and White A. (1990). Mental health and acquired hearing impairment: A review. Brit Jour Aud. 24(1): 3-9.</a:t>
            </a:r>
          </a:p>
          <a:p>
            <a:pPr fontAlgn="auto">
              <a:spcAft>
                <a:spcPts val="0"/>
              </a:spcAft>
              <a:defRPr/>
            </a:pPr>
            <a:r>
              <a:rPr lang="en-US" sz="1200" dirty="0">
                <a:solidFill>
                  <a:schemeClr val="tx1">
                    <a:lumMod val="50000"/>
                  </a:schemeClr>
                </a:solidFill>
                <a:latin typeface="Helvetica" charset="0"/>
                <a:ea typeface="Helvetica" charset="0"/>
                <a:cs typeface="Helvetica" charset="0"/>
              </a:rPr>
              <a:t>Jung, David &amp; Bhattacharyya, Neil, (2012) Association of Hearing Loss With Decreased Employment and Income Among Adults in the United States.  Annals of Otology, Rhinology &amp; Laryngology, Dec; 121 (12): 771-5</a:t>
            </a:r>
          </a:p>
          <a:p>
            <a:pPr fontAlgn="auto">
              <a:spcAft>
                <a:spcPts val="0"/>
              </a:spcAft>
              <a:defRPr/>
            </a:pPr>
            <a:r>
              <a:rPr lang="en-US" sz="1200" dirty="0">
                <a:solidFill>
                  <a:schemeClr val="tx1">
                    <a:lumMod val="50000"/>
                  </a:schemeClr>
                </a:solidFill>
                <a:latin typeface="Helvetica" charset="0"/>
                <a:ea typeface="Helvetica" charset="0"/>
                <a:cs typeface="Helvetica" charset="0"/>
              </a:rPr>
              <a:t>Lin F, </a:t>
            </a:r>
            <a:r>
              <a:rPr lang="en-US" sz="1200" dirty="0" err="1">
                <a:solidFill>
                  <a:schemeClr val="tx1">
                    <a:lumMod val="50000"/>
                  </a:schemeClr>
                </a:solidFill>
                <a:latin typeface="Helvetica" charset="0"/>
                <a:ea typeface="Helvetica" charset="0"/>
                <a:cs typeface="Helvetica" charset="0"/>
              </a:rPr>
              <a:t>Ferrucci</a:t>
            </a:r>
            <a:r>
              <a:rPr lang="en-US" sz="1200" dirty="0">
                <a:solidFill>
                  <a:schemeClr val="tx1">
                    <a:lumMod val="50000"/>
                  </a:schemeClr>
                </a:solidFill>
                <a:latin typeface="Helvetica" charset="0"/>
                <a:ea typeface="Helvetica" charset="0"/>
                <a:cs typeface="Helvetica" charset="0"/>
              </a:rPr>
              <a:t> L. (2012). Hearing loss and falls among older adults in the United States. Arch Intern Med. 172(4): 369-371.</a:t>
            </a:r>
          </a:p>
          <a:p>
            <a:pPr fontAlgn="auto">
              <a:spcAft>
                <a:spcPts val="0"/>
              </a:spcAft>
              <a:defRPr/>
            </a:pPr>
            <a:r>
              <a:rPr lang="en-US" sz="1200" dirty="0">
                <a:solidFill>
                  <a:schemeClr val="tx1">
                    <a:lumMod val="50000"/>
                  </a:schemeClr>
                </a:solidFill>
                <a:latin typeface="Helvetica" charset="0"/>
                <a:ea typeface="Helvetica" charset="0"/>
                <a:cs typeface="Helvetica" charset="0"/>
              </a:rPr>
              <a:t>Lin F, et al. (2013). Hearing loss and cognitive decline in older adults.  JAMA Intern Med. 173(4)293-299.</a:t>
            </a:r>
          </a:p>
          <a:p>
            <a:pPr fontAlgn="auto">
              <a:spcAft>
                <a:spcPts val="0"/>
              </a:spcAft>
              <a:defRPr/>
            </a:pPr>
            <a:r>
              <a:rPr lang="en-US" sz="1200" dirty="0" err="1">
                <a:solidFill>
                  <a:schemeClr val="tx1">
                    <a:lumMod val="50000"/>
                  </a:schemeClr>
                </a:solidFill>
                <a:latin typeface="Helvetica" charset="0"/>
                <a:ea typeface="Helvetica" charset="0"/>
                <a:cs typeface="Helvetica" charset="0"/>
              </a:rPr>
              <a:t>Manrique-Huarte</a:t>
            </a:r>
            <a:r>
              <a:rPr lang="en-US" sz="1200" dirty="0">
                <a:solidFill>
                  <a:schemeClr val="tx1">
                    <a:lumMod val="50000"/>
                  </a:schemeClr>
                </a:solidFill>
                <a:latin typeface="Helvetica" charset="0"/>
                <a:ea typeface="Helvetica" charset="0"/>
                <a:cs typeface="Helvetica" charset="0"/>
              </a:rPr>
              <a:t> R, </a:t>
            </a:r>
            <a:r>
              <a:rPr lang="en-US" sz="1200" dirty="0" err="1">
                <a:solidFill>
                  <a:schemeClr val="tx1">
                    <a:lumMod val="50000"/>
                  </a:schemeClr>
                </a:solidFill>
                <a:latin typeface="Helvetica" charset="0"/>
                <a:ea typeface="Helvetica" charset="0"/>
                <a:cs typeface="Helvetica" charset="0"/>
              </a:rPr>
              <a:t>Calavia</a:t>
            </a:r>
            <a:r>
              <a:rPr lang="en-US" sz="1200" dirty="0">
                <a:solidFill>
                  <a:schemeClr val="tx1">
                    <a:lumMod val="50000"/>
                  </a:schemeClr>
                </a:solidFill>
                <a:latin typeface="Helvetica" charset="0"/>
                <a:ea typeface="Helvetica" charset="0"/>
                <a:cs typeface="Helvetica" charset="0"/>
              </a:rPr>
              <a:t> D, </a:t>
            </a:r>
            <a:r>
              <a:rPr lang="en-US" sz="1200" dirty="0" err="1">
                <a:solidFill>
                  <a:schemeClr val="tx1">
                    <a:lumMod val="50000"/>
                  </a:schemeClr>
                </a:solidFill>
                <a:latin typeface="Helvetica" charset="0"/>
                <a:ea typeface="Helvetica" charset="0"/>
                <a:cs typeface="Helvetica" charset="0"/>
              </a:rPr>
              <a:t>Huarte</a:t>
            </a:r>
            <a:r>
              <a:rPr lang="en-US" sz="1200" dirty="0">
                <a:solidFill>
                  <a:schemeClr val="tx1">
                    <a:lumMod val="50000"/>
                  </a:schemeClr>
                </a:solidFill>
                <a:latin typeface="Helvetica" charset="0"/>
                <a:ea typeface="Helvetica" charset="0"/>
                <a:cs typeface="Helvetica" charset="0"/>
              </a:rPr>
              <a:t> </a:t>
            </a:r>
            <a:r>
              <a:rPr lang="en-US" sz="1200" dirty="0" err="1">
                <a:solidFill>
                  <a:schemeClr val="tx1">
                    <a:lumMod val="50000"/>
                  </a:schemeClr>
                </a:solidFill>
                <a:latin typeface="Helvetica" charset="0"/>
                <a:ea typeface="Helvetica" charset="0"/>
                <a:cs typeface="Helvetica" charset="0"/>
              </a:rPr>
              <a:t>Irujo</a:t>
            </a:r>
            <a:r>
              <a:rPr lang="en-US" sz="1200" dirty="0">
                <a:solidFill>
                  <a:schemeClr val="tx1">
                    <a:lumMod val="50000"/>
                  </a:schemeClr>
                </a:solidFill>
                <a:latin typeface="Helvetica" charset="0"/>
                <a:ea typeface="Helvetica" charset="0"/>
                <a:cs typeface="Helvetica" charset="0"/>
              </a:rPr>
              <a:t> A, </a:t>
            </a:r>
            <a:r>
              <a:rPr lang="en-US" sz="1200" dirty="0" err="1">
                <a:solidFill>
                  <a:schemeClr val="tx1">
                    <a:lumMod val="50000"/>
                  </a:schemeClr>
                </a:solidFill>
                <a:latin typeface="Helvetica" charset="0"/>
                <a:ea typeface="Helvetica" charset="0"/>
                <a:cs typeface="Helvetica" charset="0"/>
              </a:rPr>
              <a:t>Girón</a:t>
            </a:r>
            <a:r>
              <a:rPr lang="en-US" sz="1200" dirty="0">
                <a:solidFill>
                  <a:schemeClr val="tx1">
                    <a:lumMod val="50000"/>
                  </a:schemeClr>
                </a:solidFill>
                <a:latin typeface="Helvetica" charset="0"/>
                <a:ea typeface="Helvetica" charset="0"/>
                <a:cs typeface="Helvetica" charset="0"/>
              </a:rPr>
              <a:t> L, </a:t>
            </a:r>
            <a:r>
              <a:rPr lang="en-US" sz="1200" dirty="0" err="1">
                <a:solidFill>
                  <a:schemeClr val="tx1">
                    <a:lumMod val="50000"/>
                  </a:schemeClr>
                </a:solidFill>
                <a:latin typeface="Helvetica" charset="0"/>
                <a:ea typeface="Helvetica" charset="0"/>
                <a:cs typeface="Helvetica" charset="0"/>
              </a:rPr>
              <a:t>Manrique</a:t>
            </a:r>
            <a:r>
              <a:rPr lang="en-US" sz="1200" dirty="0">
                <a:solidFill>
                  <a:schemeClr val="tx1">
                    <a:lumMod val="50000"/>
                  </a:schemeClr>
                </a:solidFill>
                <a:latin typeface="Helvetica" charset="0"/>
                <a:ea typeface="Helvetica" charset="0"/>
                <a:cs typeface="Helvetica" charset="0"/>
              </a:rPr>
              <a:t>-Rodríguez M (2016). Treatment for Hearing Loss among the Elderly: Auditory Outcomes and Impact on Quality of Life.  </a:t>
            </a:r>
            <a:r>
              <a:rPr lang="en-US" sz="1200" dirty="0" err="1">
                <a:solidFill>
                  <a:schemeClr val="tx1">
                    <a:lumMod val="50000"/>
                  </a:schemeClr>
                </a:solidFill>
                <a:latin typeface="Helvetica" charset="0"/>
                <a:ea typeface="Helvetica" charset="0"/>
                <a:cs typeface="Helvetica" charset="0"/>
              </a:rPr>
              <a:t>Audiol</a:t>
            </a:r>
            <a:r>
              <a:rPr lang="en-US" sz="1200" dirty="0">
                <a:solidFill>
                  <a:schemeClr val="tx1">
                    <a:lumMod val="50000"/>
                  </a:schemeClr>
                </a:solidFill>
                <a:latin typeface="Helvetica" charset="0"/>
                <a:ea typeface="Helvetica" charset="0"/>
                <a:cs typeface="Helvetica" charset="0"/>
              </a:rPr>
              <a:t> </a:t>
            </a:r>
            <a:r>
              <a:rPr lang="en-US" sz="1200" dirty="0" err="1">
                <a:solidFill>
                  <a:schemeClr val="tx1">
                    <a:lumMod val="50000"/>
                  </a:schemeClr>
                </a:solidFill>
                <a:latin typeface="Helvetica" charset="0"/>
                <a:ea typeface="Helvetica" charset="0"/>
                <a:cs typeface="Helvetica" charset="0"/>
              </a:rPr>
              <a:t>Neurootol</a:t>
            </a:r>
            <a:r>
              <a:rPr lang="en-US" sz="1200" dirty="0">
                <a:solidFill>
                  <a:schemeClr val="tx1">
                    <a:lumMod val="50000"/>
                  </a:schemeClr>
                </a:solidFill>
                <a:latin typeface="Helvetica" charset="0"/>
                <a:ea typeface="Helvetica" charset="0"/>
                <a:cs typeface="Helvetica" charset="0"/>
              </a:rPr>
              <a:t>. 2016;21 </a:t>
            </a:r>
            <a:r>
              <a:rPr lang="en-US" sz="1200" dirty="0" err="1">
                <a:solidFill>
                  <a:schemeClr val="tx1">
                    <a:lumMod val="50000"/>
                  </a:schemeClr>
                </a:solidFill>
                <a:latin typeface="Helvetica" charset="0"/>
                <a:ea typeface="Helvetica" charset="0"/>
                <a:cs typeface="Helvetica" charset="0"/>
              </a:rPr>
              <a:t>Suppl</a:t>
            </a:r>
            <a:r>
              <a:rPr lang="en-US" sz="1200" dirty="0">
                <a:solidFill>
                  <a:schemeClr val="tx1">
                    <a:lumMod val="50000"/>
                  </a:schemeClr>
                </a:solidFill>
                <a:latin typeface="Helvetica" charset="0"/>
                <a:ea typeface="Helvetica" charset="0"/>
                <a:cs typeface="Helvetica" charset="0"/>
              </a:rPr>
              <a:t> 1:29-35. </a:t>
            </a:r>
          </a:p>
          <a:p>
            <a:pPr fontAlgn="auto">
              <a:spcAft>
                <a:spcPts val="0"/>
              </a:spcAft>
              <a:defRPr/>
            </a:pPr>
            <a:r>
              <a:rPr lang="en-US" sz="1200" dirty="0" err="1" smtClean="0">
                <a:solidFill>
                  <a:schemeClr val="tx1">
                    <a:lumMod val="50000"/>
                  </a:schemeClr>
                </a:solidFill>
                <a:latin typeface="Helvetica" charset="0"/>
                <a:ea typeface="Helvetica" charset="0"/>
                <a:cs typeface="Helvetica" charset="0"/>
              </a:rPr>
              <a:t>Mathers</a:t>
            </a:r>
            <a:r>
              <a:rPr lang="en-US" sz="1200" dirty="0" smtClean="0">
                <a:solidFill>
                  <a:schemeClr val="tx1">
                    <a:lumMod val="50000"/>
                  </a:schemeClr>
                </a:solidFill>
                <a:latin typeface="Helvetica" charset="0"/>
                <a:ea typeface="Helvetica" charset="0"/>
                <a:cs typeface="Helvetica" charset="0"/>
              </a:rPr>
              <a:t> </a:t>
            </a:r>
            <a:r>
              <a:rPr lang="en-US" sz="1200" dirty="0">
                <a:solidFill>
                  <a:schemeClr val="tx1">
                    <a:lumMod val="50000"/>
                  </a:schemeClr>
                </a:solidFill>
                <a:latin typeface="Helvetica" charset="0"/>
                <a:ea typeface="Helvetica" charset="0"/>
                <a:cs typeface="Helvetica" charset="0"/>
              </a:rPr>
              <a:t>C, et al. (2003). Global burden of hearing loss in the year 2000. Geneva: World Health Organization. </a:t>
            </a:r>
            <a:r>
              <a:rPr lang="en-US" sz="1200" u="sng" dirty="0">
                <a:solidFill>
                  <a:schemeClr val="tx1">
                    <a:lumMod val="50000"/>
                  </a:schemeClr>
                </a:solidFill>
                <a:latin typeface="Helvetica" charset="0"/>
                <a:ea typeface="Helvetica" charset="0"/>
                <a:cs typeface="Helvetica" charset="0"/>
                <a:hlinkClick r:id="rId2"/>
              </a:rPr>
              <a:t>www.who.int/healthcareinfo/statistics/bod_hearingloss.pdf [accessed July 18, 2015].</a:t>
            </a:r>
          </a:p>
          <a:p>
            <a:pPr fontAlgn="auto">
              <a:spcAft>
                <a:spcPts val="0"/>
              </a:spcAft>
              <a:defRPr/>
            </a:pPr>
            <a:r>
              <a:rPr lang="en-CA" sz="1200" dirty="0">
                <a:solidFill>
                  <a:schemeClr val="tx1">
                    <a:lumMod val="50000"/>
                  </a:schemeClr>
                </a:solidFill>
                <a:latin typeface="Helvetica" charset="0"/>
                <a:ea typeface="Helvetica" charset="0"/>
                <a:cs typeface="Helvetica" charset="0"/>
              </a:rPr>
              <a:t>McArdle R, Chisolm TH, Abrams HB, Wilson RH, Doyle PJ (2005). The WHO-DAS II: Measuring Outcomes of Hearing Aid Intervention for Adults. Trends Amplification Summer 2005,</a:t>
            </a:r>
            <a:r>
              <a:rPr lang="is-IS" sz="1200" dirty="0">
                <a:solidFill>
                  <a:schemeClr val="tx1">
                    <a:lumMod val="50000"/>
                  </a:schemeClr>
                </a:solidFill>
                <a:latin typeface="Helvetica" charset="0"/>
                <a:ea typeface="Helvetica" charset="0"/>
                <a:cs typeface="Helvetica" charset="0"/>
              </a:rPr>
              <a:t> 9(3): 127–143</a:t>
            </a:r>
            <a:r>
              <a:rPr lang="is-IS" sz="1200" dirty="0" smtClean="0">
                <a:solidFill>
                  <a:schemeClr val="tx1">
                    <a:lumMod val="50000"/>
                  </a:schemeClr>
                </a:solidFill>
                <a:latin typeface="Helvetica" charset="0"/>
                <a:ea typeface="Helvetica" charset="0"/>
                <a:cs typeface="Helvetica" charset="0"/>
              </a:rPr>
              <a:t>.</a:t>
            </a:r>
            <a:endParaRPr lang="en-CA" sz="1200" dirty="0">
              <a:solidFill>
                <a:schemeClr val="tx1">
                  <a:lumMod val="50000"/>
                </a:schemeClr>
              </a:solidFill>
              <a:latin typeface="Helvetica" charset="0"/>
              <a:ea typeface="Helvetica" charset="0"/>
              <a:cs typeface="Helvetica" charset="0"/>
            </a:endParaRPr>
          </a:p>
        </p:txBody>
      </p:sp>
      <p:sp>
        <p:nvSpPr>
          <p:cNvPr id="93186" name="TextBox 3"/>
          <p:cNvSpPr txBox="1">
            <a:spLocks noChangeArrowheads="1"/>
          </p:cNvSpPr>
          <p:nvPr/>
        </p:nvSpPr>
        <p:spPr bwMode="auto">
          <a:xfrm>
            <a:off x="1130300" y="342900"/>
            <a:ext cx="4473575" cy="523875"/>
          </a:xfrm>
          <a:prstGeom prst="rect">
            <a:avLst/>
          </a:prstGeom>
          <a:noFill/>
          <a:ln w="9525">
            <a:noFill/>
            <a:miter lim="800000"/>
            <a:headEnd/>
            <a:tailEnd/>
          </a:ln>
        </p:spPr>
        <p:txBody>
          <a:bodyPr>
            <a:spAutoFit/>
          </a:bodyPr>
          <a:lstStyle/>
          <a:p>
            <a:r>
              <a:rPr lang="en-US" sz="2800" b="1">
                <a:solidFill>
                  <a:srgbClr val="AF292E"/>
                </a:solidFill>
                <a:latin typeface="Helvetica" pitchFamily="34" charset="0"/>
                <a:cs typeface="Helvetica" pitchFamily="34" charset="0"/>
              </a:rPr>
              <a:t>REFERENCES</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1"/>
          <p:cNvSpPr txBox="1">
            <a:spLocks/>
          </p:cNvSpPr>
          <p:nvPr/>
        </p:nvSpPr>
        <p:spPr>
          <a:xfrm>
            <a:off x="1130300" y="1462087"/>
            <a:ext cx="7637463" cy="452913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ts val="1200"/>
              </a:lnSpc>
              <a:spcAft>
                <a:spcPts val="800"/>
              </a:spcAft>
              <a:defRPr/>
            </a:pPr>
            <a:r>
              <a:rPr lang="en-CA" sz="1200" dirty="0">
                <a:solidFill>
                  <a:schemeClr val="tx1">
                    <a:lumMod val="50000"/>
                  </a:schemeClr>
                </a:solidFill>
                <a:latin typeface="Helvetica" charset="0"/>
                <a:ea typeface="Helvetica" charset="0"/>
                <a:cs typeface="Helvetica" charset="0"/>
              </a:rPr>
              <a:t>Medical Advisory Secretariat. Aging in the community: summary of evidence based analysis [Internet]. [updated 2008; cited 2009 Feb 1]. Available from: </a:t>
            </a:r>
            <a:r>
              <a:rPr lang="en-CA" sz="1200" dirty="0">
                <a:solidFill>
                  <a:schemeClr val="tx1">
                    <a:lumMod val="50000"/>
                  </a:schemeClr>
                </a:solidFill>
                <a:latin typeface="Helvetica" charset="0"/>
                <a:ea typeface="Helvetica" charset="0"/>
                <a:cs typeface="Helvetica" charset="0"/>
                <a:hlinkClick r:id="rId2"/>
              </a:rPr>
              <a:t>http://www.health.gov.on.ca/english/providers/program/mas/tech/reviews/pdf/rev_ac_sum_20081002.pdf</a:t>
            </a:r>
            <a:endParaRPr lang="en-US" sz="1200" u="sng" dirty="0">
              <a:solidFill>
                <a:schemeClr val="tx1">
                  <a:lumMod val="50000"/>
                </a:schemeClr>
              </a:solidFill>
              <a:latin typeface="Helvetica" charset="0"/>
              <a:ea typeface="Helvetica" charset="0"/>
              <a:cs typeface="Helvetica" charset="0"/>
              <a:hlinkClick r:id="rId3"/>
            </a:endParaRPr>
          </a:p>
          <a:p>
            <a:pPr fontAlgn="auto">
              <a:lnSpc>
                <a:spcPts val="1200"/>
              </a:lnSpc>
              <a:spcAft>
                <a:spcPts val="800"/>
              </a:spcAft>
              <a:defRPr/>
            </a:pPr>
            <a:r>
              <a:rPr lang="en-US" sz="1200" dirty="0" err="1" smtClean="0">
                <a:solidFill>
                  <a:schemeClr val="tx1">
                    <a:lumMod val="50000"/>
                  </a:schemeClr>
                </a:solidFill>
                <a:latin typeface="Helvetica" charset="0"/>
                <a:ea typeface="Helvetica" charset="0"/>
                <a:cs typeface="Helvetica" charset="0"/>
              </a:rPr>
              <a:t>Mulrow</a:t>
            </a:r>
            <a:r>
              <a:rPr lang="en-US" sz="1200" dirty="0" smtClean="0">
                <a:solidFill>
                  <a:schemeClr val="tx1">
                    <a:lumMod val="50000"/>
                  </a:schemeClr>
                </a:solidFill>
                <a:latin typeface="Helvetica" charset="0"/>
                <a:ea typeface="Helvetica" charset="0"/>
                <a:cs typeface="Helvetica" charset="0"/>
              </a:rPr>
              <a:t> </a:t>
            </a:r>
            <a:r>
              <a:rPr lang="en-US" sz="1200" dirty="0">
                <a:solidFill>
                  <a:schemeClr val="tx1">
                    <a:lumMod val="50000"/>
                  </a:schemeClr>
                </a:solidFill>
                <a:latin typeface="Helvetica" charset="0"/>
                <a:ea typeface="Helvetica" charset="0"/>
                <a:cs typeface="Helvetica" charset="0"/>
              </a:rPr>
              <a:t>CD, Aguilar C, Endicott JE, </a:t>
            </a:r>
            <a:r>
              <a:rPr lang="en-US" sz="1200" dirty="0" err="1">
                <a:solidFill>
                  <a:schemeClr val="tx1">
                    <a:lumMod val="50000"/>
                  </a:schemeClr>
                </a:solidFill>
                <a:latin typeface="Helvetica" charset="0"/>
                <a:ea typeface="Helvetica" charset="0"/>
                <a:cs typeface="Helvetica" charset="0"/>
              </a:rPr>
              <a:t>Tuley</a:t>
            </a:r>
            <a:r>
              <a:rPr lang="en-US" sz="1200" dirty="0">
                <a:solidFill>
                  <a:schemeClr val="tx1">
                    <a:lumMod val="50000"/>
                  </a:schemeClr>
                </a:solidFill>
                <a:latin typeface="Helvetica" charset="0"/>
                <a:ea typeface="Helvetica" charset="0"/>
                <a:cs typeface="Helvetica" charset="0"/>
              </a:rPr>
              <a:t> MR, Velez R, </a:t>
            </a:r>
            <a:r>
              <a:rPr lang="en-US" sz="1200" dirty="0" err="1">
                <a:solidFill>
                  <a:schemeClr val="tx1">
                    <a:lumMod val="50000"/>
                  </a:schemeClr>
                </a:solidFill>
                <a:latin typeface="Helvetica" charset="0"/>
                <a:ea typeface="Helvetica" charset="0"/>
                <a:cs typeface="Helvetica" charset="0"/>
              </a:rPr>
              <a:t>Charlip</a:t>
            </a:r>
            <a:r>
              <a:rPr lang="en-US" sz="1200" dirty="0">
                <a:solidFill>
                  <a:schemeClr val="tx1">
                    <a:lumMod val="50000"/>
                  </a:schemeClr>
                </a:solidFill>
                <a:latin typeface="Helvetica" charset="0"/>
                <a:ea typeface="Helvetica" charset="0"/>
                <a:cs typeface="Helvetica" charset="0"/>
              </a:rPr>
              <a:t> WS, Rhodes MC, Hill JA, and </a:t>
            </a:r>
            <a:r>
              <a:rPr lang="en-US" sz="1200" dirty="0" err="1">
                <a:solidFill>
                  <a:schemeClr val="tx1">
                    <a:lumMod val="50000"/>
                  </a:schemeClr>
                </a:solidFill>
                <a:latin typeface="Helvetica" charset="0"/>
                <a:ea typeface="Helvetica" charset="0"/>
                <a:cs typeface="Helvetica" charset="0"/>
              </a:rPr>
              <a:t>DeNino</a:t>
            </a:r>
            <a:r>
              <a:rPr lang="en-US" sz="1200" dirty="0">
                <a:solidFill>
                  <a:schemeClr val="tx1">
                    <a:lumMod val="50000"/>
                  </a:schemeClr>
                </a:solidFill>
                <a:latin typeface="Helvetica" charset="0"/>
                <a:ea typeface="Helvetica" charset="0"/>
                <a:cs typeface="Helvetica" charset="0"/>
              </a:rPr>
              <a:t> LA. (1990). Quality-of-life changes and hearing impairment: A randomized trial. Ann Intern Med. 13(3):188-194.</a:t>
            </a:r>
            <a:endParaRPr lang="en-CA" sz="1200" dirty="0">
              <a:solidFill>
                <a:schemeClr val="tx1">
                  <a:lumMod val="50000"/>
                </a:schemeClr>
              </a:solidFill>
              <a:latin typeface="Helvetica" charset="0"/>
              <a:ea typeface="Helvetica" charset="0"/>
              <a:cs typeface="Helvetica" charset="0"/>
            </a:endParaRPr>
          </a:p>
          <a:p>
            <a:pPr fontAlgn="auto">
              <a:lnSpc>
                <a:spcPts val="1200"/>
              </a:lnSpc>
              <a:spcAft>
                <a:spcPts val="800"/>
              </a:spcAft>
              <a:defRPr/>
            </a:pPr>
            <a:r>
              <a:rPr lang="en-CA" sz="1200" dirty="0">
                <a:solidFill>
                  <a:schemeClr val="tx1">
                    <a:lumMod val="50000"/>
                  </a:schemeClr>
                </a:solidFill>
                <a:latin typeface="Helvetica" charset="0"/>
                <a:ea typeface="Helvetica" charset="0"/>
                <a:cs typeface="Helvetica" charset="0"/>
              </a:rPr>
              <a:t>Peters, C.A., Potter, J.F., &amp; </a:t>
            </a:r>
            <a:r>
              <a:rPr lang="en-CA" sz="1200" dirty="0" err="1">
                <a:solidFill>
                  <a:schemeClr val="tx1">
                    <a:lumMod val="50000"/>
                  </a:schemeClr>
                </a:solidFill>
                <a:latin typeface="Helvetica" charset="0"/>
                <a:ea typeface="Helvetica" charset="0"/>
                <a:cs typeface="Helvetica" charset="0"/>
              </a:rPr>
              <a:t>Scholer</a:t>
            </a:r>
            <a:r>
              <a:rPr lang="en-CA" sz="1200" dirty="0">
                <a:solidFill>
                  <a:schemeClr val="tx1">
                    <a:lumMod val="50000"/>
                  </a:schemeClr>
                </a:solidFill>
                <a:latin typeface="Helvetica" charset="0"/>
                <a:ea typeface="Helvetica" charset="0"/>
                <a:cs typeface="Helvetica" charset="0"/>
              </a:rPr>
              <a:t>, S.G. (1988) Hearing impairment as a predictor of cognitive decline in dementia. Journal of the American Geriatric Society, 36, 981-986</a:t>
            </a:r>
            <a:endParaRPr lang="en-US" sz="1200" dirty="0">
              <a:solidFill>
                <a:schemeClr val="tx1">
                  <a:lumMod val="50000"/>
                </a:schemeClr>
              </a:solidFill>
              <a:latin typeface="Helvetica" charset="0"/>
              <a:ea typeface="Helvetica" charset="0"/>
              <a:cs typeface="Helvetica" charset="0"/>
            </a:endParaRPr>
          </a:p>
          <a:p>
            <a:pPr fontAlgn="auto">
              <a:spcAft>
                <a:spcPts val="0"/>
              </a:spcAft>
              <a:defRPr/>
            </a:pPr>
            <a:r>
              <a:rPr lang="en-US" sz="1200" dirty="0" err="1">
                <a:solidFill>
                  <a:schemeClr val="tx1">
                    <a:lumMod val="50000"/>
                  </a:schemeClr>
                </a:solidFill>
                <a:latin typeface="Helvetica" charset="0"/>
                <a:ea typeface="Helvetica" charset="0"/>
                <a:cs typeface="Helvetica" charset="0"/>
              </a:rPr>
              <a:t>Quaranta</a:t>
            </a:r>
            <a:r>
              <a:rPr lang="en-US" sz="1200" dirty="0">
                <a:solidFill>
                  <a:schemeClr val="tx1">
                    <a:lumMod val="50000"/>
                  </a:schemeClr>
                </a:solidFill>
                <a:latin typeface="Helvetica" charset="0"/>
                <a:ea typeface="Helvetica" charset="0"/>
                <a:cs typeface="Helvetica" charset="0"/>
              </a:rPr>
              <a:t>, N., et al. (2014) The prevalence of peripheral and central </a:t>
            </a:r>
            <a:r>
              <a:rPr lang="en-US" sz="1200" dirty="0" err="1">
                <a:solidFill>
                  <a:schemeClr val="tx1">
                    <a:lumMod val="50000"/>
                  </a:schemeClr>
                </a:solidFill>
                <a:latin typeface="Helvetica" charset="0"/>
                <a:ea typeface="Helvetica" charset="0"/>
                <a:cs typeface="Helvetica" charset="0"/>
              </a:rPr>
              <a:t>hearingimpairment</a:t>
            </a:r>
            <a:r>
              <a:rPr lang="en-US" sz="1200" dirty="0">
                <a:solidFill>
                  <a:schemeClr val="tx1">
                    <a:lumMod val="50000"/>
                  </a:schemeClr>
                </a:solidFill>
                <a:latin typeface="Helvetica" charset="0"/>
                <a:ea typeface="Helvetica" charset="0"/>
                <a:cs typeface="Helvetica" charset="0"/>
              </a:rPr>
              <a:t> and its relation to cognition in older adults.  Audiology &amp; Neuro Otology, 19(1): p. 10-4.</a:t>
            </a:r>
            <a:endParaRPr lang="en-CA" sz="1200" dirty="0">
              <a:solidFill>
                <a:schemeClr val="tx1">
                  <a:lumMod val="50000"/>
                </a:schemeClr>
              </a:solidFill>
              <a:latin typeface="Helvetica" charset="0"/>
              <a:ea typeface="Helvetica" charset="0"/>
              <a:cs typeface="Helvetica" charset="0"/>
            </a:endParaRPr>
          </a:p>
          <a:p>
            <a:pPr fontAlgn="auto">
              <a:spcAft>
                <a:spcPts val="0"/>
              </a:spcAft>
              <a:defRPr/>
            </a:pPr>
            <a:r>
              <a:rPr lang="en-US" sz="1200" dirty="0">
                <a:solidFill>
                  <a:schemeClr val="tx1">
                    <a:lumMod val="50000"/>
                  </a:schemeClr>
                </a:solidFill>
                <a:latin typeface="Helvetica" charset="0"/>
                <a:ea typeface="Helvetica" charset="0"/>
                <a:cs typeface="Helvetica" charset="0"/>
              </a:rPr>
              <a:t>Schneider J, </a:t>
            </a:r>
            <a:r>
              <a:rPr lang="en-US" sz="1200" dirty="0" err="1">
                <a:solidFill>
                  <a:schemeClr val="tx1">
                    <a:lumMod val="50000"/>
                  </a:schemeClr>
                </a:solidFill>
                <a:latin typeface="Helvetica" charset="0"/>
                <a:ea typeface="Helvetica" charset="0"/>
                <a:cs typeface="Helvetica" charset="0"/>
              </a:rPr>
              <a:t>Gopinath</a:t>
            </a:r>
            <a:r>
              <a:rPr lang="en-US" sz="1200" dirty="0">
                <a:solidFill>
                  <a:schemeClr val="tx1">
                    <a:lumMod val="50000"/>
                  </a:schemeClr>
                </a:solidFill>
                <a:latin typeface="Helvetica" charset="0"/>
                <a:ea typeface="Helvetica" charset="0"/>
                <a:cs typeface="Helvetica" charset="0"/>
              </a:rPr>
              <a:t> B, </a:t>
            </a:r>
            <a:r>
              <a:rPr lang="en-US" sz="1200" dirty="0" err="1">
                <a:solidFill>
                  <a:schemeClr val="tx1">
                    <a:lumMod val="50000"/>
                  </a:schemeClr>
                </a:solidFill>
                <a:latin typeface="Helvetica" charset="0"/>
                <a:ea typeface="Helvetica" charset="0"/>
                <a:cs typeface="Helvetica" charset="0"/>
              </a:rPr>
              <a:t>Karpa</a:t>
            </a:r>
            <a:r>
              <a:rPr lang="en-US" sz="1200" dirty="0">
                <a:solidFill>
                  <a:schemeClr val="tx1">
                    <a:lumMod val="50000"/>
                  </a:schemeClr>
                </a:solidFill>
                <a:latin typeface="Helvetica" charset="0"/>
                <a:ea typeface="Helvetica" charset="0"/>
                <a:cs typeface="Helvetica" charset="0"/>
              </a:rPr>
              <a:t> MJ, McMahon CM, </a:t>
            </a:r>
            <a:r>
              <a:rPr lang="en-US" sz="1200" dirty="0" err="1">
                <a:solidFill>
                  <a:schemeClr val="tx1">
                    <a:lumMod val="50000"/>
                  </a:schemeClr>
                </a:solidFill>
                <a:latin typeface="Helvetica" charset="0"/>
                <a:ea typeface="Helvetica" charset="0"/>
                <a:cs typeface="Helvetica" charset="0"/>
              </a:rPr>
              <a:t>Rochtchina</a:t>
            </a:r>
            <a:r>
              <a:rPr lang="en-US" sz="1200" dirty="0">
                <a:solidFill>
                  <a:schemeClr val="tx1">
                    <a:lumMod val="50000"/>
                  </a:schemeClr>
                </a:solidFill>
                <a:latin typeface="Helvetica" charset="0"/>
                <a:ea typeface="Helvetica" charset="0"/>
                <a:cs typeface="Helvetica" charset="0"/>
              </a:rPr>
              <a:t> E, </a:t>
            </a:r>
            <a:r>
              <a:rPr lang="en-US" sz="1200" dirty="0" err="1">
                <a:solidFill>
                  <a:schemeClr val="tx1">
                    <a:lumMod val="50000"/>
                  </a:schemeClr>
                </a:solidFill>
                <a:latin typeface="Helvetica" charset="0"/>
                <a:ea typeface="Helvetica" charset="0"/>
                <a:cs typeface="Helvetica" charset="0"/>
              </a:rPr>
              <a:t>Leeder</a:t>
            </a:r>
            <a:r>
              <a:rPr lang="en-US" sz="1200" dirty="0">
                <a:solidFill>
                  <a:schemeClr val="tx1">
                    <a:lumMod val="50000"/>
                  </a:schemeClr>
                </a:solidFill>
                <a:latin typeface="Helvetica" charset="0"/>
                <a:ea typeface="Helvetica" charset="0"/>
                <a:cs typeface="Helvetica" charset="0"/>
              </a:rPr>
              <a:t> SR, Mitchell P (2010). Hearing loss impacts on the use of community and informal supports.  Age Ageing. 2010 Jul;39(4):458-64. </a:t>
            </a:r>
            <a:endParaRPr lang="en-CA" sz="1200" dirty="0" smtClean="0">
              <a:solidFill>
                <a:schemeClr val="tx1">
                  <a:lumMod val="50000"/>
                </a:schemeClr>
              </a:solidFill>
              <a:latin typeface="Helvetica" charset="0"/>
              <a:ea typeface="Helvetica" charset="0"/>
              <a:cs typeface="Helvetica" charset="0"/>
            </a:endParaRPr>
          </a:p>
          <a:p>
            <a:pPr fontAlgn="auto">
              <a:spcAft>
                <a:spcPts val="0"/>
              </a:spcAft>
              <a:defRPr/>
            </a:pPr>
            <a:r>
              <a:rPr lang="en-CA" sz="1200" dirty="0" err="1" smtClean="0">
                <a:solidFill>
                  <a:schemeClr val="tx1">
                    <a:lumMod val="50000"/>
                  </a:schemeClr>
                </a:solidFill>
                <a:latin typeface="Helvetica" charset="0"/>
                <a:ea typeface="Helvetica" charset="0"/>
                <a:cs typeface="Helvetica" charset="0"/>
              </a:rPr>
              <a:t>Sindhusake</a:t>
            </a:r>
            <a:r>
              <a:rPr lang="en-CA" sz="1200" dirty="0" smtClean="0">
                <a:solidFill>
                  <a:schemeClr val="tx1">
                    <a:lumMod val="50000"/>
                  </a:schemeClr>
                </a:solidFill>
                <a:latin typeface="Helvetica" charset="0"/>
                <a:ea typeface="Helvetica" charset="0"/>
                <a:cs typeface="Helvetica" charset="0"/>
              </a:rPr>
              <a:t> </a:t>
            </a:r>
            <a:r>
              <a:rPr lang="en-CA" sz="1200" dirty="0">
                <a:solidFill>
                  <a:schemeClr val="tx1">
                    <a:lumMod val="50000"/>
                  </a:schemeClr>
                </a:solidFill>
                <a:latin typeface="Helvetica" charset="0"/>
                <a:ea typeface="Helvetica" charset="0"/>
                <a:cs typeface="Helvetica" charset="0"/>
              </a:rPr>
              <a:t>D, Mitchell P, Smith W, Golding M, Newall P, Hartley D. (2001).  Validation of self-reported hearing loss.  The Blue Mountains Study.  </a:t>
            </a:r>
            <a:r>
              <a:rPr lang="en-CA" sz="1200" dirty="0" err="1">
                <a:solidFill>
                  <a:schemeClr val="tx1">
                    <a:lumMod val="50000"/>
                  </a:schemeClr>
                </a:solidFill>
                <a:latin typeface="Helvetica" charset="0"/>
                <a:ea typeface="Helvetica" charset="0"/>
                <a:cs typeface="Helvetica" charset="0"/>
              </a:rPr>
              <a:t>Int</a:t>
            </a:r>
            <a:r>
              <a:rPr lang="en-CA" sz="1200" dirty="0">
                <a:solidFill>
                  <a:schemeClr val="tx1">
                    <a:lumMod val="50000"/>
                  </a:schemeClr>
                </a:solidFill>
                <a:latin typeface="Helvetica" charset="0"/>
                <a:ea typeface="Helvetica" charset="0"/>
                <a:cs typeface="Helvetica" charset="0"/>
              </a:rPr>
              <a:t> J </a:t>
            </a:r>
            <a:r>
              <a:rPr lang="en-CA" sz="1200" dirty="0" err="1">
                <a:solidFill>
                  <a:schemeClr val="tx1">
                    <a:lumMod val="50000"/>
                  </a:schemeClr>
                </a:solidFill>
                <a:latin typeface="Helvetica" charset="0"/>
                <a:ea typeface="Helvetica" charset="0"/>
                <a:cs typeface="Helvetica" charset="0"/>
              </a:rPr>
              <a:t>Epidemiol</a:t>
            </a:r>
            <a:r>
              <a:rPr lang="en-CA" sz="1200" dirty="0">
                <a:solidFill>
                  <a:schemeClr val="tx1">
                    <a:lumMod val="50000"/>
                  </a:schemeClr>
                </a:solidFill>
                <a:latin typeface="Helvetica" charset="0"/>
                <a:ea typeface="Helvetica" charset="0"/>
                <a:cs typeface="Helvetica" charset="0"/>
              </a:rPr>
              <a:t> 30 (6) 1371-8.</a:t>
            </a:r>
          </a:p>
          <a:p>
            <a:pPr fontAlgn="auto">
              <a:spcAft>
                <a:spcPts val="0"/>
              </a:spcAft>
              <a:defRPr/>
            </a:pPr>
            <a:r>
              <a:rPr lang="en-CA" sz="1200" dirty="0">
                <a:solidFill>
                  <a:schemeClr val="tx1">
                    <a:lumMod val="50000"/>
                  </a:schemeClr>
                </a:solidFill>
                <a:latin typeface="Helvetica" charset="0"/>
                <a:ea typeface="Helvetica" charset="0"/>
                <a:cs typeface="Helvetica" charset="0"/>
              </a:rPr>
              <a:t>Wahl, H.-W., &amp; </a:t>
            </a:r>
            <a:r>
              <a:rPr lang="en-CA" sz="1200" dirty="0" err="1">
                <a:solidFill>
                  <a:schemeClr val="tx1">
                    <a:lumMod val="50000"/>
                  </a:schemeClr>
                </a:solidFill>
                <a:latin typeface="Helvetica" charset="0"/>
                <a:ea typeface="Helvetica" charset="0"/>
                <a:cs typeface="Helvetica" charset="0"/>
              </a:rPr>
              <a:t>Heyl</a:t>
            </a:r>
            <a:r>
              <a:rPr lang="en-CA" sz="1200" dirty="0">
                <a:solidFill>
                  <a:schemeClr val="tx1">
                    <a:lumMod val="50000"/>
                  </a:schemeClr>
                </a:solidFill>
                <a:latin typeface="Helvetica" charset="0"/>
                <a:ea typeface="Helvetica" charset="0"/>
                <a:cs typeface="Helvetica" charset="0"/>
              </a:rPr>
              <a:t>, V. (2003) Connections between vision, hearing, and cognitive function in old age. Generations, 27, 39-45.</a:t>
            </a:r>
          </a:p>
          <a:p>
            <a:pPr fontAlgn="auto">
              <a:spcAft>
                <a:spcPts val="0"/>
              </a:spcAft>
              <a:defRPr/>
            </a:pPr>
            <a:r>
              <a:rPr lang="en-US" sz="1200" dirty="0">
                <a:solidFill>
                  <a:schemeClr val="tx1">
                    <a:lumMod val="50000"/>
                  </a:schemeClr>
                </a:solidFill>
                <a:latin typeface="Helvetica" charset="0"/>
                <a:ea typeface="Helvetica" charset="0"/>
                <a:cs typeface="Helvetica" charset="0"/>
              </a:rPr>
              <a:t>Weinstein B. (2011). Screening for </a:t>
            </a:r>
            <a:r>
              <a:rPr lang="en-US" sz="1200" dirty="0" err="1">
                <a:solidFill>
                  <a:schemeClr val="tx1">
                    <a:lumMod val="50000"/>
                  </a:schemeClr>
                </a:solidFill>
                <a:latin typeface="Helvetica" charset="0"/>
                <a:ea typeface="Helvetica" charset="0"/>
                <a:cs typeface="Helvetica" charset="0"/>
              </a:rPr>
              <a:t>otological</a:t>
            </a:r>
            <a:r>
              <a:rPr lang="en-US" sz="1200" dirty="0">
                <a:solidFill>
                  <a:schemeClr val="tx1">
                    <a:lumMod val="50000"/>
                  </a:schemeClr>
                </a:solidFill>
                <a:latin typeface="Helvetica" charset="0"/>
                <a:ea typeface="Helvetica" charset="0"/>
                <a:cs typeface="Helvetica" charset="0"/>
              </a:rPr>
              <a:t> functional impairments in the elderly: Whose job is it anyways? Audiology Research. 1(12): 42-48.</a:t>
            </a:r>
            <a:endParaRPr lang="en-CA" sz="1200" dirty="0">
              <a:solidFill>
                <a:schemeClr val="tx1">
                  <a:lumMod val="50000"/>
                </a:schemeClr>
              </a:solidFill>
              <a:latin typeface="Helvetica" charset="0"/>
              <a:ea typeface="Helvetica" charset="0"/>
              <a:cs typeface="Helvetica" charset="0"/>
            </a:endParaRPr>
          </a:p>
          <a:p>
            <a:pPr fontAlgn="auto">
              <a:spcAft>
                <a:spcPts val="0"/>
              </a:spcAft>
              <a:defRPr/>
            </a:pPr>
            <a:r>
              <a:rPr lang="en-CA" sz="1200" dirty="0">
                <a:solidFill>
                  <a:schemeClr val="tx1">
                    <a:lumMod val="50000"/>
                  </a:schemeClr>
                </a:solidFill>
                <a:latin typeface="Helvetica" charset="0"/>
                <a:ea typeface="Helvetica" charset="0"/>
                <a:cs typeface="Helvetica" charset="0"/>
              </a:rPr>
              <a:t>Weinstein, B., &amp; </a:t>
            </a:r>
            <a:r>
              <a:rPr lang="en-CA" sz="1200" dirty="0" err="1">
                <a:solidFill>
                  <a:schemeClr val="tx1">
                    <a:lumMod val="50000"/>
                  </a:schemeClr>
                </a:solidFill>
                <a:latin typeface="Helvetica" charset="0"/>
                <a:ea typeface="Helvetica" charset="0"/>
                <a:cs typeface="Helvetica" charset="0"/>
              </a:rPr>
              <a:t>Amsel</a:t>
            </a:r>
            <a:r>
              <a:rPr lang="en-CA" sz="1200" dirty="0">
                <a:solidFill>
                  <a:schemeClr val="tx1">
                    <a:lumMod val="50000"/>
                  </a:schemeClr>
                </a:solidFill>
                <a:latin typeface="Helvetica" charset="0"/>
                <a:ea typeface="Helvetica" charset="0"/>
                <a:cs typeface="Helvetica" charset="0"/>
              </a:rPr>
              <a:t>, L. (1986) Hearing loss and senile dementia in the institutionalized elderly. Clinical Gerontologist, 4, 3-15</a:t>
            </a:r>
          </a:p>
          <a:p>
            <a:pPr fontAlgn="auto">
              <a:spcAft>
                <a:spcPts val="0"/>
              </a:spcAft>
              <a:defRPr/>
            </a:pPr>
            <a:endParaRPr lang="en-CA" sz="1200" dirty="0">
              <a:solidFill>
                <a:schemeClr val="tx1">
                  <a:lumMod val="50000"/>
                </a:schemeClr>
              </a:solidFill>
              <a:latin typeface="Helvetica" charset="0"/>
              <a:ea typeface="Helvetica" charset="0"/>
              <a:cs typeface="Helvetica" charset="0"/>
            </a:endParaRPr>
          </a:p>
          <a:p>
            <a:pPr fontAlgn="auto">
              <a:spcAft>
                <a:spcPts val="0"/>
              </a:spcAft>
              <a:defRPr/>
            </a:pPr>
            <a:endParaRPr lang="en-US" sz="1200" dirty="0">
              <a:solidFill>
                <a:schemeClr val="tx1">
                  <a:lumMod val="50000"/>
                </a:schemeClr>
              </a:solidFill>
              <a:latin typeface="Helvetica" charset="0"/>
              <a:ea typeface="Helvetica" charset="0"/>
              <a:cs typeface="Helvetica" charset="0"/>
            </a:endParaRPr>
          </a:p>
          <a:p>
            <a:pPr fontAlgn="auto">
              <a:spcAft>
                <a:spcPts val="0"/>
              </a:spcAft>
              <a:defRPr/>
            </a:pPr>
            <a:endParaRPr lang="en-CA" sz="1200" dirty="0">
              <a:solidFill>
                <a:schemeClr val="tx1">
                  <a:lumMod val="50000"/>
                </a:schemeClr>
              </a:solidFill>
              <a:latin typeface="Helvetica" charset="0"/>
              <a:ea typeface="Helvetica" charset="0"/>
              <a:cs typeface="Helvetica" charset="0"/>
            </a:endParaRPr>
          </a:p>
        </p:txBody>
      </p:sp>
      <p:sp>
        <p:nvSpPr>
          <p:cNvPr id="94210" name="TextBox 4"/>
          <p:cNvSpPr txBox="1">
            <a:spLocks noChangeArrowheads="1"/>
          </p:cNvSpPr>
          <p:nvPr/>
        </p:nvSpPr>
        <p:spPr bwMode="auto">
          <a:xfrm>
            <a:off x="1130300" y="342900"/>
            <a:ext cx="4473575" cy="523875"/>
          </a:xfrm>
          <a:prstGeom prst="rect">
            <a:avLst/>
          </a:prstGeom>
          <a:noFill/>
          <a:ln w="9525">
            <a:noFill/>
            <a:miter lim="800000"/>
            <a:headEnd/>
            <a:tailEnd/>
          </a:ln>
        </p:spPr>
        <p:txBody>
          <a:bodyPr>
            <a:spAutoFit/>
          </a:bodyPr>
          <a:lstStyle/>
          <a:p>
            <a:r>
              <a:rPr lang="en-US" sz="2800" b="1">
                <a:solidFill>
                  <a:srgbClr val="AF292E"/>
                </a:solidFill>
                <a:latin typeface="Helvetica" pitchFamily="34" charset="0"/>
                <a:cs typeface="Helvetica" pitchFamily="34" charset="0"/>
              </a:rPr>
              <a:t>REFERENCES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38238" y="1665288"/>
            <a:ext cx="7221537" cy="4395049"/>
          </a:xfrm>
          <a:prstGeom prst="rect">
            <a:avLst/>
          </a:prstGeom>
          <a:noFill/>
        </p:spPr>
        <p:txBody>
          <a:bodyPr>
            <a:spAutoFit/>
          </a:bodyPr>
          <a:lstStyle/>
          <a:p>
            <a:pPr marL="609585" indent="-609585" fontAlgn="auto">
              <a:lnSpc>
                <a:spcPct val="80000"/>
              </a:lnSpc>
              <a:spcBef>
                <a:spcPts val="0"/>
              </a:spcBef>
              <a:spcAft>
                <a:spcPts val="0"/>
              </a:spcAft>
              <a:defRPr/>
            </a:pPr>
            <a:r>
              <a:rPr lang="en-CA" sz="2200" b="1" dirty="0">
                <a:latin typeface="Helvetica" charset="0"/>
                <a:ea typeface="Helvetica" charset="0"/>
                <a:cs typeface="Helvetica" charset="0"/>
              </a:rPr>
              <a:t>Hearing loss</a:t>
            </a:r>
          </a:p>
          <a:p>
            <a:pPr marL="609585" indent="-609585" fontAlgn="auto">
              <a:lnSpc>
                <a:spcPct val="80000"/>
              </a:lnSpc>
              <a:spcBef>
                <a:spcPts val="0"/>
              </a:spcBef>
              <a:spcAft>
                <a:spcPts val="0"/>
              </a:spcAft>
              <a:defRPr/>
            </a:pPr>
            <a:r>
              <a:rPr lang="en-CA" sz="2200" b="1" dirty="0">
                <a:latin typeface="Helvetica" charset="0"/>
                <a:ea typeface="Helvetica" charset="0"/>
                <a:cs typeface="Helvetica" charset="0"/>
              </a:rPr>
              <a:t> </a:t>
            </a:r>
          </a:p>
          <a:p>
            <a:pPr marL="895328" indent="-609585" fontAlgn="auto">
              <a:lnSpc>
                <a:spcPct val="80000"/>
              </a:lnSpc>
              <a:spcBef>
                <a:spcPts val="0"/>
              </a:spcBef>
              <a:spcAft>
                <a:spcPts val="0"/>
              </a:spcAft>
              <a:buFont typeface="Arial" pitchFamily="34" charset="0"/>
              <a:buChar char="•"/>
              <a:defRPr/>
            </a:pPr>
            <a:r>
              <a:rPr lang="en-CA" sz="2200" dirty="0">
                <a:latin typeface="Helvetica" charset="0"/>
                <a:ea typeface="Helvetica" charset="0"/>
                <a:cs typeface="Helvetica" charset="0"/>
              </a:rPr>
              <a:t>Is the second most prevalent cause of living with a disability after depression</a:t>
            </a:r>
            <a:r>
              <a:rPr lang="en-CA" b="1" dirty="0">
                <a:latin typeface="Helvetica" charset="0"/>
                <a:ea typeface="Helvetica" charset="0"/>
                <a:cs typeface="Helvetica" charset="0"/>
              </a:rPr>
              <a:t> </a:t>
            </a:r>
            <a:r>
              <a:rPr lang="en-CA" dirty="0">
                <a:latin typeface="Helvetica" charset="0"/>
                <a:ea typeface="Helvetica" charset="0"/>
                <a:cs typeface="Helvetica" charset="0"/>
              </a:rPr>
              <a:t>[</a:t>
            </a:r>
            <a:r>
              <a:rPr lang="en-CA" i="1" dirty="0">
                <a:latin typeface="Helvetica" charset="0"/>
                <a:ea typeface="Helvetica" charset="0"/>
                <a:cs typeface="Helvetica" charset="0"/>
              </a:rPr>
              <a:t>Mathers et al (2003) and Weinstein (2011)]</a:t>
            </a:r>
          </a:p>
          <a:p>
            <a:pPr marL="895328" indent="-609585" fontAlgn="auto">
              <a:lnSpc>
                <a:spcPct val="80000"/>
              </a:lnSpc>
              <a:spcBef>
                <a:spcPts val="0"/>
              </a:spcBef>
              <a:spcAft>
                <a:spcPts val="0"/>
              </a:spcAft>
              <a:buFont typeface="Arial" pitchFamily="34" charset="0"/>
              <a:buChar char="•"/>
              <a:defRPr/>
            </a:pPr>
            <a:endParaRPr lang="en-CA" sz="2200" i="1" dirty="0">
              <a:latin typeface="Helvetica" charset="0"/>
              <a:ea typeface="Helvetica" charset="0"/>
              <a:cs typeface="Helvetica" charset="0"/>
            </a:endParaRPr>
          </a:p>
          <a:p>
            <a:pPr marL="819130" indent="-533387" fontAlgn="auto">
              <a:lnSpc>
                <a:spcPct val="80000"/>
              </a:lnSpc>
              <a:spcBef>
                <a:spcPts val="0"/>
              </a:spcBef>
              <a:spcAft>
                <a:spcPts val="0"/>
              </a:spcAft>
              <a:buFont typeface="Arial" charset="0"/>
              <a:buChar char="•"/>
              <a:defRPr/>
            </a:pPr>
            <a:r>
              <a:rPr lang="en-CA" sz="2200" dirty="0">
                <a:latin typeface="Helvetica" charset="0"/>
                <a:ea typeface="Helvetica" charset="0"/>
                <a:cs typeface="Helvetica" charset="0"/>
              </a:rPr>
              <a:t>Is recognized by the World Health Organization as being in the top 3 of their Global Burden of Disease along with depression and arthritis </a:t>
            </a:r>
            <a:r>
              <a:rPr lang="en-CA" dirty="0">
                <a:latin typeface="Helvetica" charset="0"/>
                <a:ea typeface="Helvetica" charset="0"/>
                <a:cs typeface="Helvetica" charset="0"/>
              </a:rPr>
              <a:t>(</a:t>
            </a:r>
            <a:r>
              <a:rPr lang="en-CA" dirty="0">
                <a:latin typeface="Helvetica" charset="0"/>
                <a:ea typeface="Helvetica" charset="0"/>
                <a:cs typeface="Helvetica" charset="0"/>
                <a:hlinkClick r:id="rId3"/>
              </a:rPr>
              <a:t>http://</a:t>
            </a:r>
            <a:r>
              <a:rPr lang="en-CA" dirty="0" smtClean="0">
                <a:latin typeface="Helvetica" charset="0"/>
                <a:ea typeface="Helvetica" charset="0"/>
                <a:cs typeface="Helvetica" charset="0"/>
                <a:hlinkClick r:id="rId3"/>
              </a:rPr>
              <a:t>www.who.int/mediacentre/factsheets</a:t>
            </a:r>
            <a:r>
              <a:rPr lang="en-CA" dirty="0" smtClean="0">
                <a:latin typeface="Helvetica" charset="0"/>
                <a:ea typeface="Helvetica" charset="0"/>
                <a:cs typeface="Helvetica" charset="0"/>
              </a:rPr>
              <a:t>)</a:t>
            </a:r>
            <a:endParaRPr lang="en-CA" dirty="0">
              <a:latin typeface="Helvetica" charset="0"/>
              <a:ea typeface="Helvetica" charset="0"/>
              <a:cs typeface="Helvetica" charset="0"/>
            </a:endParaRPr>
          </a:p>
          <a:p>
            <a:pPr marL="819130" indent="-533387" fontAlgn="auto">
              <a:lnSpc>
                <a:spcPct val="80000"/>
              </a:lnSpc>
              <a:spcBef>
                <a:spcPts val="0"/>
              </a:spcBef>
              <a:spcAft>
                <a:spcPts val="0"/>
              </a:spcAft>
              <a:buFont typeface="Arial" charset="0"/>
              <a:buChar char="•"/>
              <a:defRPr/>
            </a:pPr>
            <a:endParaRPr lang="en-CA" sz="2200" dirty="0">
              <a:latin typeface="Helvetica" charset="0"/>
              <a:ea typeface="Helvetica" charset="0"/>
              <a:cs typeface="Helvetica" charset="0"/>
            </a:endParaRPr>
          </a:p>
          <a:p>
            <a:pPr marL="819130" indent="-533387" fontAlgn="auto">
              <a:lnSpc>
                <a:spcPct val="80000"/>
              </a:lnSpc>
              <a:spcBef>
                <a:spcPts val="0"/>
              </a:spcBef>
              <a:spcAft>
                <a:spcPts val="0"/>
              </a:spcAft>
              <a:buFont typeface="Arial" charset="0"/>
              <a:buChar char="•"/>
              <a:defRPr/>
            </a:pPr>
            <a:r>
              <a:rPr lang="en-CA" sz="2200" dirty="0">
                <a:latin typeface="Helvetica" charset="0"/>
                <a:ea typeface="Helvetica" charset="0"/>
                <a:cs typeface="Helvetica" charset="0"/>
              </a:rPr>
              <a:t>Can accelerate some disabilities such as cognitive dysfunction and depression</a:t>
            </a:r>
          </a:p>
          <a:p>
            <a:pPr marL="819130" indent="-533387" fontAlgn="auto">
              <a:lnSpc>
                <a:spcPct val="80000"/>
              </a:lnSpc>
              <a:spcBef>
                <a:spcPts val="0"/>
              </a:spcBef>
              <a:spcAft>
                <a:spcPts val="0"/>
              </a:spcAft>
              <a:buFont typeface="Arial" charset="0"/>
              <a:buChar char="•"/>
              <a:defRPr/>
            </a:pPr>
            <a:endParaRPr lang="en-CA" sz="2200" dirty="0">
              <a:latin typeface="Helvetica" charset="0"/>
              <a:ea typeface="Helvetica" charset="0"/>
              <a:cs typeface="Helvetica" charset="0"/>
            </a:endParaRPr>
          </a:p>
          <a:p>
            <a:pPr marL="819130" indent="-533387" fontAlgn="auto">
              <a:lnSpc>
                <a:spcPct val="80000"/>
              </a:lnSpc>
              <a:spcBef>
                <a:spcPts val="0"/>
              </a:spcBef>
              <a:spcAft>
                <a:spcPts val="0"/>
              </a:spcAft>
              <a:buFont typeface="Arial" charset="0"/>
              <a:buChar char="•"/>
              <a:defRPr/>
            </a:pPr>
            <a:r>
              <a:rPr lang="en-CA" sz="2200" dirty="0">
                <a:latin typeface="Helvetica" charset="0"/>
                <a:ea typeface="Helvetica" charset="0"/>
                <a:cs typeface="Helvetica" charset="0"/>
              </a:rPr>
              <a:t>Can be mistaken for cognitive concerns</a:t>
            </a:r>
          </a:p>
          <a:p>
            <a:pPr fontAlgn="auto">
              <a:spcBef>
                <a:spcPts val="0"/>
              </a:spcBef>
              <a:spcAft>
                <a:spcPts val="0"/>
              </a:spcAft>
              <a:defRPr/>
            </a:pPr>
            <a:endParaRPr lang="en-US" sz="2200" dirty="0">
              <a:latin typeface="+mn-lt"/>
              <a:cs typeface="+mn-cs"/>
            </a:endParaRPr>
          </a:p>
        </p:txBody>
      </p:sp>
      <p:sp>
        <p:nvSpPr>
          <p:cNvPr id="49154" name="TextBox 3"/>
          <p:cNvSpPr txBox="1">
            <a:spLocks noChangeArrowheads="1"/>
          </p:cNvSpPr>
          <p:nvPr/>
        </p:nvSpPr>
        <p:spPr bwMode="auto">
          <a:xfrm>
            <a:off x="1138238" y="277813"/>
            <a:ext cx="3836987" cy="584200"/>
          </a:xfrm>
          <a:prstGeom prst="rect">
            <a:avLst/>
          </a:prstGeom>
          <a:noFill/>
          <a:ln w="9525">
            <a:noFill/>
            <a:miter lim="800000"/>
            <a:headEnd/>
            <a:tailEnd/>
          </a:ln>
        </p:spPr>
        <p:txBody>
          <a:bodyPr>
            <a:spAutoFit/>
          </a:bodyPr>
          <a:lstStyle/>
          <a:p>
            <a:r>
              <a:rPr lang="en-US" sz="3200" b="1">
                <a:solidFill>
                  <a:srgbClr val="AF292E"/>
                </a:solidFill>
                <a:latin typeface="Helvetica" pitchFamily="34" charset="0"/>
                <a:cs typeface="Helvetica" pitchFamily="34" charset="0"/>
              </a:rPr>
              <a:t>Impact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extBox 2"/>
          <p:cNvSpPr txBox="1">
            <a:spLocks noChangeArrowheads="1"/>
          </p:cNvSpPr>
          <p:nvPr/>
        </p:nvSpPr>
        <p:spPr bwMode="auto">
          <a:xfrm>
            <a:off x="746125" y="1730375"/>
            <a:ext cx="7646988" cy="3294063"/>
          </a:xfrm>
          <a:prstGeom prst="rect">
            <a:avLst/>
          </a:prstGeom>
          <a:noFill/>
          <a:ln w="9525">
            <a:noFill/>
            <a:miter lim="800000"/>
            <a:headEnd/>
            <a:tailEnd/>
          </a:ln>
        </p:spPr>
        <p:txBody>
          <a:bodyPr>
            <a:spAutoFit/>
          </a:bodyPr>
          <a:lstStyle/>
          <a:p>
            <a:pPr marL="455613" indent="-455613" algn="ctr"/>
            <a:r>
              <a:rPr lang="en-US" sz="2000" b="1">
                <a:latin typeface="Helvetica" pitchFamily="34" charset="0"/>
                <a:cs typeface="Helvetica" pitchFamily="34" charset="0"/>
              </a:rPr>
              <a:t>1 in 5 Canadians aged 20 to 79 (an estimated 4.6 million adults) have hearing loss.</a:t>
            </a:r>
          </a:p>
          <a:p>
            <a:pPr marL="455613" indent="-455613" algn="ctr"/>
            <a:endParaRPr lang="en-US" sz="2000" b="1">
              <a:latin typeface="Helvetica" pitchFamily="34" charset="0"/>
              <a:cs typeface="Helvetica" pitchFamily="34" charset="0"/>
            </a:endParaRPr>
          </a:p>
          <a:p>
            <a:pPr marL="0" lvl="1" algn="ctr"/>
            <a:r>
              <a:rPr lang="en-CA" sz="2000" b="1">
                <a:latin typeface="Helvetica" pitchFamily="34" charset="0"/>
                <a:cs typeface="Helvetica" pitchFamily="34" charset="0"/>
              </a:rPr>
              <a:t>Aging is the leading cause of hearing loss </a:t>
            </a:r>
            <a:r>
              <a:rPr lang="en-CA" sz="1600" b="1">
                <a:latin typeface="Helvetica" pitchFamily="34" charset="0"/>
                <a:cs typeface="Helvetica" pitchFamily="34" charset="0"/>
              </a:rPr>
              <a:t>(Cruickshanks et al. 2003)</a:t>
            </a:r>
            <a:r>
              <a:rPr lang="en-CA" sz="2000" b="1">
                <a:latin typeface="Helvetica" pitchFamily="34" charset="0"/>
                <a:cs typeface="Helvetica" pitchFamily="34" charset="0"/>
              </a:rPr>
              <a:t>, </a:t>
            </a:r>
            <a:r>
              <a:rPr lang="en-US" sz="2000" b="1">
                <a:latin typeface="Helvetica" pitchFamily="34" charset="0"/>
                <a:cs typeface="Helvetica" pitchFamily="34" charset="0"/>
              </a:rPr>
              <a:t>with measured hearing loss rising sharply after age 40, to reach 44% at ages 60-69, 65% at ages 70 to 79 and 90% over the age of 80</a:t>
            </a:r>
            <a:r>
              <a:rPr lang="en-US" sz="2000" b="1" baseline="-25000">
                <a:latin typeface="Helvetica" pitchFamily="34" charset="0"/>
                <a:cs typeface="Helvetica" pitchFamily="34" charset="0"/>
              </a:rPr>
              <a:t> </a:t>
            </a:r>
            <a:r>
              <a:rPr lang="en-CA" sz="1600" b="1">
                <a:latin typeface="Helvetica" pitchFamily="34" charset="0"/>
                <a:cs typeface="Helvetica" pitchFamily="34" charset="0"/>
              </a:rPr>
              <a:t>(Cruickshanks et al. 1998) </a:t>
            </a:r>
            <a:r>
              <a:rPr lang="en-US" sz="2000" b="1">
                <a:latin typeface="Helvetica" pitchFamily="34" charset="0"/>
                <a:cs typeface="Helvetica" pitchFamily="34" charset="0"/>
              </a:rPr>
              <a:t>.</a:t>
            </a:r>
          </a:p>
          <a:p>
            <a:pPr marL="455613" indent="-455613" algn="ctr" eaLnBrk="0" hangingPunct="0">
              <a:spcBef>
                <a:spcPct val="20000"/>
              </a:spcBef>
            </a:pPr>
            <a:endParaRPr lang="en-US" sz="2000" b="1">
              <a:latin typeface="Helvetica" pitchFamily="34" charset="0"/>
              <a:cs typeface="Helvetica" pitchFamily="34" charset="0"/>
            </a:endParaRPr>
          </a:p>
          <a:p>
            <a:pPr marL="455613" indent="-455613" algn="ctr" eaLnBrk="0" hangingPunct="0">
              <a:spcBef>
                <a:spcPct val="20000"/>
              </a:spcBef>
            </a:pPr>
            <a:r>
              <a:rPr lang="en-US" sz="2000" b="1">
                <a:latin typeface="Helvetica" pitchFamily="34" charset="0"/>
                <a:cs typeface="Helvetica" pitchFamily="34" charset="0"/>
              </a:rPr>
              <a:t>The population aged 65 + is projected to double from 5 million in 2011 to 10.4 million by 2036. </a:t>
            </a:r>
            <a:endParaRPr lang="en-US">
              <a:solidFill>
                <a:srgbClr val="58595B"/>
              </a:solidFill>
              <a:latin typeface="Helvetica" pitchFamily="34" charset="0"/>
              <a:cs typeface="Helvetica" pitchFamily="34" charset="0"/>
            </a:endParaRPr>
          </a:p>
        </p:txBody>
      </p:sp>
      <p:sp>
        <p:nvSpPr>
          <p:cNvPr id="51202" name="Text Box 5"/>
          <p:cNvSpPr txBox="1">
            <a:spLocks noChangeArrowheads="1"/>
          </p:cNvSpPr>
          <p:nvPr/>
        </p:nvSpPr>
        <p:spPr bwMode="auto">
          <a:xfrm>
            <a:off x="1652588" y="5421313"/>
            <a:ext cx="5832475" cy="307975"/>
          </a:xfrm>
          <a:prstGeom prst="rect">
            <a:avLst/>
          </a:prstGeom>
          <a:noFill/>
          <a:ln w="9525">
            <a:noFill/>
            <a:miter lim="800000"/>
            <a:headEnd/>
            <a:tailEnd/>
          </a:ln>
        </p:spPr>
        <p:txBody>
          <a:bodyPr>
            <a:spAutoFit/>
          </a:bodyPr>
          <a:lstStyle/>
          <a:p>
            <a:pPr algn="ctr">
              <a:spcBef>
                <a:spcPct val="50000"/>
              </a:spcBef>
            </a:pPr>
            <a:r>
              <a:rPr lang="en-US" sz="1400">
                <a:solidFill>
                  <a:srgbClr val="58595B"/>
                </a:solidFill>
                <a:latin typeface="Helvetica" pitchFamily="34" charset="0"/>
                <a:cs typeface="Helvetica" pitchFamily="34" charset="0"/>
                <a:hlinkClick r:id="rId2"/>
              </a:rPr>
              <a:t>http://www.statcan.gc.ca/pub/82-003-x/2015007/article/14206-eng.htm</a:t>
            </a:r>
            <a:endParaRPr lang="en-CA" sz="1400">
              <a:solidFill>
                <a:srgbClr val="58595B"/>
              </a:solidFill>
              <a:latin typeface="Helvetica" pitchFamily="34" charset="0"/>
              <a:cs typeface="Helvetica" pitchFamily="34" charset="0"/>
            </a:endParaRPr>
          </a:p>
        </p:txBody>
      </p:sp>
      <p:sp>
        <p:nvSpPr>
          <p:cNvPr id="51203" name="TextBox 4"/>
          <p:cNvSpPr txBox="1">
            <a:spLocks noChangeArrowheads="1"/>
          </p:cNvSpPr>
          <p:nvPr/>
        </p:nvSpPr>
        <p:spPr bwMode="auto">
          <a:xfrm>
            <a:off x="1127125" y="277813"/>
            <a:ext cx="3052763" cy="584200"/>
          </a:xfrm>
          <a:prstGeom prst="rect">
            <a:avLst/>
          </a:prstGeom>
          <a:noFill/>
          <a:ln w="9525">
            <a:noFill/>
            <a:miter lim="800000"/>
            <a:headEnd/>
            <a:tailEnd/>
          </a:ln>
        </p:spPr>
        <p:txBody>
          <a:bodyPr>
            <a:spAutoFit/>
          </a:bodyPr>
          <a:lstStyle/>
          <a:p>
            <a:r>
              <a:rPr lang="en-US" sz="3200" b="1">
                <a:solidFill>
                  <a:srgbClr val="AF292E"/>
                </a:solidFill>
                <a:latin typeface="Helvetica" pitchFamily="34" charset="0"/>
                <a:cs typeface="Helvetica" pitchFamily="34" charset="0"/>
              </a:rPr>
              <a:t>Statistics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23938" y="1600200"/>
            <a:ext cx="6829425" cy="4387035"/>
          </a:xfrm>
          <a:prstGeom prst="rect">
            <a:avLst/>
          </a:prstGeom>
          <a:noFill/>
        </p:spPr>
        <p:txBody>
          <a:bodyPr>
            <a:spAutoFit/>
          </a:bodyPr>
          <a:lstStyle/>
          <a:p>
            <a:pPr fontAlgn="auto">
              <a:lnSpc>
                <a:spcPct val="107000"/>
              </a:lnSpc>
              <a:spcBef>
                <a:spcPts val="0"/>
              </a:spcBef>
              <a:spcAft>
                <a:spcPts val="0"/>
              </a:spcAft>
              <a:tabLst>
                <a:tab pos="228594" algn="l"/>
              </a:tabLst>
              <a:defRPr/>
            </a:pPr>
            <a:r>
              <a:rPr lang="en-CA" sz="2400" b="1" dirty="0">
                <a:latin typeface="Helvetica" charset="0"/>
                <a:ea typeface="Helvetica" charset="0"/>
                <a:cs typeface="Helvetica" charset="0"/>
              </a:rPr>
              <a:t>Hearing loss can lead to:</a:t>
            </a:r>
          </a:p>
          <a:p>
            <a:pPr fontAlgn="auto">
              <a:lnSpc>
                <a:spcPct val="107000"/>
              </a:lnSpc>
              <a:spcBef>
                <a:spcPts val="0"/>
              </a:spcBef>
              <a:spcAft>
                <a:spcPts val="0"/>
              </a:spcAft>
              <a:tabLst>
                <a:tab pos="228594" algn="l"/>
              </a:tabLst>
              <a:defRPr/>
            </a:pPr>
            <a:endParaRPr lang="en-CA" sz="2400" b="1" dirty="0">
              <a:latin typeface="Helvetica" charset="0"/>
              <a:ea typeface="Helvetica" charset="0"/>
              <a:cs typeface="Helvetica" charset="0"/>
            </a:endParaRPr>
          </a:p>
          <a:p>
            <a:pPr marL="285744" indent="-285744" fontAlgn="auto">
              <a:lnSpc>
                <a:spcPct val="107000"/>
              </a:lnSpc>
              <a:spcBef>
                <a:spcPts val="0"/>
              </a:spcBef>
              <a:spcAft>
                <a:spcPts val="0"/>
              </a:spcAft>
              <a:buFont typeface="Arial" panose="020B0604020202020204" pitchFamily="34" charset="0"/>
              <a:buChar char="•"/>
              <a:tabLst>
                <a:tab pos="228594" algn="l"/>
              </a:tabLst>
              <a:defRPr/>
            </a:pPr>
            <a:r>
              <a:rPr lang="en-CA" sz="2000" dirty="0">
                <a:latin typeface="Helvetica" charset="0"/>
                <a:ea typeface="Helvetica" charset="0"/>
                <a:cs typeface="Helvetica" charset="0"/>
              </a:rPr>
              <a:t>An increased risk of poverty</a:t>
            </a:r>
            <a:r>
              <a:rPr lang="en-US" sz="2000" dirty="0">
                <a:latin typeface="Helvetica" charset="0"/>
                <a:ea typeface="Helvetica" charset="0"/>
                <a:cs typeface="Helvetica" charset="0"/>
              </a:rPr>
              <a:t> </a:t>
            </a:r>
            <a:r>
              <a:rPr lang="en-US" sz="1600" dirty="0">
                <a:latin typeface="Helvetica" charset="0"/>
                <a:ea typeface="Helvetica" charset="0"/>
                <a:cs typeface="Helvetica" charset="0"/>
              </a:rPr>
              <a:t>(Jung et al. 2012)</a:t>
            </a:r>
          </a:p>
          <a:p>
            <a:pPr marL="285744" indent="-285744" fontAlgn="auto">
              <a:lnSpc>
                <a:spcPct val="107000"/>
              </a:lnSpc>
              <a:spcBef>
                <a:spcPts val="0"/>
              </a:spcBef>
              <a:spcAft>
                <a:spcPts val="0"/>
              </a:spcAft>
              <a:buFont typeface="Arial" panose="020B0604020202020204" pitchFamily="34" charset="0"/>
              <a:buChar char="•"/>
              <a:tabLst>
                <a:tab pos="228594" algn="l"/>
              </a:tabLst>
              <a:defRPr/>
            </a:pPr>
            <a:endParaRPr lang="en-CA" sz="2000" i="1" dirty="0">
              <a:latin typeface="Helvetica" charset="0"/>
              <a:ea typeface="Helvetica" charset="0"/>
              <a:cs typeface="Helvetica" charset="0"/>
            </a:endParaRPr>
          </a:p>
          <a:p>
            <a:pPr marL="285744" indent="-285744" fontAlgn="auto">
              <a:lnSpc>
                <a:spcPct val="107000"/>
              </a:lnSpc>
              <a:spcBef>
                <a:spcPts val="0"/>
              </a:spcBef>
              <a:spcAft>
                <a:spcPts val="0"/>
              </a:spcAft>
              <a:buFont typeface="Arial" panose="020B0604020202020204" pitchFamily="34" charset="0"/>
              <a:buChar char="•"/>
              <a:tabLst>
                <a:tab pos="228594" algn="l"/>
              </a:tabLst>
              <a:defRPr/>
            </a:pPr>
            <a:r>
              <a:rPr lang="en-CA" sz="2000" dirty="0">
                <a:latin typeface="Helvetica" charset="0"/>
                <a:ea typeface="Helvetica" charset="0"/>
                <a:cs typeface="Helvetica" charset="0"/>
              </a:rPr>
              <a:t>Social isolation </a:t>
            </a:r>
            <a:r>
              <a:rPr lang="en-CA" sz="1600" dirty="0">
                <a:latin typeface="Helvetica" charset="0"/>
                <a:ea typeface="Helvetica" charset="0"/>
                <a:cs typeface="Helvetica" charset="0"/>
              </a:rPr>
              <a:t>(</a:t>
            </a:r>
            <a:r>
              <a:rPr lang="en-CA" sz="1600" dirty="0" err="1">
                <a:latin typeface="Helvetica" charset="0"/>
                <a:ea typeface="Helvetica" charset="0"/>
                <a:cs typeface="Helvetica" charset="0"/>
              </a:rPr>
              <a:t>Arlinger</a:t>
            </a:r>
            <a:r>
              <a:rPr lang="en-CA" sz="1600" dirty="0">
                <a:latin typeface="Helvetica" charset="0"/>
                <a:ea typeface="Helvetica" charset="0"/>
                <a:cs typeface="Helvetica" charset="0"/>
              </a:rPr>
              <a:t>, 2003)</a:t>
            </a:r>
          </a:p>
          <a:p>
            <a:pPr marL="285744" indent="-285744" fontAlgn="auto">
              <a:lnSpc>
                <a:spcPct val="107000"/>
              </a:lnSpc>
              <a:spcBef>
                <a:spcPts val="0"/>
              </a:spcBef>
              <a:spcAft>
                <a:spcPts val="0"/>
              </a:spcAft>
              <a:buFont typeface="Arial" panose="020B0604020202020204" pitchFamily="34" charset="0"/>
              <a:buChar char="•"/>
              <a:tabLst>
                <a:tab pos="228594" algn="l"/>
              </a:tabLst>
              <a:defRPr/>
            </a:pPr>
            <a:endParaRPr lang="en-CA" sz="2000" dirty="0">
              <a:latin typeface="Helvetica" charset="0"/>
              <a:ea typeface="Helvetica" charset="0"/>
              <a:cs typeface="Helvetica" charset="0"/>
            </a:endParaRPr>
          </a:p>
          <a:p>
            <a:pPr marL="285744" indent="-285744" fontAlgn="auto">
              <a:lnSpc>
                <a:spcPct val="107000"/>
              </a:lnSpc>
              <a:spcBef>
                <a:spcPts val="0"/>
              </a:spcBef>
              <a:spcAft>
                <a:spcPts val="0"/>
              </a:spcAft>
              <a:buFont typeface="Arial" panose="020B0604020202020204" pitchFamily="34" charset="0"/>
              <a:buChar char="•"/>
              <a:tabLst>
                <a:tab pos="228594" algn="l"/>
              </a:tabLst>
              <a:defRPr/>
            </a:pPr>
            <a:r>
              <a:rPr lang="en-CA" sz="2000" dirty="0">
                <a:latin typeface="Helvetica" charset="0"/>
                <a:ea typeface="Helvetica" charset="0"/>
                <a:cs typeface="Helvetica" charset="0"/>
              </a:rPr>
              <a:t>Increased need for support services and hospital </a:t>
            </a:r>
            <a:r>
              <a:rPr lang="en-CA" sz="2000" dirty="0" smtClean="0">
                <a:latin typeface="Helvetica" charset="0"/>
                <a:ea typeface="Helvetica" charset="0"/>
                <a:cs typeface="Helvetica" charset="0"/>
              </a:rPr>
              <a:t>care </a:t>
            </a:r>
            <a:r>
              <a:rPr lang="en-CA" sz="1600" dirty="0" smtClean="0">
                <a:latin typeface="Helvetica" charset="0"/>
                <a:ea typeface="Helvetica" charset="0"/>
                <a:cs typeface="Helvetica" charset="0"/>
              </a:rPr>
              <a:t>(</a:t>
            </a:r>
            <a:r>
              <a:rPr lang="en-US" sz="1600" dirty="0" smtClean="0">
                <a:solidFill>
                  <a:schemeClr val="tx1">
                    <a:lumMod val="50000"/>
                  </a:schemeClr>
                </a:solidFill>
                <a:latin typeface="Helvetica" charset="0"/>
                <a:ea typeface="Helvetica" charset="0"/>
                <a:cs typeface="Helvetica" charset="0"/>
              </a:rPr>
              <a:t>Schneider, 2010)</a:t>
            </a:r>
            <a:endParaRPr lang="en-CA" sz="1600" dirty="0">
              <a:latin typeface="Helvetica" charset="0"/>
              <a:ea typeface="Helvetica" charset="0"/>
              <a:cs typeface="Helvetica" charset="0"/>
            </a:endParaRPr>
          </a:p>
          <a:p>
            <a:pPr marL="285744" indent="-285744" fontAlgn="auto">
              <a:lnSpc>
                <a:spcPct val="107000"/>
              </a:lnSpc>
              <a:spcBef>
                <a:spcPts val="0"/>
              </a:spcBef>
              <a:spcAft>
                <a:spcPts val="0"/>
              </a:spcAft>
              <a:buFont typeface="Arial" panose="020B0604020202020204" pitchFamily="34" charset="0"/>
              <a:buChar char="•"/>
              <a:tabLst>
                <a:tab pos="228594" algn="l"/>
              </a:tabLst>
              <a:defRPr/>
            </a:pPr>
            <a:endParaRPr lang="en-CA" sz="2000" dirty="0">
              <a:latin typeface="Helvetica" charset="0"/>
              <a:ea typeface="Helvetica" charset="0"/>
              <a:cs typeface="Helvetica" charset="0"/>
            </a:endParaRPr>
          </a:p>
          <a:p>
            <a:pPr marL="285744" indent="-285744" fontAlgn="auto">
              <a:lnSpc>
                <a:spcPct val="107000"/>
              </a:lnSpc>
              <a:spcBef>
                <a:spcPts val="0"/>
              </a:spcBef>
              <a:spcAft>
                <a:spcPts val="0"/>
              </a:spcAft>
              <a:buFont typeface="Arial" panose="020B0604020202020204" pitchFamily="34" charset="0"/>
              <a:buChar char="•"/>
              <a:tabLst>
                <a:tab pos="228594" algn="l"/>
              </a:tabLst>
              <a:defRPr/>
            </a:pPr>
            <a:r>
              <a:rPr lang="en-CA" sz="2000" dirty="0">
                <a:latin typeface="Helvetica" charset="0"/>
                <a:ea typeface="Helvetica" charset="0"/>
                <a:cs typeface="Helvetica" charset="0"/>
              </a:rPr>
              <a:t>Depression, withdrawal, stress, anger and fatigue causing damage to families and relationships </a:t>
            </a:r>
            <a:r>
              <a:rPr lang="en-CA" sz="1600" dirty="0">
                <a:latin typeface="Helvetica" charset="0"/>
                <a:ea typeface="Helvetica" charset="0"/>
                <a:cs typeface="Helvetica" charset="0"/>
              </a:rPr>
              <a:t>(Chia, 2007);</a:t>
            </a:r>
            <a:r>
              <a:rPr lang="en-CA" sz="1600" b="1" dirty="0">
                <a:latin typeface="Helvetica" charset="0"/>
                <a:ea typeface="Helvetica" charset="0"/>
                <a:cs typeface="Helvetica" charset="0"/>
              </a:rPr>
              <a:t> </a:t>
            </a:r>
            <a:r>
              <a:rPr lang="en-CA" sz="1600" b="1" dirty="0" smtClean="0">
                <a:latin typeface="Helvetica" charset="0"/>
                <a:ea typeface="Helvetica" charset="0"/>
                <a:cs typeface="Helvetica" charset="0"/>
              </a:rPr>
              <a:t>(</a:t>
            </a:r>
            <a:r>
              <a:rPr lang="en-CA" sz="1600" dirty="0" err="1" smtClean="0">
                <a:latin typeface="Helvetica" charset="0"/>
                <a:ea typeface="Helvetica" charset="0"/>
                <a:cs typeface="Helvetica" charset="0"/>
              </a:rPr>
              <a:t>Sindhusake</a:t>
            </a:r>
            <a:r>
              <a:rPr lang="en-CA" sz="1600" b="1" dirty="0" smtClean="0">
                <a:latin typeface="Helvetica" charset="0"/>
                <a:ea typeface="Helvetica" charset="0"/>
                <a:cs typeface="Helvetica" charset="0"/>
              </a:rPr>
              <a:t>, </a:t>
            </a:r>
            <a:r>
              <a:rPr lang="en-CA" sz="1600" dirty="0" smtClean="0">
                <a:latin typeface="Helvetica" charset="0"/>
                <a:ea typeface="Helvetica" charset="0"/>
                <a:cs typeface="Helvetica" charset="0"/>
              </a:rPr>
              <a:t>2001</a:t>
            </a:r>
            <a:r>
              <a:rPr lang="en-CA" sz="1600" dirty="0">
                <a:latin typeface="Helvetica" charset="0"/>
                <a:ea typeface="Helvetica" charset="0"/>
                <a:cs typeface="Helvetica" charset="0"/>
              </a:rPr>
              <a:t>)</a:t>
            </a:r>
          </a:p>
          <a:p>
            <a:pPr fontAlgn="auto">
              <a:spcBef>
                <a:spcPts val="0"/>
              </a:spcBef>
              <a:spcAft>
                <a:spcPts val="0"/>
              </a:spcAft>
              <a:defRPr/>
            </a:pPr>
            <a:endParaRPr lang="en-US" dirty="0">
              <a:latin typeface="Helvetica" charset="0"/>
              <a:ea typeface="Helvetica" charset="0"/>
              <a:cs typeface="Helvetica" charset="0"/>
            </a:endParaRPr>
          </a:p>
        </p:txBody>
      </p:sp>
      <p:sp>
        <p:nvSpPr>
          <p:cNvPr id="52226" name="TextBox 4"/>
          <p:cNvSpPr txBox="1">
            <a:spLocks noChangeArrowheads="1"/>
          </p:cNvSpPr>
          <p:nvPr/>
        </p:nvSpPr>
        <p:spPr bwMode="auto">
          <a:xfrm>
            <a:off x="1138238" y="277813"/>
            <a:ext cx="3836987" cy="584200"/>
          </a:xfrm>
          <a:prstGeom prst="rect">
            <a:avLst/>
          </a:prstGeom>
          <a:noFill/>
          <a:ln w="9525">
            <a:noFill/>
            <a:miter lim="800000"/>
            <a:headEnd/>
            <a:tailEnd/>
          </a:ln>
        </p:spPr>
        <p:txBody>
          <a:bodyPr>
            <a:spAutoFit/>
          </a:bodyPr>
          <a:lstStyle/>
          <a:p>
            <a:r>
              <a:rPr lang="en-US" sz="3200" b="1">
                <a:solidFill>
                  <a:srgbClr val="AF292E"/>
                </a:solidFill>
                <a:latin typeface="Helvetica" pitchFamily="34" charset="0"/>
                <a:cs typeface="Helvetica" pitchFamily="34" charset="0"/>
              </a:rPr>
              <a:t>Impact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23938" y="1584325"/>
            <a:ext cx="7712075" cy="3871913"/>
          </a:xfrm>
          <a:prstGeom prst="rect">
            <a:avLst/>
          </a:prstGeom>
          <a:noFill/>
        </p:spPr>
        <p:txBody>
          <a:bodyPr>
            <a:spAutoFit/>
          </a:bodyPr>
          <a:lstStyle/>
          <a:p>
            <a:pPr fontAlgn="auto">
              <a:spcAft>
                <a:spcPts val="0"/>
              </a:spcAft>
              <a:tabLst>
                <a:tab pos="228594" algn="l"/>
              </a:tabLst>
              <a:defRPr/>
            </a:pPr>
            <a:r>
              <a:rPr lang="en-CA" altLang="en-US" sz="2400" b="1" dirty="0">
                <a:latin typeface="Helvetica" charset="0"/>
                <a:ea typeface="Helvetica" charset="0"/>
                <a:cs typeface="Helvetica" charset="0"/>
              </a:rPr>
              <a:t>In summary, the impact of hearing loss includes:</a:t>
            </a:r>
          </a:p>
          <a:p>
            <a:pPr fontAlgn="auto">
              <a:spcAft>
                <a:spcPts val="0"/>
              </a:spcAft>
              <a:tabLst>
                <a:tab pos="228594" algn="l"/>
              </a:tabLst>
              <a:defRPr/>
            </a:pPr>
            <a:endParaRPr lang="en-CA" altLang="en-US" sz="2000" dirty="0">
              <a:latin typeface="Helvetica" charset="0"/>
              <a:ea typeface="Helvetica" charset="0"/>
              <a:cs typeface="Helvetica" charset="0"/>
            </a:endParaRPr>
          </a:p>
          <a:p>
            <a:pPr marL="285744" indent="-285744" fontAlgn="auto">
              <a:spcAft>
                <a:spcPts val="0"/>
              </a:spcAft>
              <a:buFont typeface="Arial" charset="0"/>
              <a:buChar char="•"/>
              <a:tabLst>
                <a:tab pos="228594" algn="l"/>
              </a:tabLst>
              <a:defRPr/>
            </a:pPr>
            <a:r>
              <a:rPr lang="en-CA" altLang="en-US" sz="2000" dirty="0">
                <a:latin typeface="Helvetica" charset="0"/>
                <a:ea typeface="Helvetica" charset="0"/>
                <a:cs typeface="Helvetica" charset="0"/>
              </a:rPr>
              <a:t>Restricted quality of life</a:t>
            </a:r>
          </a:p>
          <a:p>
            <a:pPr fontAlgn="auto">
              <a:spcAft>
                <a:spcPts val="0"/>
              </a:spcAft>
              <a:tabLst>
                <a:tab pos="228594" algn="l"/>
              </a:tabLst>
              <a:defRPr/>
            </a:pPr>
            <a:endParaRPr lang="en-CA" altLang="en-US" sz="2000" dirty="0">
              <a:latin typeface="Helvetica" charset="0"/>
              <a:ea typeface="Helvetica" charset="0"/>
              <a:cs typeface="Helvetica" charset="0"/>
            </a:endParaRPr>
          </a:p>
          <a:p>
            <a:pPr marL="285744" indent="-285744" fontAlgn="auto">
              <a:spcAft>
                <a:spcPts val="0"/>
              </a:spcAft>
              <a:buFont typeface="Arial" charset="0"/>
              <a:buChar char="•"/>
              <a:tabLst>
                <a:tab pos="228594" algn="l"/>
              </a:tabLst>
              <a:defRPr/>
            </a:pPr>
            <a:r>
              <a:rPr lang="en-CA" altLang="en-US" sz="2000" dirty="0">
                <a:latin typeface="Helvetica" charset="0"/>
                <a:ea typeface="Helvetica" charset="0"/>
                <a:cs typeface="Helvetica" charset="0"/>
              </a:rPr>
              <a:t>Increased cost to healthcare systems </a:t>
            </a:r>
          </a:p>
          <a:p>
            <a:pPr marL="285744" indent="-285744" fontAlgn="auto">
              <a:spcAft>
                <a:spcPts val="0"/>
              </a:spcAft>
              <a:buFont typeface="Arial" charset="0"/>
              <a:buChar char="•"/>
              <a:tabLst>
                <a:tab pos="228594" algn="l"/>
              </a:tabLst>
              <a:defRPr/>
            </a:pPr>
            <a:endParaRPr lang="en-CA" altLang="en-US" sz="2000" dirty="0">
              <a:latin typeface="Helvetica" charset="0"/>
              <a:ea typeface="Helvetica" charset="0"/>
              <a:cs typeface="Helvetica" charset="0"/>
            </a:endParaRPr>
          </a:p>
          <a:p>
            <a:pPr marL="285744" indent="-285744" fontAlgn="auto">
              <a:spcAft>
                <a:spcPts val="0"/>
              </a:spcAft>
              <a:buFont typeface="Arial" charset="0"/>
              <a:buChar char="•"/>
              <a:tabLst>
                <a:tab pos="228594" algn="l"/>
              </a:tabLst>
              <a:defRPr/>
            </a:pPr>
            <a:r>
              <a:rPr lang="en-CA" altLang="en-US" sz="2000" dirty="0">
                <a:latin typeface="Helvetica" charset="0"/>
                <a:ea typeface="Helvetica" charset="0"/>
                <a:cs typeface="Helvetica" charset="0"/>
              </a:rPr>
              <a:t>Increased dependence on social services</a:t>
            </a:r>
          </a:p>
          <a:p>
            <a:pPr fontAlgn="auto">
              <a:spcAft>
                <a:spcPts val="0"/>
              </a:spcAft>
              <a:buFontTx/>
              <a:buChar char="•"/>
              <a:tabLst>
                <a:tab pos="228594" algn="l"/>
              </a:tabLst>
              <a:defRPr/>
            </a:pPr>
            <a:endParaRPr lang="en-CA" altLang="en-US" sz="2000" dirty="0">
              <a:latin typeface="Helvetica" charset="0"/>
              <a:ea typeface="Helvetica" charset="0"/>
              <a:cs typeface="Helvetica" charset="0"/>
            </a:endParaRPr>
          </a:p>
          <a:p>
            <a:pPr marL="285744" indent="-285744" fontAlgn="auto">
              <a:spcAft>
                <a:spcPts val="0"/>
              </a:spcAft>
              <a:buFont typeface="Arial" charset="0"/>
              <a:buChar char="•"/>
              <a:tabLst>
                <a:tab pos="228594" algn="l"/>
              </a:tabLst>
              <a:defRPr/>
            </a:pPr>
            <a:r>
              <a:rPr lang="en-CA" altLang="en-US" sz="2000" dirty="0">
                <a:latin typeface="Helvetica" charset="0"/>
                <a:ea typeface="Helvetica" charset="0"/>
                <a:cs typeface="Helvetica" charset="0"/>
              </a:rPr>
              <a:t>Lost contributions to the economy and to communities</a:t>
            </a:r>
          </a:p>
          <a:p>
            <a:pPr fontAlgn="auto">
              <a:spcAft>
                <a:spcPts val="0"/>
              </a:spcAft>
              <a:tabLst>
                <a:tab pos="228594" algn="l"/>
              </a:tabLst>
              <a:defRPr/>
            </a:pPr>
            <a:endParaRPr lang="en-CA" altLang="en-US" dirty="0">
              <a:latin typeface="Helvetica" charset="0"/>
              <a:ea typeface="Helvetica" charset="0"/>
              <a:cs typeface="Helvetica" charset="0"/>
            </a:endParaRPr>
          </a:p>
          <a:p>
            <a:pPr fontAlgn="auto">
              <a:spcAft>
                <a:spcPts val="0"/>
              </a:spcAft>
              <a:tabLst>
                <a:tab pos="228594" algn="l"/>
              </a:tabLst>
              <a:defRPr/>
            </a:pPr>
            <a:endParaRPr lang="en-CA" altLang="en-US" dirty="0">
              <a:latin typeface="Helvetica" charset="0"/>
              <a:ea typeface="Helvetica" charset="0"/>
              <a:cs typeface="Helvetica" charset="0"/>
            </a:endParaRPr>
          </a:p>
          <a:p>
            <a:pPr fontAlgn="auto">
              <a:lnSpc>
                <a:spcPct val="107000"/>
              </a:lnSpc>
              <a:spcBef>
                <a:spcPts val="0"/>
              </a:spcBef>
              <a:spcAft>
                <a:spcPts val="0"/>
              </a:spcAft>
              <a:tabLst>
                <a:tab pos="228594" algn="l"/>
              </a:tabLst>
              <a:defRPr/>
            </a:pPr>
            <a:r>
              <a:rPr lang="en-CA" sz="2400" b="1" dirty="0">
                <a:solidFill>
                  <a:srgbClr val="AF292E"/>
                </a:solidFill>
                <a:latin typeface="Helvetica" charset="0"/>
                <a:ea typeface="Helvetica" charset="0"/>
                <a:cs typeface="Helvetica" charset="0"/>
              </a:rPr>
              <a:t>Hearing loss can be managed to reduce the impact</a:t>
            </a:r>
            <a:endParaRPr lang="en-US" sz="2400" dirty="0">
              <a:solidFill>
                <a:srgbClr val="AF292E"/>
              </a:solidFill>
              <a:latin typeface="Helvetica" charset="0"/>
              <a:ea typeface="Helvetica" charset="0"/>
              <a:cs typeface="Helvetica" charset="0"/>
            </a:endParaRPr>
          </a:p>
        </p:txBody>
      </p:sp>
      <p:sp>
        <p:nvSpPr>
          <p:cNvPr id="53250" name="TextBox 4"/>
          <p:cNvSpPr txBox="1">
            <a:spLocks noChangeArrowheads="1"/>
          </p:cNvSpPr>
          <p:nvPr/>
        </p:nvSpPr>
        <p:spPr bwMode="auto">
          <a:xfrm>
            <a:off x="1138238" y="277813"/>
            <a:ext cx="3836987" cy="584200"/>
          </a:xfrm>
          <a:prstGeom prst="rect">
            <a:avLst/>
          </a:prstGeom>
          <a:noFill/>
          <a:ln w="9525">
            <a:noFill/>
            <a:miter lim="800000"/>
            <a:headEnd/>
            <a:tailEnd/>
          </a:ln>
        </p:spPr>
        <p:txBody>
          <a:bodyPr>
            <a:spAutoFit/>
          </a:bodyPr>
          <a:lstStyle/>
          <a:p>
            <a:r>
              <a:rPr lang="en-US" sz="3200" b="1">
                <a:solidFill>
                  <a:srgbClr val="AF292E"/>
                </a:solidFill>
                <a:latin typeface="Helvetica" pitchFamily="34" charset="0"/>
                <a:cs typeface="Helvetica" pitchFamily="34" charset="0"/>
              </a:rPr>
              <a:t>Impact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3" name="Picture 1"/>
          <p:cNvPicPr>
            <a:picLocks noChangeAspect="1"/>
          </p:cNvPicPr>
          <p:nvPr/>
        </p:nvPicPr>
        <p:blipFill>
          <a:blip r:embed="rId2"/>
          <a:srcRect/>
          <a:stretch>
            <a:fillRect/>
          </a:stretch>
        </p:blipFill>
        <p:spPr bwMode="auto">
          <a:xfrm>
            <a:off x="-42863" y="-271463"/>
            <a:ext cx="9186863" cy="7159626"/>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extBox 2"/>
          <p:cNvSpPr txBox="1">
            <a:spLocks noChangeArrowheads="1"/>
          </p:cNvSpPr>
          <p:nvPr/>
        </p:nvSpPr>
        <p:spPr bwMode="auto">
          <a:xfrm>
            <a:off x="704850" y="2295525"/>
            <a:ext cx="7705725" cy="1785938"/>
          </a:xfrm>
          <a:prstGeom prst="rect">
            <a:avLst/>
          </a:prstGeom>
          <a:noFill/>
          <a:ln w="9525">
            <a:noFill/>
            <a:miter lim="800000"/>
            <a:headEnd/>
            <a:tailEnd/>
          </a:ln>
        </p:spPr>
        <p:txBody>
          <a:bodyPr>
            <a:spAutoFit/>
          </a:bodyPr>
          <a:lstStyle/>
          <a:p>
            <a:pPr marL="341313" indent="-341313" algn="ctr"/>
            <a:r>
              <a:rPr lang="en-CA" sz="2200" b="1" dirty="0">
                <a:latin typeface="Helvetica" pitchFamily="34" charset="0"/>
                <a:cs typeface="Helvetica" pitchFamily="34" charset="0"/>
              </a:rPr>
              <a:t>An audiologist is an independent, professional provider of primary hearing health care, who specializes in the conservation of hearing and in the identification, assessment, management, and treatment of hearing and balance disorders. </a:t>
            </a:r>
          </a:p>
        </p:txBody>
      </p:sp>
      <p:sp>
        <p:nvSpPr>
          <p:cNvPr id="55298" name="TextBox 3"/>
          <p:cNvSpPr txBox="1">
            <a:spLocks noChangeArrowheads="1"/>
          </p:cNvSpPr>
          <p:nvPr/>
        </p:nvSpPr>
        <p:spPr bwMode="auto">
          <a:xfrm>
            <a:off x="811213" y="5176838"/>
            <a:ext cx="7493000" cy="368300"/>
          </a:xfrm>
          <a:prstGeom prst="rect">
            <a:avLst/>
          </a:prstGeom>
          <a:noFill/>
          <a:ln w="9525">
            <a:noFill/>
            <a:miter lim="800000"/>
            <a:headEnd/>
            <a:tailEnd/>
          </a:ln>
        </p:spPr>
        <p:txBody>
          <a:bodyPr>
            <a:spAutoFit/>
          </a:bodyPr>
          <a:lstStyle/>
          <a:p>
            <a:pPr algn="ctr" eaLnBrk="0" hangingPunct="0">
              <a:spcBef>
                <a:spcPct val="20000"/>
              </a:spcBef>
              <a:buFont typeface="Arial" charset="0"/>
              <a:buNone/>
            </a:pPr>
            <a:r>
              <a:rPr lang="en-CA" i="1">
                <a:solidFill>
                  <a:srgbClr val="58595B"/>
                </a:solidFill>
                <a:latin typeface="Helvetica" pitchFamily="34" charset="0"/>
                <a:cs typeface="Helvetica" pitchFamily="34" charset="0"/>
                <a:hlinkClick r:id="rId2"/>
              </a:rPr>
              <a:t>https://canadianaudiology.ca/professional-resources/scope-of-practice/</a:t>
            </a:r>
            <a:endParaRPr lang="en-CA" i="1">
              <a:solidFill>
                <a:srgbClr val="58595B"/>
              </a:solidFill>
              <a:latin typeface="Helvetica" pitchFamily="34" charset="0"/>
              <a:cs typeface="Helvetica" pitchFamily="34" charset="0"/>
            </a:endParaRPr>
          </a:p>
        </p:txBody>
      </p:sp>
      <p:sp>
        <p:nvSpPr>
          <p:cNvPr id="55299" name="TextBox 4"/>
          <p:cNvSpPr txBox="1">
            <a:spLocks noChangeArrowheads="1"/>
          </p:cNvSpPr>
          <p:nvPr/>
        </p:nvSpPr>
        <p:spPr bwMode="auto">
          <a:xfrm>
            <a:off x="1127125" y="277813"/>
            <a:ext cx="4930775" cy="584200"/>
          </a:xfrm>
          <a:prstGeom prst="rect">
            <a:avLst/>
          </a:prstGeom>
          <a:noFill/>
          <a:ln w="9525">
            <a:noFill/>
            <a:miter lim="800000"/>
            <a:headEnd/>
            <a:tailEnd/>
          </a:ln>
        </p:spPr>
        <p:txBody>
          <a:bodyPr>
            <a:spAutoFit/>
          </a:bodyPr>
          <a:lstStyle/>
          <a:p>
            <a:r>
              <a:rPr lang="en-US" sz="3200" b="1">
                <a:solidFill>
                  <a:srgbClr val="AF292E"/>
                </a:solidFill>
                <a:latin typeface="Helvetica" pitchFamily="34" charset="0"/>
                <a:cs typeface="Helvetica" pitchFamily="34" charset="0"/>
              </a:rPr>
              <a:t>What is an Audiologist?</a:t>
            </a:r>
          </a:p>
        </p:txBody>
      </p:sp>
    </p:spTree>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Presentation1" id="{2D39B075-168A-FD42-B078-55E84624F0FE}" vid="{D23C1B50-6DCD-8C45-842A-39797C4CE4E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1572</TotalTime>
  <Words>2400</Words>
  <Application>Microsoft Office PowerPoint</Application>
  <PresentationFormat>On-screen Show (4:3)</PresentationFormat>
  <Paragraphs>342</Paragraphs>
  <Slides>39</Slides>
  <Notes>14</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Erika Henry</dc:creator>
  <cp:lastModifiedBy>Justyn Pisa</cp:lastModifiedBy>
  <cp:revision>67</cp:revision>
  <dcterms:created xsi:type="dcterms:W3CDTF">2016-12-04T23:05:25Z</dcterms:created>
  <dcterms:modified xsi:type="dcterms:W3CDTF">2017-04-28T23:10:02Z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