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226" r:id="rId2"/>
    <p:sldMasterId id="2147484238" r:id="rId3"/>
  </p:sldMasterIdLst>
  <p:notesMasterIdLst>
    <p:notesMasterId r:id="rId41"/>
  </p:notesMasterIdLst>
  <p:sldIdLst>
    <p:sldId id="256" r:id="rId4"/>
    <p:sldId id="438" r:id="rId5"/>
    <p:sldId id="427" r:id="rId6"/>
    <p:sldId id="426" r:id="rId7"/>
    <p:sldId id="42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35" r:id="rId25"/>
    <p:sldId id="433" r:id="rId26"/>
    <p:sldId id="456" r:id="rId27"/>
    <p:sldId id="460" r:id="rId28"/>
    <p:sldId id="457" r:id="rId29"/>
    <p:sldId id="425" r:id="rId30"/>
    <p:sldId id="459" r:id="rId31"/>
    <p:sldId id="466" r:id="rId32"/>
    <p:sldId id="467" r:id="rId33"/>
    <p:sldId id="461" r:id="rId34"/>
    <p:sldId id="462" r:id="rId35"/>
    <p:sldId id="463" r:id="rId36"/>
    <p:sldId id="464" r:id="rId37"/>
    <p:sldId id="465" r:id="rId38"/>
    <p:sldId id="437" r:id="rId39"/>
    <p:sldId id="345"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2525"/>
    <a:srgbClr val="008000"/>
    <a:srgbClr val="CC3300"/>
    <a:srgbClr val="22429E"/>
    <a:srgbClr val="412997"/>
    <a:srgbClr val="990099"/>
    <a:srgbClr val="990000"/>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1" autoAdjust="0"/>
    <p:restoredTop sz="98880" autoAdjust="0"/>
  </p:normalViewPr>
  <p:slideViewPr>
    <p:cSldViewPr>
      <p:cViewPr varScale="1">
        <p:scale>
          <a:sx n="74" d="100"/>
          <a:sy n="74" d="100"/>
        </p:scale>
        <p:origin x="13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2000" dirty="0" smtClean="0"/>
              <a:t>Pure Tone Average: </a:t>
            </a:r>
            <a:r>
              <a:rPr lang="en-US" sz="2000" dirty="0"/>
              <a:t>E+P </a:t>
            </a:r>
            <a:r>
              <a:rPr lang="en-US" sz="2000" dirty="0" smtClean="0"/>
              <a:t>vs. </a:t>
            </a:r>
            <a:r>
              <a:rPr lang="en-US" sz="2000" dirty="0"/>
              <a:t>E </a:t>
            </a:r>
            <a:r>
              <a:rPr lang="en-US" sz="2000" dirty="0" smtClean="0"/>
              <a:t>vs. </a:t>
            </a:r>
            <a:r>
              <a:rPr lang="en-US" sz="2000" dirty="0"/>
              <a:t>NHRT (Left ear)</a:t>
            </a:r>
          </a:p>
        </c:rich>
      </c:tx>
      <c:layout>
        <c:manualLayout>
          <c:xMode val="edge"/>
          <c:yMode val="edge"/>
          <c:x val="0.16078843160593298"/>
          <c:y val="4.6396959000814551E-2"/>
        </c:manualLayout>
      </c:layout>
      <c:overlay val="0"/>
      <c:spPr>
        <a:noFill/>
        <a:ln w="43248">
          <a:noFill/>
        </a:ln>
      </c:spPr>
    </c:title>
    <c:autoTitleDeleted val="0"/>
    <c:plotArea>
      <c:layout>
        <c:manualLayout>
          <c:layoutTarget val="inner"/>
          <c:xMode val="edge"/>
          <c:yMode val="edge"/>
          <c:x val="8.0373831775700941E-2"/>
          <c:y val="0.15202702702702703"/>
          <c:w val="0.81308411214953269"/>
          <c:h val="0.69594594594594594"/>
        </c:manualLayout>
      </c:layout>
      <c:barChart>
        <c:barDir val="col"/>
        <c:grouping val="clustered"/>
        <c:varyColors val="0"/>
        <c:ser>
          <c:idx val="0"/>
          <c:order val="0"/>
          <c:tx>
            <c:v>E+P</c:v>
          </c:tx>
          <c:spPr>
            <a:gradFill rotWithShape="0">
              <a:gsLst>
                <a:gs pos="0">
                  <a:srgbClr xmlns:mc="http://schemas.openxmlformats.org/markup-compatibility/2006" xmlns:a14="http://schemas.microsoft.com/office/drawing/2010/main" val="000000" mc:Ignorable="a14" a14:legacySpreadsheetColorIndex="53">
                    <a:gamma/>
                    <a:shade val="46275"/>
                    <a:invGamma/>
                  </a:srgbClr>
                </a:gs>
                <a:gs pos="5000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5400000" scaled="1"/>
            </a:gradFill>
            <a:ln w="21624">
              <a:solidFill>
                <a:srgbClr val="000000"/>
              </a:solidFill>
              <a:prstDash val="solid"/>
            </a:ln>
          </c:spPr>
          <c:invertIfNegative val="0"/>
          <c:errBars>
            <c:errBarType val="plus"/>
            <c:errValType val="cust"/>
            <c:noEndCap val="0"/>
            <c:plus>
              <c:numRef>
                <c:f>Sheet3!$J$38:$M$38</c:f>
                <c:numCache>
                  <c:formatCode>General</c:formatCode>
                  <c:ptCount val="4"/>
                  <c:pt idx="0">
                    <c:v>2.3990430649194585</c:v>
                  </c:pt>
                  <c:pt idx="1">
                    <c:v>3.0660146368744274</c:v>
                  </c:pt>
                  <c:pt idx="2">
                    <c:v>3.134561983857576</c:v>
                  </c:pt>
                  <c:pt idx="3">
                    <c:v>1.7184047159488105</c:v>
                  </c:pt>
                </c:numCache>
              </c:numRef>
            </c:plus>
            <c:spPr>
              <a:ln w="21624">
                <a:solidFill>
                  <a:srgbClr val="000000"/>
                </a:solidFill>
                <a:prstDash val="solid"/>
              </a:ln>
            </c:spPr>
          </c:errBars>
          <c:cat>
            <c:strRef>
              <c:f>Sheet3!$J$80:$M$80</c:f>
              <c:strCache>
                <c:ptCount val="4"/>
                <c:pt idx="0">
                  <c:v>L PTA1</c:v>
                </c:pt>
                <c:pt idx="1">
                  <c:v>L  PTA2</c:v>
                </c:pt>
                <c:pt idx="2">
                  <c:v>L PTA3</c:v>
                </c:pt>
                <c:pt idx="3">
                  <c:v>PTA4</c:v>
                </c:pt>
              </c:strCache>
            </c:strRef>
          </c:cat>
          <c:val>
            <c:numRef>
              <c:f>Sheet3!$J$36:$M$36</c:f>
              <c:numCache>
                <c:formatCode>0.00</c:formatCode>
                <c:ptCount val="4"/>
                <c:pt idx="0">
                  <c:v>28.0234375</c:v>
                </c:pt>
                <c:pt idx="1">
                  <c:v>37.515625</c:v>
                </c:pt>
                <c:pt idx="2">
                  <c:v>50.520833333333336</c:v>
                </c:pt>
                <c:pt idx="3">
                  <c:v>73.372395833333343</c:v>
                </c:pt>
              </c:numCache>
            </c:numRef>
          </c:val>
        </c:ser>
        <c:ser>
          <c:idx val="1"/>
          <c:order val="1"/>
          <c:tx>
            <c:v>E</c:v>
          </c:tx>
          <c:spPr>
            <a:gradFill rotWithShape="0">
              <a:gsLst>
                <a:gs pos="0">
                  <a:srgbClr xmlns:mc="http://schemas.openxmlformats.org/markup-compatibility/2006" xmlns:a14="http://schemas.microsoft.com/office/drawing/2010/main" val="000000" mc:Ignorable="a14" a14:legacySpreadsheetColorIndex="50">
                    <a:gamma/>
                    <a:shade val="46275"/>
                    <a:invGamma/>
                  </a:srgbClr>
                </a:gs>
                <a:gs pos="50000">
                  <a:srgbClr xmlns:mc="http://schemas.openxmlformats.org/markup-compatibility/2006" xmlns:a14="http://schemas.microsoft.com/office/drawing/2010/main" val="99CC00" mc:Ignorable="a14" a14:legacySpreadsheetColorIndex="50"/>
                </a:gs>
                <a:gs pos="100000">
                  <a:srgbClr xmlns:mc="http://schemas.openxmlformats.org/markup-compatibility/2006" xmlns:a14="http://schemas.microsoft.com/office/drawing/2010/main" val="000000" mc:Ignorable="a14" a14:legacySpreadsheetColorIndex="50">
                    <a:gamma/>
                    <a:shade val="46275"/>
                    <a:invGamma/>
                  </a:srgbClr>
                </a:gs>
              </a:gsLst>
              <a:lin ang="5400000" scaled="1"/>
            </a:gradFill>
            <a:ln w="21624">
              <a:solidFill>
                <a:srgbClr val="000000"/>
              </a:solidFill>
              <a:prstDash val="solid"/>
            </a:ln>
          </c:spPr>
          <c:invertIfNegative val="0"/>
          <c:errBars>
            <c:errBarType val="plus"/>
            <c:errValType val="cust"/>
            <c:noEndCap val="0"/>
            <c:plus>
              <c:numRef>
                <c:f>Sheet3!$J$38:$M$38</c:f>
                <c:numCache>
                  <c:formatCode>General</c:formatCode>
                  <c:ptCount val="4"/>
                  <c:pt idx="0">
                    <c:v>2.3990430649194585</c:v>
                  </c:pt>
                  <c:pt idx="1">
                    <c:v>3.0660146368744274</c:v>
                  </c:pt>
                  <c:pt idx="2">
                    <c:v>3.134561983857576</c:v>
                  </c:pt>
                  <c:pt idx="3">
                    <c:v>1.7184047159488105</c:v>
                  </c:pt>
                </c:numCache>
              </c:numRef>
            </c:plus>
            <c:spPr>
              <a:ln w="21624">
                <a:solidFill>
                  <a:srgbClr val="000000"/>
                </a:solidFill>
                <a:prstDash val="solid"/>
              </a:ln>
            </c:spPr>
          </c:errBars>
          <c:cat>
            <c:strRef>
              <c:f>Sheet3!$J$80:$M$80</c:f>
              <c:strCache>
                <c:ptCount val="4"/>
                <c:pt idx="0">
                  <c:v>L PTA1</c:v>
                </c:pt>
                <c:pt idx="1">
                  <c:v>L  PTA2</c:v>
                </c:pt>
                <c:pt idx="2">
                  <c:v>L PTA3</c:v>
                </c:pt>
                <c:pt idx="3">
                  <c:v>PTA4</c:v>
                </c:pt>
              </c:strCache>
            </c:strRef>
          </c:cat>
          <c:val>
            <c:numRef>
              <c:f>Sheet3!$J$75:$M$75</c:f>
              <c:numCache>
                <c:formatCode>0.00</c:formatCode>
                <c:ptCount val="4"/>
                <c:pt idx="0">
                  <c:v>21.302083333333332</c:v>
                </c:pt>
                <c:pt idx="1">
                  <c:v>27.682291666666664</c:v>
                </c:pt>
                <c:pt idx="2">
                  <c:v>42.760416666666671</c:v>
                </c:pt>
                <c:pt idx="3">
                  <c:v>66.397849462365585</c:v>
                </c:pt>
              </c:numCache>
            </c:numRef>
          </c:val>
        </c:ser>
        <c:ser>
          <c:idx val="2"/>
          <c:order val="2"/>
          <c:tx>
            <c:v>NHRT</c:v>
          </c:tx>
          <c:spPr>
            <a:gradFill rotWithShape="0">
              <a:gsLst>
                <a:gs pos="0">
                  <a:srgbClr xmlns:mc="http://schemas.openxmlformats.org/markup-compatibility/2006" xmlns:a14="http://schemas.microsoft.com/office/drawing/2010/main" val="000000" mc:Ignorable="a14" a14:legacySpreadsheetColorIndex="24">
                    <a:gamma/>
                    <a:shade val="46275"/>
                    <a:invGamma/>
                  </a:srgbClr>
                </a:gs>
                <a:gs pos="50000">
                  <a:srgbClr xmlns:mc="http://schemas.openxmlformats.org/markup-compatibility/2006" xmlns:a14="http://schemas.microsoft.com/office/drawing/2010/main" val="9999FF" mc:Ignorable="a14" a14:legacySpreadsheetColorIndex="24"/>
                </a:gs>
                <a:gs pos="100000">
                  <a:srgbClr xmlns:mc="http://schemas.openxmlformats.org/markup-compatibility/2006" xmlns:a14="http://schemas.microsoft.com/office/drawing/2010/main" val="000000" mc:Ignorable="a14" a14:legacySpreadsheetColorIndex="24">
                    <a:gamma/>
                    <a:shade val="46275"/>
                    <a:invGamma/>
                  </a:srgbClr>
                </a:gs>
              </a:gsLst>
              <a:lin ang="5400000" scaled="1"/>
            </a:gradFill>
            <a:ln w="21624">
              <a:solidFill>
                <a:srgbClr val="000000"/>
              </a:solidFill>
              <a:prstDash val="solid"/>
            </a:ln>
          </c:spPr>
          <c:invertIfNegative val="0"/>
          <c:errBars>
            <c:errBarType val="plus"/>
            <c:errValType val="cust"/>
            <c:noEndCap val="0"/>
            <c:plus>
              <c:numRef>
                <c:f>Sheet3!$J$148:$M$148</c:f>
                <c:numCache>
                  <c:formatCode>General</c:formatCode>
                  <c:ptCount val="4"/>
                  <c:pt idx="0">
                    <c:v>1.1709538478508899</c:v>
                  </c:pt>
                  <c:pt idx="1">
                    <c:v>1.9221049251399653</c:v>
                  </c:pt>
                  <c:pt idx="2">
                    <c:v>2.1154423750162876</c:v>
                  </c:pt>
                  <c:pt idx="3">
                    <c:v>1.682742759509265</c:v>
                  </c:pt>
                </c:numCache>
              </c:numRef>
            </c:plus>
            <c:spPr>
              <a:ln w="21624">
                <a:solidFill>
                  <a:srgbClr val="000000"/>
                </a:solidFill>
                <a:prstDash val="solid"/>
              </a:ln>
            </c:spPr>
          </c:errBars>
          <c:cat>
            <c:strRef>
              <c:f>Sheet3!$J$80:$M$80</c:f>
              <c:strCache>
                <c:ptCount val="4"/>
                <c:pt idx="0">
                  <c:v>L PTA1</c:v>
                </c:pt>
                <c:pt idx="1">
                  <c:v>L  PTA2</c:v>
                </c:pt>
                <c:pt idx="2">
                  <c:v>L PTA3</c:v>
                </c:pt>
                <c:pt idx="3">
                  <c:v>PTA4</c:v>
                </c:pt>
              </c:strCache>
            </c:strRef>
          </c:cat>
          <c:val>
            <c:numRef>
              <c:f>Sheet3!$J$146:$M$146</c:f>
              <c:numCache>
                <c:formatCode>0.00</c:formatCode>
                <c:ptCount val="4"/>
                <c:pt idx="0">
                  <c:v>17.797619047619047</c:v>
                </c:pt>
                <c:pt idx="1">
                  <c:v>26.494708994708997</c:v>
                </c:pt>
                <c:pt idx="2">
                  <c:v>43.915343915343932</c:v>
                </c:pt>
                <c:pt idx="3">
                  <c:v>70.191256830601077</c:v>
                </c:pt>
              </c:numCache>
            </c:numRef>
          </c:val>
        </c:ser>
        <c:dLbls>
          <c:showLegendKey val="0"/>
          <c:showVal val="0"/>
          <c:showCatName val="0"/>
          <c:showSerName val="0"/>
          <c:showPercent val="0"/>
          <c:showBubbleSize val="0"/>
        </c:dLbls>
        <c:gapWidth val="150"/>
        <c:axId val="1675078000"/>
        <c:axId val="1675073104"/>
      </c:barChart>
      <c:catAx>
        <c:axId val="1675078000"/>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sz="1400" dirty="0"/>
                  <a:t>Pure Tone Audiogram</a:t>
                </a:r>
              </a:p>
            </c:rich>
          </c:tx>
          <c:layout>
            <c:manualLayout>
              <c:xMode val="edge"/>
              <c:yMode val="edge"/>
              <c:x val="0.38878504672897196"/>
              <c:y val="0.90202702702702697"/>
            </c:manualLayout>
          </c:layout>
          <c:overlay val="0"/>
          <c:spPr>
            <a:noFill/>
            <a:ln w="43248">
              <a:noFill/>
            </a:ln>
          </c:spPr>
        </c:title>
        <c:numFmt formatCode="General" sourceLinked="1"/>
        <c:majorTickMark val="out"/>
        <c:minorTickMark val="none"/>
        <c:tickLblPos val="nextTo"/>
        <c:spPr>
          <a:ln w="5406">
            <a:solidFill>
              <a:srgbClr val="000000"/>
            </a:solidFill>
            <a:prstDash val="solid"/>
          </a:ln>
        </c:spPr>
        <c:txPr>
          <a:bodyPr rot="0" vert="horz"/>
          <a:lstStyle/>
          <a:p>
            <a:pPr>
              <a:defRPr sz="809" b="0" i="0" u="none" strike="noStrike" baseline="0">
                <a:solidFill>
                  <a:srgbClr val="000000"/>
                </a:solidFill>
                <a:latin typeface="Arial"/>
                <a:ea typeface="Arial"/>
                <a:cs typeface="Arial"/>
              </a:defRPr>
            </a:pPr>
            <a:endParaRPr lang="en-US"/>
          </a:p>
        </c:txPr>
        <c:crossAx val="1675073104"/>
        <c:crosses val="autoZero"/>
        <c:auto val="1"/>
        <c:lblAlgn val="ctr"/>
        <c:lblOffset val="100"/>
        <c:tickLblSkip val="1"/>
        <c:tickMarkSkip val="1"/>
        <c:noMultiLvlLbl val="0"/>
      </c:catAx>
      <c:valAx>
        <c:axId val="1675073104"/>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dirty="0"/>
                  <a:t>Threshold (dB - Hearing Level)</a:t>
                </a:r>
              </a:p>
            </c:rich>
          </c:tx>
          <c:layout>
            <c:manualLayout>
              <c:xMode val="edge"/>
              <c:yMode val="edge"/>
              <c:x val="2.2429906542056073E-2"/>
              <c:y val="0.2533783783783784"/>
            </c:manualLayout>
          </c:layout>
          <c:overlay val="0"/>
          <c:spPr>
            <a:noFill/>
            <a:ln w="43248">
              <a:noFill/>
            </a:ln>
          </c:spPr>
        </c:title>
        <c:numFmt formatCode="0" sourceLinked="0"/>
        <c:majorTickMark val="out"/>
        <c:minorTickMark val="none"/>
        <c:tickLblPos val="nextTo"/>
        <c:spPr>
          <a:ln w="5406">
            <a:solidFill>
              <a:srgbClr val="000000"/>
            </a:solidFill>
            <a:prstDash val="solid"/>
          </a:ln>
        </c:spPr>
        <c:txPr>
          <a:bodyPr rot="0" vert="horz"/>
          <a:lstStyle/>
          <a:p>
            <a:pPr>
              <a:defRPr sz="979" b="0" i="0" u="none" strike="noStrike" baseline="0">
                <a:solidFill>
                  <a:srgbClr val="000000"/>
                </a:solidFill>
                <a:latin typeface="Arial"/>
                <a:ea typeface="Arial"/>
                <a:cs typeface="Arial"/>
              </a:defRPr>
            </a:pPr>
            <a:endParaRPr lang="en-US"/>
          </a:p>
        </c:txPr>
        <c:crossAx val="1675078000"/>
        <c:crosses val="autoZero"/>
        <c:crossBetween val="between"/>
      </c:valAx>
      <c:spPr>
        <a:noFill/>
        <a:ln w="5406">
          <a:solidFill>
            <a:srgbClr val="000000"/>
          </a:solidFill>
          <a:prstDash val="solid"/>
        </a:ln>
      </c:spPr>
    </c:plotArea>
    <c:legend>
      <c:legendPos val="r"/>
      <c:layout>
        <c:manualLayout>
          <c:xMode val="edge"/>
          <c:yMode val="edge"/>
          <c:x val="0.13644859813084112"/>
          <c:y val="0.19932432432432431"/>
          <c:w val="7.8504672897196259E-2"/>
          <c:h val="0.17567567567567569"/>
        </c:manualLayout>
      </c:layout>
      <c:overlay val="0"/>
      <c:spPr>
        <a:solidFill>
          <a:srgbClr val="FFFFFF"/>
        </a:solidFill>
        <a:ln w="5406">
          <a:solidFill>
            <a:srgbClr val="000000"/>
          </a:solidFill>
          <a:prstDash val="solid"/>
        </a:ln>
      </c:spPr>
      <c:txPr>
        <a:bodyPr/>
        <a:lstStyle/>
        <a:p>
          <a:pPr>
            <a:defRPr sz="1056"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809"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2000" dirty="0" smtClean="0"/>
              <a:t>DPOAE Levels: E+P vs. </a:t>
            </a:r>
            <a:r>
              <a:rPr lang="en-US" sz="2000" dirty="0"/>
              <a:t>E </a:t>
            </a:r>
            <a:r>
              <a:rPr lang="en-US" sz="2000" dirty="0" smtClean="0"/>
              <a:t>vs. </a:t>
            </a:r>
            <a:r>
              <a:rPr lang="en-US" sz="2000" dirty="0"/>
              <a:t>NHRT (Left ear)</a:t>
            </a:r>
          </a:p>
        </c:rich>
      </c:tx>
      <c:layout>
        <c:manualLayout>
          <c:xMode val="edge"/>
          <c:yMode val="edge"/>
          <c:x val="0.16497746893084148"/>
          <c:y val="6.7293247111883557E-3"/>
        </c:manualLayout>
      </c:layout>
      <c:overlay val="0"/>
      <c:spPr>
        <a:noFill/>
        <a:ln w="41754">
          <a:noFill/>
        </a:ln>
      </c:spPr>
    </c:title>
    <c:autoTitleDeleted val="0"/>
    <c:plotArea>
      <c:layout>
        <c:manualLayout>
          <c:layoutTarget val="inner"/>
          <c:xMode val="edge"/>
          <c:yMode val="edge"/>
          <c:x val="0.10467289719626169"/>
          <c:y val="0.15202702702702703"/>
          <c:w val="0.76448598130841117"/>
          <c:h val="0.69594594594594594"/>
        </c:manualLayout>
      </c:layout>
      <c:barChart>
        <c:barDir val="col"/>
        <c:grouping val="clustered"/>
        <c:varyColors val="0"/>
        <c:ser>
          <c:idx val="0"/>
          <c:order val="0"/>
          <c:tx>
            <c:v>E+P</c:v>
          </c:tx>
          <c:spPr>
            <a:gradFill rotWithShape="0">
              <a:gsLst>
                <a:gs pos="0">
                  <a:srgbClr xmlns:mc="http://schemas.openxmlformats.org/markup-compatibility/2006" xmlns:a14="http://schemas.microsoft.com/office/drawing/2010/main" val="000000" mc:Ignorable="a14" a14:legacySpreadsheetColorIndex="53">
                    <a:gamma/>
                    <a:shade val="46275"/>
                    <a:invGamma/>
                  </a:srgbClr>
                </a:gs>
                <a:gs pos="5000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5400000" scaled="1"/>
            </a:gradFill>
            <a:ln w="20877">
              <a:solidFill>
                <a:srgbClr val="000000"/>
              </a:solidFill>
              <a:prstDash val="solid"/>
            </a:ln>
          </c:spPr>
          <c:invertIfNegative val="0"/>
          <c:errBars>
            <c:errBarType val="plus"/>
            <c:errValType val="cust"/>
            <c:noEndCap val="0"/>
            <c:plus>
              <c:numRef>
                <c:f>Sheet3!$O$38:$P$38</c:f>
                <c:numCache>
                  <c:formatCode>General</c:formatCode>
                  <c:ptCount val="2"/>
                  <c:pt idx="0">
                    <c:v>1.4509106686625119</c:v>
                  </c:pt>
                  <c:pt idx="1">
                    <c:v>1.5669415921039087</c:v>
                  </c:pt>
                </c:numCache>
              </c:numRef>
            </c:plus>
            <c:spPr>
              <a:ln w="20877">
                <a:solidFill>
                  <a:srgbClr val="000000"/>
                </a:solidFill>
                <a:prstDash val="solid"/>
              </a:ln>
            </c:spPr>
          </c:errBars>
          <c:cat>
            <c:strRef>
              <c:f>Sheet3!$O$80:$P$80</c:f>
              <c:strCache>
                <c:ptCount val="2"/>
                <c:pt idx="0">
                  <c:v>L  DP1</c:v>
                </c:pt>
                <c:pt idx="1">
                  <c:v>L DP2</c:v>
                </c:pt>
              </c:strCache>
            </c:strRef>
          </c:cat>
          <c:val>
            <c:numRef>
              <c:f>Sheet3!$O$36:$P$36</c:f>
              <c:numCache>
                <c:formatCode>0.00</c:formatCode>
                <c:ptCount val="2"/>
                <c:pt idx="0">
                  <c:v>-3.4220833333333331</c:v>
                </c:pt>
                <c:pt idx="1">
                  <c:v>-10.629166666666665</c:v>
                </c:pt>
              </c:numCache>
            </c:numRef>
          </c:val>
        </c:ser>
        <c:ser>
          <c:idx val="1"/>
          <c:order val="1"/>
          <c:tx>
            <c:v>E</c:v>
          </c:tx>
          <c:spPr>
            <a:gradFill rotWithShape="0">
              <a:gsLst>
                <a:gs pos="0">
                  <a:srgbClr xmlns:mc="http://schemas.openxmlformats.org/markup-compatibility/2006" xmlns:a14="http://schemas.microsoft.com/office/drawing/2010/main" val="000000" mc:Ignorable="a14" a14:legacySpreadsheetColorIndex="50">
                    <a:gamma/>
                    <a:shade val="46275"/>
                    <a:invGamma/>
                  </a:srgbClr>
                </a:gs>
                <a:gs pos="50000">
                  <a:srgbClr xmlns:mc="http://schemas.openxmlformats.org/markup-compatibility/2006" xmlns:a14="http://schemas.microsoft.com/office/drawing/2010/main" val="99CC00" mc:Ignorable="a14" a14:legacySpreadsheetColorIndex="50"/>
                </a:gs>
                <a:gs pos="100000">
                  <a:srgbClr xmlns:mc="http://schemas.openxmlformats.org/markup-compatibility/2006" xmlns:a14="http://schemas.microsoft.com/office/drawing/2010/main" val="000000" mc:Ignorable="a14" a14:legacySpreadsheetColorIndex="50">
                    <a:gamma/>
                    <a:shade val="46275"/>
                    <a:invGamma/>
                  </a:srgbClr>
                </a:gs>
              </a:gsLst>
              <a:lin ang="5400000" scaled="1"/>
            </a:gradFill>
            <a:ln w="20877">
              <a:solidFill>
                <a:srgbClr val="000000"/>
              </a:solidFill>
              <a:prstDash val="solid"/>
            </a:ln>
          </c:spPr>
          <c:invertIfNegative val="0"/>
          <c:errBars>
            <c:errBarType val="plus"/>
            <c:errValType val="cust"/>
            <c:noEndCap val="0"/>
            <c:plus>
              <c:numRef>
                <c:f>Sheet3!$O$77:$P$77</c:f>
                <c:numCache>
                  <c:formatCode>General</c:formatCode>
                  <c:ptCount val="2"/>
                  <c:pt idx="0">
                    <c:v>1.5010981156911487</c:v>
                  </c:pt>
                  <c:pt idx="1">
                    <c:v>1.8349336124188764</c:v>
                  </c:pt>
                </c:numCache>
              </c:numRef>
            </c:plus>
            <c:spPr>
              <a:ln w="20877">
                <a:solidFill>
                  <a:srgbClr val="000000"/>
                </a:solidFill>
                <a:prstDash val="solid"/>
              </a:ln>
            </c:spPr>
          </c:errBars>
          <c:cat>
            <c:strRef>
              <c:f>Sheet3!$O$80:$P$80</c:f>
              <c:strCache>
                <c:ptCount val="2"/>
                <c:pt idx="0">
                  <c:v>L  DP1</c:v>
                </c:pt>
                <c:pt idx="1">
                  <c:v>L DP2</c:v>
                </c:pt>
              </c:strCache>
            </c:strRef>
          </c:cat>
          <c:val>
            <c:numRef>
              <c:f>Sheet3!$O$75:$P$75</c:f>
              <c:numCache>
                <c:formatCode>0.00</c:formatCode>
                <c:ptCount val="2"/>
                <c:pt idx="0">
                  <c:v>-7.5390624999999975E-2</c:v>
                </c:pt>
                <c:pt idx="1">
                  <c:v>-5.4878906249999986</c:v>
                </c:pt>
              </c:numCache>
            </c:numRef>
          </c:val>
        </c:ser>
        <c:ser>
          <c:idx val="2"/>
          <c:order val="2"/>
          <c:tx>
            <c:v>NHRT</c:v>
          </c:tx>
          <c:spPr>
            <a:gradFill rotWithShape="0">
              <a:gsLst>
                <a:gs pos="0">
                  <a:srgbClr xmlns:mc="http://schemas.openxmlformats.org/markup-compatibility/2006" xmlns:a14="http://schemas.microsoft.com/office/drawing/2010/main" val="000000" mc:Ignorable="a14" a14:legacySpreadsheetColorIndex="24">
                    <a:gamma/>
                    <a:shade val="46275"/>
                    <a:invGamma/>
                  </a:srgbClr>
                </a:gs>
                <a:gs pos="50000">
                  <a:srgbClr xmlns:mc="http://schemas.openxmlformats.org/markup-compatibility/2006" xmlns:a14="http://schemas.microsoft.com/office/drawing/2010/main" val="9999FF" mc:Ignorable="a14" a14:legacySpreadsheetColorIndex="24"/>
                </a:gs>
                <a:gs pos="100000">
                  <a:srgbClr xmlns:mc="http://schemas.openxmlformats.org/markup-compatibility/2006" xmlns:a14="http://schemas.microsoft.com/office/drawing/2010/main" val="000000" mc:Ignorable="a14" a14:legacySpreadsheetColorIndex="24">
                    <a:gamma/>
                    <a:shade val="46275"/>
                    <a:invGamma/>
                  </a:srgbClr>
                </a:gs>
              </a:gsLst>
              <a:lin ang="5400000" scaled="1"/>
            </a:gradFill>
            <a:ln w="20877">
              <a:solidFill>
                <a:srgbClr val="000000"/>
              </a:solidFill>
              <a:prstDash val="solid"/>
            </a:ln>
          </c:spPr>
          <c:invertIfNegative val="0"/>
          <c:errBars>
            <c:errBarType val="plus"/>
            <c:errValType val="cust"/>
            <c:noEndCap val="0"/>
            <c:plus>
              <c:numRef>
                <c:f>Sheet3!$O$148:$P$148</c:f>
                <c:numCache>
                  <c:formatCode>General</c:formatCode>
                  <c:ptCount val="2"/>
                  <c:pt idx="0">
                    <c:v>0.86115013792082162</c:v>
                  </c:pt>
                  <c:pt idx="1">
                    <c:v>1.1782387467191504</c:v>
                  </c:pt>
                </c:numCache>
              </c:numRef>
            </c:plus>
            <c:spPr>
              <a:ln w="20877">
                <a:solidFill>
                  <a:srgbClr val="000000"/>
                </a:solidFill>
                <a:prstDash val="solid"/>
              </a:ln>
            </c:spPr>
          </c:errBars>
          <c:cat>
            <c:strRef>
              <c:f>Sheet3!$O$80:$P$80</c:f>
              <c:strCache>
                <c:ptCount val="2"/>
                <c:pt idx="0">
                  <c:v>L  DP1</c:v>
                </c:pt>
                <c:pt idx="1">
                  <c:v>L DP2</c:v>
                </c:pt>
              </c:strCache>
            </c:strRef>
          </c:cat>
          <c:val>
            <c:numRef>
              <c:f>Sheet3!$O$146:$P$146</c:f>
              <c:numCache>
                <c:formatCode>0.00</c:formatCode>
                <c:ptCount val="2"/>
                <c:pt idx="0">
                  <c:v>0.31387768817204292</c:v>
                </c:pt>
                <c:pt idx="1">
                  <c:v>-4.7272983870967735</c:v>
                </c:pt>
              </c:numCache>
            </c:numRef>
          </c:val>
        </c:ser>
        <c:dLbls>
          <c:showLegendKey val="0"/>
          <c:showVal val="0"/>
          <c:showCatName val="0"/>
          <c:showSerName val="0"/>
          <c:showPercent val="0"/>
          <c:showBubbleSize val="0"/>
        </c:dLbls>
        <c:gapWidth val="150"/>
        <c:axId val="1675073648"/>
        <c:axId val="1402275616"/>
      </c:barChart>
      <c:catAx>
        <c:axId val="1675073648"/>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sz="1600" dirty="0"/>
                  <a:t>Distortion Product Otoacoustic </a:t>
                </a:r>
                <a:r>
                  <a:rPr lang="en-US" sz="1600" dirty="0" smtClean="0"/>
                  <a:t>Emission Frequency</a:t>
                </a:r>
                <a:endParaRPr lang="en-US" sz="1600" dirty="0"/>
              </a:p>
            </c:rich>
          </c:tx>
          <c:layout>
            <c:manualLayout>
              <c:xMode val="edge"/>
              <c:yMode val="edge"/>
              <c:x val="0.18519708062807941"/>
              <c:y val="0.90202712160979892"/>
            </c:manualLayout>
          </c:layout>
          <c:overlay val="0"/>
          <c:spPr>
            <a:noFill/>
            <a:ln w="41754">
              <a:noFill/>
            </a:ln>
          </c:spPr>
        </c:title>
        <c:numFmt formatCode="General" sourceLinked="1"/>
        <c:majorTickMark val="out"/>
        <c:minorTickMark val="none"/>
        <c:tickLblPos val="nextTo"/>
        <c:spPr>
          <a:ln w="5219">
            <a:solidFill>
              <a:srgbClr val="000000"/>
            </a:solidFill>
            <a:prstDash val="solid"/>
          </a:ln>
        </c:spPr>
        <c:txPr>
          <a:bodyPr rot="0" vert="horz"/>
          <a:lstStyle/>
          <a:p>
            <a:pPr>
              <a:defRPr sz="781" b="0" i="0" u="none" strike="noStrike" baseline="0">
                <a:solidFill>
                  <a:srgbClr val="000000"/>
                </a:solidFill>
                <a:latin typeface="Arial"/>
                <a:ea typeface="Arial"/>
                <a:cs typeface="Arial"/>
              </a:defRPr>
            </a:pPr>
            <a:endParaRPr lang="en-US"/>
          </a:p>
        </c:txPr>
        <c:crossAx val="1402275616"/>
        <c:crossesAt val="-16"/>
        <c:auto val="1"/>
        <c:lblAlgn val="ctr"/>
        <c:lblOffset val="100"/>
        <c:tickLblSkip val="1"/>
        <c:tickMarkSkip val="1"/>
        <c:noMultiLvlLbl val="0"/>
      </c:catAx>
      <c:valAx>
        <c:axId val="1402275616"/>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600" dirty="0"/>
                  <a:t>Amplitude (dB - SPL</a:t>
                </a:r>
                <a:r>
                  <a:rPr lang="en-US" sz="1400" dirty="0"/>
                  <a:t>)</a:t>
                </a:r>
              </a:p>
            </c:rich>
          </c:tx>
          <c:layout>
            <c:manualLayout>
              <c:xMode val="edge"/>
              <c:yMode val="edge"/>
              <c:x val="2.2429906542056073E-2"/>
              <c:y val="0.33108108108108109"/>
            </c:manualLayout>
          </c:layout>
          <c:overlay val="0"/>
          <c:spPr>
            <a:noFill/>
            <a:ln w="41754">
              <a:noFill/>
            </a:ln>
          </c:spPr>
        </c:title>
        <c:numFmt formatCode="0.00" sourceLinked="0"/>
        <c:majorTickMark val="out"/>
        <c:minorTickMark val="none"/>
        <c:tickLblPos val="nextTo"/>
        <c:spPr>
          <a:ln w="5219">
            <a:solidFill>
              <a:srgbClr val="000000"/>
            </a:solidFill>
            <a:prstDash val="solid"/>
          </a:ln>
        </c:spPr>
        <c:txPr>
          <a:bodyPr rot="0" vert="horz"/>
          <a:lstStyle/>
          <a:p>
            <a:pPr>
              <a:defRPr sz="945" b="0" i="0" u="none" strike="noStrike" baseline="0">
                <a:solidFill>
                  <a:srgbClr val="000000"/>
                </a:solidFill>
                <a:latin typeface="Arial"/>
                <a:ea typeface="Arial"/>
                <a:cs typeface="Arial"/>
              </a:defRPr>
            </a:pPr>
            <a:endParaRPr lang="en-US"/>
          </a:p>
        </c:txPr>
        <c:crossAx val="1675073648"/>
        <c:crosses val="autoZero"/>
        <c:crossBetween val="between"/>
      </c:valAx>
      <c:spPr>
        <a:noFill/>
        <a:ln w="5219">
          <a:solidFill>
            <a:srgbClr val="000000"/>
          </a:solidFill>
          <a:prstDash val="solid"/>
        </a:ln>
      </c:spPr>
    </c:plotArea>
    <c:legend>
      <c:legendPos val="r"/>
      <c:layout>
        <c:manualLayout>
          <c:xMode val="edge"/>
          <c:yMode val="edge"/>
          <c:x val="0.77196261682242995"/>
          <c:y val="0.19256756756756757"/>
          <c:w val="7.8504672897196259E-2"/>
          <c:h val="0.17567567567567569"/>
        </c:manualLayout>
      </c:layout>
      <c:overlay val="0"/>
      <c:spPr>
        <a:solidFill>
          <a:srgbClr val="FFFFFF"/>
        </a:solidFill>
        <a:ln w="5219">
          <a:solidFill>
            <a:srgbClr val="000000"/>
          </a:solidFill>
          <a:prstDash val="solid"/>
        </a:ln>
      </c:spPr>
      <c:txPr>
        <a:bodyPr/>
        <a:lstStyle/>
        <a:p>
          <a:pPr>
            <a:defRPr sz="1019"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781"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pt-BR" sz="2000" dirty="0" smtClean="0"/>
              <a:t>HINT: </a:t>
            </a:r>
            <a:r>
              <a:rPr lang="pt-BR" sz="2000" dirty="0"/>
              <a:t>E+P vs E vs NHRT</a:t>
            </a:r>
          </a:p>
        </c:rich>
      </c:tx>
      <c:layout>
        <c:manualLayout>
          <c:xMode val="edge"/>
          <c:yMode val="edge"/>
          <c:x val="0.30107736530288731"/>
          <c:y val="1.1637228799637455E-2"/>
        </c:manualLayout>
      </c:layout>
      <c:overlay val="0"/>
      <c:spPr>
        <a:noFill/>
        <a:ln w="39343">
          <a:noFill/>
        </a:ln>
      </c:spPr>
    </c:title>
    <c:autoTitleDeleted val="0"/>
    <c:plotArea>
      <c:layout>
        <c:manualLayout>
          <c:layoutTarget val="inner"/>
          <c:xMode val="edge"/>
          <c:yMode val="edge"/>
          <c:x val="0.10093457943925234"/>
          <c:y val="0.15202702702702703"/>
          <c:w val="0.79252336448598126"/>
          <c:h val="0.69256756756756754"/>
        </c:manualLayout>
      </c:layout>
      <c:barChart>
        <c:barDir val="col"/>
        <c:grouping val="clustered"/>
        <c:varyColors val="0"/>
        <c:ser>
          <c:idx val="0"/>
          <c:order val="0"/>
          <c:tx>
            <c:v>E+P</c:v>
          </c:tx>
          <c:spPr>
            <a:gradFill rotWithShape="0">
              <a:gsLst>
                <a:gs pos="0">
                  <a:srgbClr xmlns:mc="http://schemas.openxmlformats.org/markup-compatibility/2006" xmlns:a14="http://schemas.microsoft.com/office/drawing/2010/main" val="000000" mc:Ignorable="a14" a14:legacySpreadsheetColorIndex="53">
                    <a:gamma/>
                    <a:shade val="46275"/>
                    <a:invGamma/>
                  </a:srgbClr>
                </a:gs>
                <a:gs pos="5000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5400000" scaled="1"/>
            </a:gradFill>
            <a:ln w="19672">
              <a:solidFill>
                <a:srgbClr val="000000"/>
              </a:solidFill>
              <a:prstDash val="solid"/>
            </a:ln>
          </c:spPr>
          <c:invertIfNegative val="0"/>
          <c:errBars>
            <c:errBarType val="plus"/>
            <c:errValType val="cust"/>
            <c:noEndCap val="0"/>
            <c:plus>
              <c:numRef>
                <c:f>Sheet3!$S$38:$U$38</c:f>
                <c:numCache>
                  <c:formatCode>General</c:formatCode>
                  <c:ptCount val="3"/>
                  <c:pt idx="0">
                    <c:v>0.57678646158562918</c:v>
                  </c:pt>
                  <c:pt idx="1">
                    <c:v>0.70892395930496543</c:v>
                  </c:pt>
                  <c:pt idx="2">
                    <c:v>0.7724936534857002</c:v>
                  </c:pt>
                </c:numCache>
              </c:numRef>
            </c:plus>
            <c:spPr>
              <a:ln w="19672">
                <a:solidFill>
                  <a:srgbClr val="000000"/>
                </a:solidFill>
                <a:prstDash val="solid"/>
              </a:ln>
            </c:spPr>
          </c:errBars>
          <c:cat>
            <c:numRef>
              <c:f>Sheet3!$X$4:$Z$4</c:f>
              <c:numCache>
                <c:formatCode>0</c:formatCode>
                <c:ptCount val="3"/>
                <c:pt idx="0">
                  <c:v>0</c:v>
                </c:pt>
                <c:pt idx="1">
                  <c:v>90</c:v>
                </c:pt>
                <c:pt idx="2">
                  <c:v>270</c:v>
                </c:pt>
              </c:numCache>
            </c:numRef>
          </c:cat>
          <c:val>
            <c:numRef>
              <c:f>Sheet3!$S$36:$U$36</c:f>
              <c:numCache>
                <c:formatCode>0.00</c:formatCode>
                <c:ptCount val="3"/>
                <c:pt idx="0">
                  <c:v>-0.11290322580645172</c:v>
                </c:pt>
                <c:pt idx="1">
                  <c:v>-1.3266666666666667</c:v>
                </c:pt>
                <c:pt idx="2">
                  <c:v>-2.1225806451612912</c:v>
                </c:pt>
              </c:numCache>
            </c:numRef>
          </c:val>
        </c:ser>
        <c:ser>
          <c:idx val="1"/>
          <c:order val="1"/>
          <c:tx>
            <c:v>E</c:v>
          </c:tx>
          <c:spPr>
            <a:gradFill rotWithShape="0">
              <a:gsLst>
                <a:gs pos="0">
                  <a:srgbClr xmlns:mc="http://schemas.openxmlformats.org/markup-compatibility/2006" xmlns:a14="http://schemas.microsoft.com/office/drawing/2010/main" val="000000" mc:Ignorable="a14" a14:legacySpreadsheetColorIndex="50">
                    <a:gamma/>
                    <a:shade val="46275"/>
                    <a:invGamma/>
                  </a:srgbClr>
                </a:gs>
                <a:gs pos="50000">
                  <a:srgbClr xmlns:mc="http://schemas.openxmlformats.org/markup-compatibility/2006" xmlns:a14="http://schemas.microsoft.com/office/drawing/2010/main" val="99CC00" mc:Ignorable="a14" a14:legacySpreadsheetColorIndex="50"/>
                </a:gs>
                <a:gs pos="100000">
                  <a:srgbClr xmlns:mc="http://schemas.openxmlformats.org/markup-compatibility/2006" xmlns:a14="http://schemas.microsoft.com/office/drawing/2010/main" val="000000" mc:Ignorable="a14" a14:legacySpreadsheetColorIndex="50">
                    <a:gamma/>
                    <a:shade val="46275"/>
                    <a:invGamma/>
                  </a:srgbClr>
                </a:gs>
              </a:gsLst>
              <a:lin ang="5400000" scaled="1"/>
            </a:gradFill>
            <a:ln w="19672">
              <a:solidFill>
                <a:srgbClr val="000000"/>
              </a:solidFill>
              <a:prstDash val="solid"/>
            </a:ln>
          </c:spPr>
          <c:invertIfNegative val="0"/>
          <c:errBars>
            <c:errBarType val="plus"/>
            <c:errValType val="cust"/>
            <c:noEndCap val="0"/>
            <c:plus>
              <c:numRef>
                <c:f>Sheet3!$S$77:$U$77</c:f>
                <c:numCache>
                  <c:formatCode>General</c:formatCode>
                  <c:ptCount val="3"/>
                  <c:pt idx="0">
                    <c:v>0.34260765870653043</c:v>
                  </c:pt>
                  <c:pt idx="1">
                    <c:v>0.56077199731701155</c:v>
                  </c:pt>
                  <c:pt idx="2">
                    <c:v>0.56579779621510806</c:v>
                  </c:pt>
                </c:numCache>
              </c:numRef>
            </c:plus>
            <c:spPr>
              <a:ln w="19672">
                <a:solidFill>
                  <a:srgbClr val="000000"/>
                </a:solidFill>
                <a:prstDash val="solid"/>
              </a:ln>
            </c:spPr>
          </c:errBars>
          <c:cat>
            <c:numRef>
              <c:f>Sheet3!$X$4:$Z$4</c:f>
              <c:numCache>
                <c:formatCode>0</c:formatCode>
                <c:ptCount val="3"/>
                <c:pt idx="0">
                  <c:v>0</c:v>
                </c:pt>
                <c:pt idx="1">
                  <c:v>90</c:v>
                </c:pt>
                <c:pt idx="2">
                  <c:v>270</c:v>
                </c:pt>
              </c:numCache>
            </c:numRef>
          </c:cat>
          <c:val>
            <c:numRef>
              <c:f>Sheet3!$S$75:$U$75</c:f>
              <c:numCache>
                <c:formatCode>0.00</c:formatCode>
                <c:ptCount val="3"/>
                <c:pt idx="0">
                  <c:v>-1.184375</c:v>
                </c:pt>
                <c:pt idx="1">
                  <c:v>-3.0935483870967748</c:v>
                </c:pt>
                <c:pt idx="2">
                  <c:v>-3.8156250000000003</c:v>
                </c:pt>
              </c:numCache>
            </c:numRef>
          </c:val>
        </c:ser>
        <c:ser>
          <c:idx val="2"/>
          <c:order val="2"/>
          <c:tx>
            <c:v>NHRT</c:v>
          </c:tx>
          <c:spPr>
            <a:gradFill rotWithShape="0">
              <a:gsLst>
                <a:gs pos="0">
                  <a:srgbClr xmlns:mc="http://schemas.openxmlformats.org/markup-compatibility/2006" xmlns:a14="http://schemas.microsoft.com/office/drawing/2010/main" val="000000" mc:Ignorable="a14" a14:legacySpreadsheetColorIndex="24">
                    <a:gamma/>
                    <a:shade val="46275"/>
                    <a:invGamma/>
                  </a:srgbClr>
                </a:gs>
                <a:gs pos="50000">
                  <a:srgbClr xmlns:mc="http://schemas.openxmlformats.org/markup-compatibility/2006" xmlns:a14="http://schemas.microsoft.com/office/drawing/2010/main" val="9999FF" mc:Ignorable="a14" a14:legacySpreadsheetColorIndex="24"/>
                </a:gs>
                <a:gs pos="100000">
                  <a:srgbClr xmlns:mc="http://schemas.openxmlformats.org/markup-compatibility/2006" xmlns:a14="http://schemas.microsoft.com/office/drawing/2010/main" val="000000" mc:Ignorable="a14" a14:legacySpreadsheetColorIndex="24">
                    <a:gamma/>
                    <a:shade val="46275"/>
                    <a:invGamma/>
                  </a:srgbClr>
                </a:gs>
              </a:gsLst>
              <a:lin ang="5400000" scaled="1"/>
            </a:gradFill>
            <a:ln w="19672">
              <a:solidFill>
                <a:srgbClr val="000000"/>
              </a:solidFill>
              <a:prstDash val="solid"/>
            </a:ln>
          </c:spPr>
          <c:invertIfNegative val="0"/>
          <c:errBars>
            <c:errBarType val="plus"/>
            <c:errValType val="cust"/>
            <c:noEndCap val="0"/>
            <c:plus>
              <c:numRef>
                <c:f>Sheet3!$S$148:$U$148</c:f>
                <c:numCache>
                  <c:formatCode>General</c:formatCode>
                  <c:ptCount val="3"/>
                  <c:pt idx="0">
                    <c:v>0.27830447398872687</c:v>
                  </c:pt>
                  <c:pt idx="1">
                    <c:v>0.35565678633413861</c:v>
                  </c:pt>
                  <c:pt idx="2">
                    <c:v>0.41453102154666466</c:v>
                  </c:pt>
                </c:numCache>
              </c:numRef>
            </c:plus>
            <c:spPr>
              <a:ln w="19672">
                <a:solidFill>
                  <a:srgbClr val="000000"/>
                </a:solidFill>
                <a:prstDash val="solid"/>
              </a:ln>
            </c:spPr>
          </c:errBars>
          <c:cat>
            <c:numRef>
              <c:f>Sheet3!$X$4:$Z$4</c:f>
              <c:numCache>
                <c:formatCode>0</c:formatCode>
                <c:ptCount val="3"/>
                <c:pt idx="0">
                  <c:v>0</c:v>
                </c:pt>
                <c:pt idx="1">
                  <c:v>90</c:v>
                </c:pt>
                <c:pt idx="2">
                  <c:v>270</c:v>
                </c:pt>
              </c:numCache>
            </c:numRef>
          </c:cat>
          <c:val>
            <c:numRef>
              <c:f>Sheet3!$S$146:$U$146</c:f>
              <c:numCache>
                <c:formatCode>0.00</c:formatCode>
                <c:ptCount val="3"/>
                <c:pt idx="0">
                  <c:v>-0.6603174603174603</c:v>
                </c:pt>
                <c:pt idx="1">
                  <c:v>-2.89047619047619</c:v>
                </c:pt>
                <c:pt idx="2">
                  <c:v>-4.4063492063492058</c:v>
                </c:pt>
              </c:numCache>
            </c:numRef>
          </c:val>
        </c:ser>
        <c:dLbls>
          <c:showLegendKey val="0"/>
          <c:showVal val="0"/>
          <c:showCatName val="0"/>
          <c:showSerName val="0"/>
          <c:showPercent val="0"/>
          <c:showBubbleSize val="0"/>
        </c:dLbls>
        <c:gapWidth val="150"/>
        <c:axId val="1736753504"/>
        <c:axId val="1736754592"/>
      </c:barChart>
      <c:catAx>
        <c:axId val="1736753504"/>
        <c:scaling>
          <c:orientation val="minMax"/>
        </c:scaling>
        <c:delete val="0"/>
        <c:axPos val="b"/>
        <c:title>
          <c:tx>
            <c:rich>
              <a:bodyPr/>
              <a:lstStyle/>
              <a:p>
                <a:pPr>
                  <a:defRPr sz="1046" b="1" i="0" u="none" strike="noStrike" baseline="0">
                    <a:solidFill>
                      <a:srgbClr val="000000"/>
                    </a:solidFill>
                    <a:latin typeface="Arial"/>
                    <a:ea typeface="Arial"/>
                    <a:cs typeface="Arial"/>
                  </a:defRPr>
                </a:pPr>
                <a:r>
                  <a:rPr lang="en-US" sz="1800" dirty="0" smtClean="0"/>
                  <a:t>Background Noise </a:t>
                </a:r>
                <a:r>
                  <a:rPr lang="en-US" sz="1800" dirty="0"/>
                  <a:t>-  Speaker Location (degrees</a:t>
                </a:r>
                <a:r>
                  <a:rPr lang="en-US" dirty="0"/>
                  <a:t>)</a:t>
                </a:r>
              </a:p>
            </c:rich>
          </c:tx>
          <c:layout>
            <c:manualLayout>
              <c:xMode val="edge"/>
              <c:yMode val="edge"/>
              <c:x val="0.14280940717828733"/>
              <c:y val="0.89864861496629467"/>
            </c:manualLayout>
          </c:layout>
          <c:overlay val="0"/>
          <c:spPr>
            <a:noFill/>
            <a:ln w="39343">
              <a:noFill/>
            </a:ln>
          </c:spPr>
        </c:title>
        <c:numFmt formatCode="0" sourceLinked="1"/>
        <c:majorTickMark val="out"/>
        <c:minorTickMark val="none"/>
        <c:tickLblPos val="nextTo"/>
        <c:spPr>
          <a:ln w="4918">
            <a:solidFill>
              <a:srgbClr val="000000"/>
            </a:solidFill>
            <a:prstDash val="solid"/>
          </a:ln>
        </c:spPr>
        <c:txPr>
          <a:bodyPr rot="0" vert="horz"/>
          <a:lstStyle/>
          <a:p>
            <a:pPr>
              <a:defRPr sz="736" b="0" i="0" u="none" strike="noStrike" baseline="0">
                <a:solidFill>
                  <a:srgbClr val="000000"/>
                </a:solidFill>
                <a:latin typeface="Arial"/>
                <a:ea typeface="Arial"/>
                <a:cs typeface="Arial"/>
              </a:defRPr>
            </a:pPr>
            <a:endParaRPr lang="en-US"/>
          </a:p>
        </c:txPr>
        <c:crossAx val="1736754592"/>
        <c:crossesAt val="-11"/>
        <c:auto val="1"/>
        <c:lblAlgn val="ctr"/>
        <c:lblOffset val="100"/>
        <c:tickLblSkip val="1"/>
        <c:tickMarkSkip val="1"/>
        <c:noMultiLvlLbl val="0"/>
      </c:catAx>
      <c:valAx>
        <c:axId val="1736754592"/>
        <c:scaling>
          <c:orientation val="minMax"/>
          <c:max val="3"/>
        </c:scaling>
        <c:delete val="0"/>
        <c:axPos val="l"/>
        <c:title>
          <c:tx>
            <c:rich>
              <a:bodyPr/>
              <a:lstStyle/>
              <a:p>
                <a:pPr>
                  <a:defRPr sz="1400" b="1" i="0" u="none" strike="noStrike" baseline="0">
                    <a:solidFill>
                      <a:srgbClr val="000000"/>
                    </a:solidFill>
                    <a:latin typeface="Arial"/>
                    <a:ea typeface="Arial"/>
                    <a:cs typeface="Arial"/>
                  </a:defRPr>
                </a:pPr>
                <a:r>
                  <a:rPr lang="en-US" sz="1800" dirty="0"/>
                  <a:t>Signal-to-noise Ratio (dB</a:t>
                </a:r>
                <a:r>
                  <a:rPr lang="en-US" sz="1400" dirty="0"/>
                  <a:t>)</a:t>
                </a:r>
              </a:p>
            </c:rich>
          </c:tx>
          <c:layout>
            <c:manualLayout>
              <c:xMode val="edge"/>
              <c:yMode val="edge"/>
              <c:x val="2.2969048387352739E-2"/>
              <c:y val="0.20370883136010876"/>
            </c:manualLayout>
          </c:layout>
          <c:overlay val="0"/>
          <c:spPr>
            <a:noFill/>
            <a:ln w="39343">
              <a:noFill/>
            </a:ln>
          </c:spPr>
        </c:title>
        <c:numFmt formatCode="0.00" sourceLinked="0"/>
        <c:majorTickMark val="out"/>
        <c:minorTickMark val="none"/>
        <c:tickLblPos val="nextTo"/>
        <c:spPr>
          <a:ln w="4918">
            <a:solidFill>
              <a:srgbClr val="000000"/>
            </a:solidFill>
            <a:prstDash val="solid"/>
          </a:ln>
        </c:spPr>
        <c:txPr>
          <a:bodyPr rot="0" vert="horz"/>
          <a:lstStyle/>
          <a:p>
            <a:pPr>
              <a:defRPr sz="891" b="0" i="0" u="none" strike="noStrike" baseline="0">
                <a:solidFill>
                  <a:srgbClr val="000000"/>
                </a:solidFill>
                <a:latin typeface="Arial"/>
                <a:ea typeface="Arial"/>
                <a:cs typeface="Arial"/>
              </a:defRPr>
            </a:pPr>
            <a:endParaRPr lang="en-US"/>
          </a:p>
        </c:txPr>
        <c:crossAx val="1736753504"/>
        <c:crosses val="autoZero"/>
        <c:crossBetween val="between"/>
      </c:valAx>
      <c:spPr>
        <a:solidFill>
          <a:srgbClr val="FFFFFF"/>
        </a:solidFill>
        <a:ln w="19672">
          <a:solidFill>
            <a:srgbClr val="000000"/>
          </a:solidFill>
          <a:prstDash val="solid"/>
        </a:ln>
      </c:spPr>
    </c:plotArea>
    <c:legend>
      <c:legendPos val="r"/>
      <c:layout>
        <c:manualLayout>
          <c:xMode val="edge"/>
          <c:yMode val="edge"/>
          <c:x val="0.78691588785046729"/>
          <c:y val="0.19932432432432431"/>
          <c:w val="7.8504672897196259E-2"/>
          <c:h val="0.17567567567567569"/>
        </c:manualLayout>
      </c:layout>
      <c:overlay val="0"/>
      <c:spPr>
        <a:solidFill>
          <a:srgbClr val="FFFFFF"/>
        </a:solidFill>
        <a:ln w="4918">
          <a:solidFill>
            <a:srgbClr val="000000"/>
          </a:solidFill>
          <a:prstDash val="solid"/>
        </a:ln>
      </c:spPr>
      <c:txPr>
        <a:bodyPr/>
        <a:lstStyle/>
        <a:p>
          <a:pPr>
            <a:defRPr sz="96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736"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0.3395</cdr:x>
      <cdr:y>0.4165</cdr:y>
    </cdr:from>
    <cdr:to>
      <cdr:x>0.3395</cdr:x>
      <cdr:y>0.46375</cdr:y>
    </cdr:to>
    <cdr:sp macro="" textlink="">
      <cdr:nvSpPr>
        <cdr:cNvPr id="5121" name="Line 1"/>
        <cdr:cNvSpPr>
          <a:spLocks xmlns:a="http://schemas.openxmlformats.org/drawingml/2006/main" noChangeShapeType="1"/>
        </cdr:cNvSpPr>
      </cdr:nvSpPr>
      <cdr:spPr bwMode="auto">
        <a:xfrm xmlns:a="http://schemas.openxmlformats.org/drawingml/2006/main" flipV="1">
          <a:off x="1730050" y="1174280"/>
          <a:ext cx="0" cy="133217"/>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0.385</cdr:x>
      <cdr:y>0.4165</cdr:y>
    </cdr:from>
    <cdr:to>
      <cdr:x>0.385</cdr:x>
      <cdr:y>0.5355</cdr:y>
    </cdr:to>
    <cdr:sp macro="" textlink="">
      <cdr:nvSpPr>
        <cdr:cNvPr id="5122" name="Line 2"/>
        <cdr:cNvSpPr>
          <a:spLocks xmlns:a="http://schemas.openxmlformats.org/drawingml/2006/main" noChangeShapeType="1"/>
        </cdr:cNvSpPr>
      </cdr:nvSpPr>
      <cdr:spPr bwMode="auto">
        <a:xfrm xmlns:a="http://schemas.openxmlformats.org/drawingml/2006/main" flipV="1">
          <a:off x="1961912" y="1174280"/>
          <a:ext cx="0" cy="33550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0.43125</cdr:x>
      <cdr:y>0.4165</cdr:y>
    </cdr:from>
    <cdr:to>
      <cdr:x>0.43125</cdr:x>
      <cdr:y>0.5355</cdr:y>
    </cdr:to>
    <cdr:sp macro="" textlink="">
      <cdr:nvSpPr>
        <cdr:cNvPr id="5123" name="Line 3"/>
        <cdr:cNvSpPr>
          <a:spLocks xmlns:a="http://schemas.openxmlformats.org/drawingml/2006/main" noChangeShapeType="1"/>
        </cdr:cNvSpPr>
      </cdr:nvSpPr>
      <cdr:spPr bwMode="auto">
        <a:xfrm xmlns:a="http://schemas.openxmlformats.org/drawingml/2006/main" flipV="1">
          <a:off x="2197596" y="1174280"/>
          <a:ext cx="0" cy="33550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0.3395</cdr:x>
      <cdr:y>0.4165</cdr:y>
    </cdr:from>
    <cdr:to>
      <cdr:x>0.43125</cdr:x>
      <cdr:y>0.4165</cdr:y>
    </cdr:to>
    <cdr:sp macro="" textlink="">
      <cdr:nvSpPr>
        <cdr:cNvPr id="5124" name="Line 4"/>
        <cdr:cNvSpPr>
          <a:spLocks xmlns:a="http://schemas.openxmlformats.org/drawingml/2006/main" noChangeShapeType="1"/>
        </cdr:cNvSpPr>
      </cdr:nvSpPr>
      <cdr:spPr bwMode="auto">
        <a:xfrm xmlns:a="http://schemas.openxmlformats.org/drawingml/2006/main">
          <a:off x="1730050" y="1174280"/>
          <a:ext cx="467546"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0.355</cdr:x>
      <cdr:y>0.3865</cdr:y>
    </cdr:from>
    <cdr:to>
      <cdr:x>0.3655</cdr:x>
      <cdr:y>0.40125</cdr:y>
    </cdr:to>
    <cdr:sp macro="" textlink="">
      <cdr:nvSpPr>
        <cdr:cNvPr id="5125" name="AutoShape 5"/>
        <cdr:cNvSpPr>
          <a:spLocks xmlns:a="http://schemas.openxmlformats.org/drawingml/2006/main" noChangeArrowheads="1"/>
        </cdr:cNvSpPr>
      </cdr:nvSpPr>
      <cdr:spPr bwMode="auto">
        <a:xfrm xmlns:a="http://schemas.openxmlformats.org/drawingml/2006/main">
          <a:off x="1809036" y="1089698"/>
          <a:ext cx="53506" cy="41586"/>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0.4005</cdr:x>
      <cdr:y>0.3865</cdr:y>
    </cdr:from>
    <cdr:to>
      <cdr:x>0.41175</cdr:x>
      <cdr:y>0.40125</cdr:y>
    </cdr:to>
    <cdr:sp macro="" textlink="">
      <cdr:nvSpPr>
        <cdr:cNvPr id="5126" name="AutoShape 6"/>
        <cdr:cNvSpPr>
          <a:spLocks xmlns:a="http://schemas.openxmlformats.org/drawingml/2006/main" noChangeArrowheads="1"/>
        </cdr:cNvSpPr>
      </cdr:nvSpPr>
      <cdr:spPr bwMode="auto">
        <a:xfrm xmlns:a="http://schemas.openxmlformats.org/drawingml/2006/main">
          <a:off x="2040898" y="1089698"/>
          <a:ext cx="57329" cy="41586"/>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0.411</cdr:x>
      <cdr:y>0.3865</cdr:y>
    </cdr:from>
    <cdr:to>
      <cdr:x>0.4225</cdr:x>
      <cdr:y>0.40125</cdr:y>
    </cdr:to>
    <cdr:sp macro="" textlink="">
      <cdr:nvSpPr>
        <cdr:cNvPr id="5127" name="AutoShape 7"/>
        <cdr:cNvSpPr>
          <a:spLocks xmlns:a="http://schemas.openxmlformats.org/drawingml/2006/main" noChangeArrowheads="1"/>
        </cdr:cNvSpPr>
      </cdr:nvSpPr>
      <cdr:spPr bwMode="auto">
        <a:xfrm xmlns:a="http://schemas.openxmlformats.org/drawingml/2006/main">
          <a:off x="2094405" y="1089698"/>
          <a:ext cx="58602" cy="41586"/>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0.13625</cdr:x>
      <cdr:y>0.5035</cdr:y>
    </cdr:from>
    <cdr:to>
      <cdr:x>0.13625</cdr:x>
      <cdr:y>0.54375</cdr:y>
    </cdr:to>
    <cdr:sp macro="" textlink="">
      <cdr:nvSpPr>
        <cdr:cNvPr id="5128" name="Line 8"/>
        <cdr:cNvSpPr>
          <a:spLocks xmlns:a="http://schemas.openxmlformats.org/drawingml/2006/main" noChangeShapeType="1"/>
        </cdr:cNvSpPr>
      </cdr:nvSpPr>
      <cdr:spPr bwMode="auto">
        <a:xfrm xmlns:a="http://schemas.openxmlformats.org/drawingml/2006/main" flipV="1">
          <a:off x="694313" y="1419568"/>
          <a:ext cx="0" cy="113481"/>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0.22975</cdr:x>
      <cdr:y>0.5035</cdr:y>
    </cdr:from>
    <cdr:to>
      <cdr:x>0.22975</cdr:x>
      <cdr:y>0.617</cdr:y>
    </cdr:to>
    <cdr:sp macro="" textlink="">
      <cdr:nvSpPr>
        <cdr:cNvPr id="5129" name="Line 9"/>
        <cdr:cNvSpPr>
          <a:spLocks xmlns:a="http://schemas.openxmlformats.org/drawingml/2006/main" noChangeShapeType="1"/>
        </cdr:cNvSpPr>
      </cdr:nvSpPr>
      <cdr:spPr bwMode="auto">
        <a:xfrm xmlns:a="http://schemas.openxmlformats.org/drawingml/2006/main" flipV="1">
          <a:off x="1170777" y="1419568"/>
          <a:ext cx="0" cy="320002"/>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0.13625</cdr:x>
      <cdr:y>0.5035</cdr:y>
    </cdr:from>
    <cdr:to>
      <cdr:x>0.22975</cdr:x>
      <cdr:y>0.5035</cdr:y>
    </cdr:to>
    <cdr:sp macro="" textlink="">
      <cdr:nvSpPr>
        <cdr:cNvPr id="5130" name="Line 10"/>
        <cdr:cNvSpPr>
          <a:spLocks xmlns:a="http://schemas.openxmlformats.org/drawingml/2006/main" noChangeShapeType="1"/>
        </cdr:cNvSpPr>
      </cdr:nvSpPr>
      <cdr:spPr bwMode="auto">
        <a:xfrm xmlns:a="http://schemas.openxmlformats.org/drawingml/2006/main">
          <a:off x="694313" y="1419568"/>
          <a:ext cx="476464"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0.1735</cdr:x>
      <cdr:y>0.47625</cdr:y>
    </cdr:from>
    <cdr:to>
      <cdr:x>0.18425</cdr:x>
      <cdr:y>0.491</cdr:y>
    </cdr:to>
    <cdr:sp macro="" textlink="">
      <cdr:nvSpPr>
        <cdr:cNvPr id="5131" name="AutoShape 11"/>
        <cdr:cNvSpPr>
          <a:spLocks xmlns:a="http://schemas.openxmlformats.org/drawingml/2006/main" noChangeArrowheads="1"/>
        </cdr:cNvSpPr>
      </cdr:nvSpPr>
      <cdr:spPr bwMode="auto">
        <a:xfrm xmlns:a="http://schemas.openxmlformats.org/drawingml/2006/main">
          <a:off x="884134" y="1342739"/>
          <a:ext cx="54781" cy="41586"/>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0.194</cdr:x>
      <cdr:y>0.47625</cdr:y>
    </cdr:from>
    <cdr:to>
      <cdr:x>0.20525</cdr:x>
      <cdr:y>0.491</cdr:y>
    </cdr:to>
    <cdr:sp macro="" textlink="">
      <cdr:nvSpPr>
        <cdr:cNvPr id="5132" name="AutoShape 12"/>
        <cdr:cNvSpPr>
          <a:spLocks xmlns:a="http://schemas.openxmlformats.org/drawingml/2006/main" noChangeArrowheads="1"/>
        </cdr:cNvSpPr>
      </cdr:nvSpPr>
      <cdr:spPr bwMode="auto">
        <a:xfrm xmlns:a="http://schemas.openxmlformats.org/drawingml/2006/main">
          <a:off x="988600" y="1342739"/>
          <a:ext cx="57328" cy="41586"/>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userShapes>
</file>

<file path=ppt/drawings/drawing2.xml><?xml version="1.0" encoding="utf-8"?>
<c:userShapes xmlns:c="http://schemas.openxmlformats.org/drawingml/2006/chart">
  <cdr:relSizeAnchor xmlns:cdr="http://schemas.openxmlformats.org/drawingml/2006/chartDrawing">
    <cdr:from>
      <cdr:x>0.5845</cdr:x>
      <cdr:y>0.39</cdr:y>
    </cdr:from>
    <cdr:to>
      <cdr:x>0.5845</cdr:x>
      <cdr:y>0.5515</cdr:y>
    </cdr:to>
    <cdr:sp macro="" textlink="">
      <cdr:nvSpPr>
        <cdr:cNvPr id="6145" name="Line 1"/>
        <cdr:cNvSpPr>
          <a:spLocks xmlns:a="http://schemas.openxmlformats.org/drawingml/2006/main" noChangeShapeType="1"/>
        </cdr:cNvSpPr>
      </cdr:nvSpPr>
      <cdr:spPr bwMode="auto">
        <a:xfrm xmlns:a="http://schemas.openxmlformats.org/drawingml/2006/main" flipV="1">
          <a:off x="2978539" y="1099566"/>
          <a:ext cx="0" cy="455333"/>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0.6745</cdr:x>
      <cdr:y>0.39</cdr:y>
    </cdr:from>
    <cdr:to>
      <cdr:x>0.6745</cdr:x>
      <cdr:y>0.447</cdr:y>
    </cdr:to>
    <cdr:sp macro="" textlink="">
      <cdr:nvSpPr>
        <cdr:cNvPr id="6147" name="Line 3"/>
        <cdr:cNvSpPr>
          <a:spLocks xmlns:a="http://schemas.openxmlformats.org/drawingml/2006/main" noChangeShapeType="1"/>
        </cdr:cNvSpPr>
      </cdr:nvSpPr>
      <cdr:spPr bwMode="auto">
        <a:xfrm xmlns:a="http://schemas.openxmlformats.org/drawingml/2006/main" flipV="1">
          <a:off x="3437168" y="1099566"/>
          <a:ext cx="0" cy="160706"/>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0.761</cdr:x>
      <cdr:y>0.39</cdr:y>
    </cdr:from>
    <cdr:to>
      <cdr:x>0.761</cdr:x>
      <cdr:y>0.46175</cdr:y>
    </cdr:to>
    <cdr:sp macro="" textlink="">
      <cdr:nvSpPr>
        <cdr:cNvPr id="6151" name="Line 7"/>
        <cdr:cNvSpPr>
          <a:spLocks xmlns:a="http://schemas.openxmlformats.org/drawingml/2006/main" noChangeShapeType="1"/>
        </cdr:cNvSpPr>
      </cdr:nvSpPr>
      <cdr:spPr bwMode="auto">
        <a:xfrm xmlns:a="http://schemas.openxmlformats.org/drawingml/2006/main" flipV="1">
          <a:off x="3877961" y="1099566"/>
          <a:ext cx="0" cy="202292"/>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0.5845</cdr:x>
      <cdr:y>0.39</cdr:y>
    </cdr:from>
    <cdr:to>
      <cdr:x>0.761</cdr:x>
      <cdr:y>0.39</cdr:y>
    </cdr:to>
    <cdr:sp macro="" textlink="">
      <cdr:nvSpPr>
        <cdr:cNvPr id="6152" name="Line 8"/>
        <cdr:cNvSpPr>
          <a:spLocks xmlns:a="http://schemas.openxmlformats.org/drawingml/2006/main" noChangeShapeType="1"/>
        </cdr:cNvSpPr>
      </cdr:nvSpPr>
      <cdr:spPr bwMode="auto">
        <a:xfrm xmlns:a="http://schemas.openxmlformats.org/drawingml/2006/main">
          <a:off x="2978539" y="1099566"/>
          <a:ext cx="899422"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0.62875</cdr:x>
      <cdr:y>0.3615</cdr:y>
    </cdr:from>
    <cdr:to>
      <cdr:x>0.63875</cdr:x>
      <cdr:y>0.376</cdr:y>
    </cdr:to>
    <cdr:sp macro="" textlink="">
      <cdr:nvSpPr>
        <cdr:cNvPr id="6153" name="AutoShape 9"/>
        <cdr:cNvSpPr>
          <a:spLocks xmlns:a="http://schemas.openxmlformats.org/drawingml/2006/main" noChangeArrowheads="1"/>
        </cdr:cNvSpPr>
      </cdr:nvSpPr>
      <cdr:spPr bwMode="auto">
        <a:xfrm xmlns:a="http://schemas.openxmlformats.org/drawingml/2006/main">
          <a:off x="3204031" y="1019213"/>
          <a:ext cx="50959" cy="40881"/>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0.7045</cdr:x>
      <cdr:y>0.3615</cdr:y>
    </cdr:from>
    <cdr:to>
      <cdr:x>0.715</cdr:x>
      <cdr:y>0.376</cdr:y>
    </cdr:to>
    <cdr:sp macro="" textlink="">
      <cdr:nvSpPr>
        <cdr:cNvPr id="6154" name="AutoShape 10"/>
        <cdr:cNvSpPr>
          <a:spLocks xmlns:a="http://schemas.openxmlformats.org/drawingml/2006/main" noChangeArrowheads="1"/>
        </cdr:cNvSpPr>
      </cdr:nvSpPr>
      <cdr:spPr bwMode="auto">
        <a:xfrm xmlns:a="http://schemas.openxmlformats.org/drawingml/2006/main">
          <a:off x="3590044" y="1019213"/>
          <a:ext cx="53507" cy="40881"/>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0.7205</cdr:x>
      <cdr:y>0.3615</cdr:y>
    </cdr:from>
    <cdr:to>
      <cdr:x>0.73125</cdr:x>
      <cdr:y>0.376</cdr:y>
    </cdr:to>
    <cdr:sp macro="" textlink="">
      <cdr:nvSpPr>
        <cdr:cNvPr id="6155" name="AutoShape 11"/>
        <cdr:cNvSpPr>
          <a:spLocks xmlns:a="http://schemas.openxmlformats.org/drawingml/2006/main" noChangeArrowheads="1"/>
        </cdr:cNvSpPr>
      </cdr:nvSpPr>
      <cdr:spPr bwMode="auto">
        <a:xfrm xmlns:a="http://schemas.openxmlformats.org/drawingml/2006/main">
          <a:off x="3671578" y="1019213"/>
          <a:ext cx="54781" cy="40881"/>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0.69975</cdr:x>
      <cdr:y>0.47975</cdr:y>
    </cdr:from>
    <cdr:to>
      <cdr:x>0.69975</cdr:x>
      <cdr:y>0.502</cdr:y>
    </cdr:to>
    <cdr:sp macro="" textlink="">
      <cdr:nvSpPr>
        <cdr:cNvPr id="7175" name="Line 7"/>
        <cdr:cNvSpPr>
          <a:spLocks xmlns:a="http://schemas.openxmlformats.org/drawingml/2006/main" noChangeShapeType="1"/>
        </cdr:cNvSpPr>
      </cdr:nvSpPr>
      <cdr:spPr bwMode="auto">
        <a:xfrm xmlns:a="http://schemas.openxmlformats.org/drawingml/2006/main" flipV="1">
          <a:off x="3565839" y="1352607"/>
          <a:ext cx="0" cy="62732"/>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0.82175</cdr:x>
      <cdr:y>0.47975</cdr:y>
    </cdr:from>
    <cdr:to>
      <cdr:x>0.82175</cdr:x>
      <cdr:y>0.6605</cdr:y>
    </cdr:to>
    <cdr:sp macro="" textlink="">
      <cdr:nvSpPr>
        <cdr:cNvPr id="7176" name="Line 8"/>
        <cdr:cNvSpPr>
          <a:spLocks xmlns:a="http://schemas.openxmlformats.org/drawingml/2006/main" noChangeShapeType="1"/>
        </cdr:cNvSpPr>
      </cdr:nvSpPr>
      <cdr:spPr bwMode="auto">
        <a:xfrm xmlns:a="http://schemas.openxmlformats.org/drawingml/2006/main" flipV="1">
          <a:off x="4187535" y="1352607"/>
          <a:ext cx="0" cy="509607"/>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0.69975</cdr:x>
      <cdr:y>0.47975</cdr:y>
    </cdr:from>
    <cdr:to>
      <cdr:x>0.82175</cdr:x>
      <cdr:y>0.47975</cdr:y>
    </cdr:to>
    <cdr:sp macro="" textlink="">
      <cdr:nvSpPr>
        <cdr:cNvPr id="7177" name="Line 9"/>
        <cdr:cNvSpPr>
          <a:spLocks xmlns:a="http://schemas.openxmlformats.org/drawingml/2006/main" noChangeShapeType="1"/>
        </cdr:cNvSpPr>
      </cdr:nvSpPr>
      <cdr:spPr bwMode="auto">
        <a:xfrm xmlns:a="http://schemas.openxmlformats.org/drawingml/2006/main">
          <a:off x="3565839" y="1352607"/>
          <a:ext cx="621696"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0.73925</cdr:x>
      <cdr:y>0.452</cdr:y>
    </cdr:from>
    <cdr:to>
      <cdr:x>0.74975</cdr:x>
      <cdr:y>0.4665</cdr:y>
    </cdr:to>
    <cdr:sp macro="" textlink="">
      <cdr:nvSpPr>
        <cdr:cNvPr id="7178" name="AutoShape 10"/>
        <cdr:cNvSpPr>
          <a:spLocks xmlns:a="http://schemas.openxmlformats.org/drawingml/2006/main" noChangeArrowheads="1"/>
        </cdr:cNvSpPr>
      </cdr:nvSpPr>
      <cdr:spPr bwMode="auto">
        <a:xfrm xmlns:a="http://schemas.openxmlformats.org/drawingml/2006/main">
          <a:off x="3767126" y="1274369"/>
          <a:ext cx="53506" cy="40881"/>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0.76775</cdr:x>
      <cdr:y>0.452</cdr:y>
    </cdr:from>
    <cdr:to>
      <cdr:x>0.779</cdr:x>
      <cdr:y>0.4665</cdr:y>
    </cdr:to>
    <cdr:sp macro="" textlink="">
      <cdr:nvSpPr>
        <cdr:cNvPr id="7179" name="AutoShape 11"/>
        <cdr:cNvSpPr>
          <a:spLocks xmlns:a="http://schemas.openxmlformats.org/drawingml/2006/main" noChangeArrowheads="1"/>
        </cdr:cNvSpPr>
      </cdr:nvSpPr>
      <cdr:spPr bwMode="auto">
        <a:xfrm xmlns:a="http://schemas.openxmlformats.org/drawingml/2006/main">
          <a:off x="3912358" y="1274369"/>
          <a:ext cx="57329" cy="40881"/>
        </a:xfrm>
        <a:prstGeom xmlns:a="http://schemas.openxmlformats.org/drawingml/2006/main" prst="star4">
          <a:avLst>
            <a:gd name="adj" fmla="val 12500"/>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dirty="0"/>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dirty="0"/>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F7E937FF-747F-498D-9420-479EF16C8C28}" type="slidenum">
              <a:rPr lang="en-US"/>
              <a:pPr>
                <a:defRPr/>
              </a:pPr>
              <a:t>‹#›</a:t>
            </a:fld>
            <a:endParaRPr lang="en-US" dirty="0"/>
          </a:p>
        </p:txBody>
      </p:sp>
    </p:spTree>
    <p:extLst>
      <p:ext uri="{BB962C8B-B14F-4D97-AF65-F5344CB8AC3E}">
        <p14:creationId xmlns:p14="http://schemas.microsoft.com/office/powerpoint/2010/main" val="2578422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4D812-33C3-4076-A88C-877F45974086}" type="slidenum">
              <a:rPr lang="en-US"/>
              <a:pPr/>
              <a:t>6</a:t>
            </a:fld>
            <a:endParaRPr lang="en-US"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2846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B42DC-113D-4BFF-8632-52FC43E247A5}" type="slidenum">
              <a:rPr lang="en-US"/>
              <a:pPr/>
              <a:t>15</a:t>
            </a:fld>
            <a:endParaRPr lang="en-US" dirty="0"/>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2005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FA2A8-4ABC-4483-87E8-00B69E1B35B8}" type="slidenum">
              <a:rPr lang="en-US"/>
              <a:pPr/>
              <a:t>16</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710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EE84-E9FB-4CD7-8604-60C4AF458CE6}" type="slidenum">
              <a:rPr lang="en-US"/>
              <a:pPr/>
              <a:t>17</a:t>
            </a:fld>
            <a:endParaRPr lang="en-US" dirty="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834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A0079-8284-4359-8D09-4A279C2BC884}" type="slidenum">
              <a:rPr lang="en-US"/>
              <a:pPr/>
              <a:t>18</a:t>
            </a:fld>
            <a:endParaRPr lang="en-US" dirty="0"/>
          </a:p>
        </p:txBody>
      </p:sp>
      <p:sp>
        <p:nvSpPr>
          <p:cNvPr id="287746" name="Rectangle 2"/>
          <p:cNvSpPr>
            <a:spLocks noGrp="1" noRot="1" noChangeAspect="1" noChangeArrowheads="1" noTextEdit="1"/>
          </p:cNvSpPr>
          <p:nvPr>
            <p:ph type="sldImg"/>
          </p:nvPr>
        </p:nvSpPr>
        <p:spPr>
          <a:xfrm>
            <a:off x="1131888" y="674688"/>
            <a:ext cx="4597400" cy="3448050"/>
          </a:xfrm>
          <a:ln/>
        </p:spPr>
      </p:sp>
      <p:sp>
        <p:nvSpPr>
          <p:cNvPr id="287747" name="Rectangle 3"/>
          <p:cNvSpPr>
            <a:spLocks noGrp="1" noChangeArrowheads="1"/>
          </p:cNvSpPr>
          <p:nvPr>
            <p:ph type="body" idx="1"/>
          </p:nvPr>
        </p:nvSpPr>
        <p:spPr>
          <a:xfrm>
            <a:off x="895350" y="4348163"/>
            <a:ext cx="5070475" cy="4124325"/>
          </a:xfrm>
        </p:spPr>
        <p:txBody>
          <a:bodyPr/>
          <a:lstStyle/>
          <a:p>
            <a:endParaRPr lang="en-US" dirty="0"/>
          </a:p>
        </p:txBody>
      </p:sp>
    </p:spTree>
    <p:extLst>
      <p:ext uri="{BB962C8B-B14F-4D97-AF65-F5344CB8AC3E}">
        <p14:creationId xmlns:p14="http://schemas.microsoft.com/office/powerpoint/2010/main" val="22615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12A7C-DF51-49ED-9D1E-AA559C93238F}" type="slidenum">
              <a:rPr lang="en-US"/>
              <a:pPr/>
              <a:t>19</a:t>
            </a:fld>
            <a:endParaRPr lang="en-US" dirty="0"/>
          </a:p>
        </p:txBody>
      </p:sp>
      <p:sp>
        <p:nvSpPr>
          <p:cNvPr id="289794" name="Rectangle 2"/>
          <p:cNvSpPr>
            <a:spLocks noGrp="1" noRot="1" noChangeAspect="1" noChangeArrowheads="1" noTextEdit="1"/>
          </p:cNvSpPr>
          <p:nvPr>
            <p:ph type="sldImg"/>
          </p:nvPr>
        </p:nvSpPr>
        <p:spPr>
          <a:xfrm>
            <a:off x="1131888" y="674688"/>
            <a:ext cx="4597400" cy="3448050"/>
          </a:xfrm>
          <a:ln/>
        </p:spPr>
      </p:sp>
      <p:sp>
        <p:nvSpPr>
          <p:cNvPr id="289795" name="Rectangle 3"/>
          <p:cNvSpPr>
            <a:spLocks noGrp="1" noChangeArrowheads="1"/>
          </p:cNvSpPr>
          <p:nvPr>
            <p:ph type="body" idx="1"/>
          </p:nvPr>
        </p:nvSpPr>
        <p:spPr>
          <a:xfrm>
            <a:off x="895350" y="4348163"/>
            <a:ext cx="5070475" cy="4124325"/>
          </a:xfrm>
        </p:spPr>
        <p:txBody>
          <a:bodyPr/>
          <a:lstStyle/>
          <a:p>
            <a:endParaRPr lang="en-US" dirty="0"/>
          </a:p>
        </p:txBody>
      </p:sp>
    </p:spTree>
    <p:extLst>
      <p:ext uri="{BB962C8B-B14F-4D97-AF65-F5344CB8AC3E}">
        <p14:creationId xmlns:p14="http://schemas.microsoft.com/office/powerpoint/2010/main" val="381357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9104E-A708-441C-BF13-7267C03DB852}" type="slidenum">
              <a:rPr lang="en-US"/>
              <a:pPr/>
              <a:t>20</a:t>
            </a:fld>
            <a:endParaRPr lang="en-US" dirty="0"/>
          </a:p>
        </p:txBody>
      </p:sp>
      <p:sp>
        <p:nvSpPr>
          <p:cNvPr id="291842" name="Rectangle 2"/>
          <p:cNvSpPr>
            <a:spLocks noGrp="1" noRot="1" noChangeAspect="1" noChangeArrowheads="1" noTextEdit="1"/>
          </p:cNvSpPr>
          <p:nvPr>
            <p:ph type="sldImg"/>
          </p:nvPr>
        </p:nvSpPr>
        <p:spPr>
          <a:xfrm>
            <a:off x="1131888" y="674688"/>
            <a:ext cx="4597400" cy="3448050"/>
          </a:xfrm>
          <a:ln/>
        </p:spPr>
      </p:sp>
      <p:sp>
        <p:nvSpPr>
          <p:cNvPr id="291843" name="Rectangle 3"/>
          <p:cNvSpPr>
            <a:spLocks noGrp="1" noChangeArrowheads="1"/>
          </p:cNvSpPr>
          <p:nvPr>
            <p:ph type="body" idx="1"/>
          </p:nvPr>
        </p:nvSpPr>
        <p:spPr>
          <a:xfrm>
            <a:off x="895350" y="4348163"/>
            <a:ext cx="5070475" cy="4124325"/>
          </a:xfrm>
        </p:spPr>
        <p:txBody>
          <a:bodyPr/>
          <a:lstStyle/>
          <a:p>
            <a:endParaRPr lang="en-US" dirty="0"/>
          </a:p>
        </p:txBody>
      </p:sp>
    </p:spTree>
    <p:extLst>
      <p:ext uri="{BB962C8B-B14F-4D97-AF65-F5344CB8AC3E}">
        <p14:creationId xmlns:p14="http://schemas.microsoft.com/office/powerpoint/2010/main" val="240788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EC144D-2A31-416B-AE70-190F2C8788E1}" type="slidenum">
              <a:rPr lang="en-US" smtClean="0"/>
              <a:pPr/>
              <a:t>22</a:t>
            </a:fld>
            <a:endParaRPr lang="en-US" dirty="0" smtClean="0"/>
          </a:p>
        </p:txBody>
      </p:sp>
      <p:sp>
        <p:nvSpPr>
          <p:cNvPr id="48131" name="Rectangle 2"/>
          <p:cNvSpPr>
            <a:spLocks noGrp="1" noRot="1" noChangeAspect="1" noChangeArrowheads="1" noTextEdit="1"/>
          </p:cNvSpPr>
          <p:nvPr>
            <p:ph type="sldImg"/>
          </p:nvPr>
        </p:nvSpPr>
        <p:spPr>
          <a:xfrm>
            <a:off x="1131888" y="674688"/>
            <a:ext cx="4597400" cy="3448050"/>
          </a:xfrm>
          <a:ln/>
        </p:spPr>
      </p:sp>
      <p:sp>
        <p:nvSpPr>
          <p:cNvPr id="48132" name="Rectangle 3"/>
          <p:cNvSpPr>
            <a:spLocks noGrp="1" noChangeArrowheads="1"/>
          </p:cNvSpPr>
          <p:nvPr>
            <p:ph type="body" idx="1"/>
          </p:nvPr>
        </p:nvSpPr>
        <p:spPr>
          <a:xfrm>
            <a:off x="895350" y="4348163"/>
            <a:ext cx="5070475" cy="412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extLst>
      <p:ext uri="{BB962C8B-B14F-4D97-AF65-F5344CB8AC3E}">
        <p14:creationId xmlns:p14="http://schemas.microsoft.com/office/powerpoint/2010/main" val="359769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017C49-C25E-42DF-A409-C6F8306427D1}" type="slidenum">
              <a:rPr lang="en-US" smtClean="0"/>
              <a:pPr/>
              <a:t>23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charset="0"/>
              </a:rPr>
              <a:t>The inner ear is fluid filled, and contains two fluids of different ion concentrations such that there is an electrochemical potential.  This potential allows ions to flow into the sensory cells of the inner ear when vibrations occur on the basilar membrane.</a:t>
            </a:r>
          </a:p>
          <a:p>
            <a:pPr eaLnBrk="1" hangingPunct="1"/>
            <a:endParaRPr lang="en-US" dirty="0" smtClean="0">
              <a:latin typeface="Arial" charset="0"/>
            </a:endParaRPr>
          </a:p>
        </p:txBody>
      </p:sp>
    </p:spTree>
    <p:extLst>
      <p:ext uri="{BB962C8B-B14F-4D97-AF65-F5344CB8AC3E}">
        <p14:creationId xmlns:p14="http://schemas.microsoft.com/office/powerpoint/2010/main" val="73535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dirty="0"/>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Figure 1. Transport pathways in the inner ear and in the kidney (thick ascending limb). The main diagram shows a cochlear duct, highlighting the proposed K+ ion recycling pathways. Hearing depends on a high K+ concentration (150 mm) bathing the apical membranes of sensory hair cells. During sound stimulation, K+ enters the hair cells via apical mechanosensitive cation channels. K+ exits from outer hair cells, probably through KCNQ4 K+ channels. K+ is then taken up via the K–Cl co-transporter KCC4 by supporting Deiters cells (shown in detail at top left). K+ passes fibrocytes of the lateral wall through gap junctions to the stria vascularis, where it is pumped into the endolymph. In strial marginal cells (magnified below), basolateral NKCC1 raises intracellular K+ concentration. Parallel ClC-Ka/barttin and ClC-Kb/barttin channels recycle Cl−. K+ exits through apical channels containing KCNQ1 subunits and KCNE1 subunits. Loss of KCNQ1, KCNE1, NKCC1 or barttin causes deafness in humans and mice. Neither loss of ClC-Ka nor of ClC-Kb alone entails deafness. In cells of the renal thick ascending limb (inset), apical NKCC2 co-transporters driving Cl− uptake require ROMK to recycle K+. Cl− exits through channels containing ClC-Kb α subunits and barttin β subunits. Mutations in all four genes cause Bartter syndrome.</a:t>
            </a:r>
          </a:p>
        </p:txBody>
      </p:sp>
    </p:spTree>
    <p:extLst>
      <p:ext uri="{BB962C8B-B14F-4D97-AF65-F5344CB8AC3E}">
        <p14:creationId xmlns:p14="http://schemas.microsoft.com/office/powerpoint/2010/main" val="260803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EE84-E9FB-4CD7-8604-60C4AF458CE6}" type="slidenum">
              <a:rPr lang="en-US"/>
              <a:pPr/>
              <a:t>28</a:t>
            </a:fld>
            <a:endParaRPr lang="en-US" dirty="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3548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3401C-C6A4-49AF-8A0F-0D7673C02226}" type="slidenum">
              <a:rPr lang="en-US"/>
              <a:pPr/>
              <a:t>7</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847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EE84-E9FB-4CD7-8604-60C4AF458CE6}" type="slidenum">
              <a:rPr lang="en-US"/>
              <a:pPr/>
              <a:t>29</a:t>
            </a:fld>
            <a:endParaRPr lang="en-US" dirty="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200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EE84-E9FB-4CD7-8604-60C4AF458CE6}" type="slidenum">
              <a:rPr lang="en-US"/>
              <a:pPr/>
              <a:t>30</a:t>
            </a:fld>
            <a:endParaRPr lang="en-US" dirty="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32222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B381211-9153-457E-ABA6-D2EDF05A655B}" type="slidenum">
              <a:rPr lang="en-US" altLang="en-US">
                <a:solidFill>
                  <a:srgbClr val="000000"/>
                </a:solidFill>
                <a:ea typeface="MS PGothic" pitchFamily="34" charset="-128"/>
              </a:rPr>
              <a:pPr>
                <a:spcBef>
                  <a:spcPct val="0"/>
                </a:spcBef>
              </a:pPr>
              <a:t>33</a:t>
            </a:fld>
            <a:endParaRPr lang="en-US" altLang="en-US" dirty="0">
              <a:solidFill>
                <a:srgbClr val="000000"/>
              </a:solidFill>
              <a:ea typeface="MS PGothic" pitchFamily="34" charset="-128"/>
            </a:endParaRPr>
          </a:p>
        </p:txBody>
      </p:sp>
    </p:spTree>
    <p:extLst>
      <p:ext uri="{BB962C8B-B14F-4D97-AF65-F5344CB8AC3E}">
        <p14:creationId xmlns:p14="http://schemas.microsoft.com/office/powerpoint/2010/main" val="1652429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C0352-65D2-4251-AE09-BEAC8EE196E6}" type="slidenum">
              <a:rPr lang="en-US"/>
              <a:pPr/>
              <a:t>35</a:t>
            </a:fld>
            <a:endParaRPr 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35441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200">
                <a:solidFill>
                  <a:srgbClr val="FFFFFF"/>
                </a:solidFill>
                <a:latin typeface="Times New Roman" pitchFamily="18" charset="0"/>
              </a:defRPr>
            </a:lvl1pPr>
            <a:lvl2pPr marL="729131" indent="-280435" eaLnBrk="0" hangingPunct="0">
              <a:defRPr sz="1200">
                <a:solidFill>
                  <a:srgbClr val="FFFFFF"/>
                </a:solidFill>
                <a:latin typeface="Times New Roman" pitchFamily="18" charset="0"/>
              </a:defRPr>
            </a:lvl2pPr>
            <a:lvl3pPr marL="1121740" indent="-224348" eaLnBrk="0" hangingPunct="0">
              <a:defRPr sz="1200">
                <a:solidFill>
                  <a:srgbClr val="FFFFFF"/>
                </a:solidFill>
                <a:latin typeface="Times New Roman" pitchFamily="18" charset="0"/>
              </a:defRPr>
            </a:lvl3pPr>
            <a:lvl4pPr marL="1570436" indent="-224348" eaLnBrk="0" hangingPunct="0">
              <a:defRPr sz="1200">
                <a:solidFill>
                  <a:srgbClr val="FFFFFF"/>
                </a:solidFill>
                <a:latin typeface="Times New Roman" pitchFamily="18" charset="0"/>
              </a:defRPr>
            </a:lvl4pPr>
            <a:lvl5pPr marL="2019132" indent="-224348" eaLnBrk="0" hangingPunct="0">
              <a:defRPr sz="1200">
                <a:solidFill>
                  <a:srgbClr val="FFFFFF"/>
                </a:solidFill>
                <a:latin typeface="Times New Roman" pitchFamily="18" charset="0"/>
              </a:defRPr>
            </a:lvl5pPr>
            <a:lvl6pPr marL="2467828" indent="-224348" eaLnBrk="0" fontAlgn="base" hangingPunct="0">
              <a:spcBef>
                <a:spcPct val="0"/>
              </a:spcBef>
              <a:spcAft>
                <a:spcPct val="0"/>
              </a:spcAft>
              <a:defRPr sz="1200">
                <a:solidFill>
                  <a:srgbClr val="FFFFFF"/>
                </a:solidFill>
                <a:latin typeface="Times New Roman" pitchFamily="18" charset="0"/>
              </a:defRPr>
            </a:lvl6pPr>
            <a:lvl7pPr marL="2916525" indent="-224348" eaLnBrk="0" fontAlgn="base" hangingPunct="0">
              <a:spcBef>
                <a:spcPct val="0"/>
              </a:spcBef>
              <a:spcAft>
                <a:spcPct val="0"/>
              </a:spcAft>
              <a:defRPr sz="1200">
                <a:solidFill>
                  <a:srgbClr val="FFFFFF"/>
                </a:solidFill>
                <a:latin typeface="Times New Roman" pitchFamily="18" charset="0"/>
              </a:defRPr>
            </a:lvl7pPr>
            <a:lvl8pPr marL="3365221" indent="-224348" eaLnBrk="0" fontAlgn="base" hangingPunct="0">
              <a:spcBef>
                <a:spcPct val="0"/>
              </a:spcBef>
              <a:spcAft>
                <a:spcPct val="0"/>
              </a:spcAft>
              <a:defRPr sz="1200">
                <a:solidFill>
                  <a:srgbClr val="FFFFFF"/>
                </a:solidFill>
                <a:latin typeface="Times New Roman" pitchFamily="18" charset="0"/>
              </a:defRPr>
            </a:lvl8pPr>
            <a:lvl9pPr marL="3813917" indent="-224348" eaLnBrk="0" fontAlgn="base" hangingPunct="0">
              <a:spcBef>
                <a:spcPct val="0"/>
              </a:spcBef>
              <a:spcAft>
                <a:spcPct val="0"/>
              </a:spcAft>
              <a:defRPr sz="1200">
                <a:solidFill>
                  <a:srgbClr val="FFFFFF"/>
                </a:solidFill>
                <a:latin typeface="Times New Roman" pitchFamily="18" charset="0"/>
              </a:defRPr>
            </a:lvl9pPr>
          </a:lstStyle>
          <a:p>
            <a:pPr eaLnBrk="1" hangingPunct="1"/>
            <a:fld id="{C5155C8C-3E57-41E4-9F4D-1B483656EF80}" type="slidenum">
              <a:rPr lang="en-US" smtClean="0">
                <a:solidFill>
                  <a:schemeClr val="tx1"/>
                </a:solidFill>
              </a:rPr>
              <a:pPr eaLnBrk="1" hangingPunct="1"/>
              <a:t>36</a:t>
            </a:fld>
            <a:endParaRPr lang="en-US" dirty="0" smtClean="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6576" y="4343205"/>
            <a:ext cx="5486400" cy="4115190"/>
          </a:xfrm>
          <a:noFill/>
        </p:spPr>
        <p:txBody>
          <a:bodyPr/>
          <a:lstStyle/>
          <a:p>
            <a:pPr eaLnBrk="1" hangingPunct="1"/>
            <a:endParaRPr lang="en-US" dirty="0" smtClean="0"/>
          </a:p>
        </p:txBody>
      </p:sp>
    </p:spTree>
    <p:extLst>
      <p:ext uri="{BB962C8B-B14F-4D97-AF65-F5344CB8AC3E}">
        <p14:creationId xmlns:p14="http://schemas.microsoft.com/office/powerpoint/2010/main" val="294829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DE277-01EF-4D28-9B80-A36DE8EF1A9B}" type="slidenum">
              <a:rPr lang="en-US"/>
              <a:pPr/>
              <a:t>8</a:t>
            </a:fld>
            <a:endParaRPr lang="en-US" dirty="0"/>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0388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CE67F-AE91-4EAE-A9E7-2B3C0086B99D}" type="slidenum">
              <a:rPr lang="en-US"/>
              <a:pPr/>
              <a:t>9</a:t>
            </a:fld>
            <a:endParaRPr lang="en-US"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482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49460-9B7E-4782-BF62-11D4E1D2D7AA}" type="slidenum">
              <a:rPr lang="en-US"/>
              <a:pPr/>
              <a:t>10</a:t>
            </a:fld>
            <a:endParaRPr lang="en-US"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3357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8CBB9-DDF5-4DA5-B887-501E86D10AE9}" type="slidenum">
              <a:rPr lang="en-US"/>
              <a:pPr/>
              <a:t>11</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630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679D2-23A2-44C7-A267-1B3C92DB92A6}" type="slidenum">
              <a:rPr lang="en-US"/>
              <a:pPr/>
              <a:t>12</a:t>
            </a:fld>
            <a:endParaRPr lang="en-US" dirty="0"/>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2343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BD521-86DF-4A01-AE0C-51EC00F04789}" type="slidenum">
              <a:rPr lang="en-US"/>
              <a:pPr/>
              <a:t>13</a:t>
            </a:fld>
            <a:endParaRPr lang="en-US" dirty="0"/>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8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1F518-E7D5-4692-8EF2-9B97DED7CF29}" type="slidenum">
              <a:rPr lang="en-US"/>
              <a:pPr/>
              <a:t>14</a:t>
            </a:fld>
            <a:endParaRPr lang="en-US" dirty="0"/>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1159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grpSp>
      </p:grpSp>
      <p:sp>
        <p:nvSpPr>
          <p:cNvPr id="22547" name="Rectangle 19"/>
          <p:cNvSpPr>
            <a:spLocks noGrp="1" noChangeArrowheads="1"/>
          </p:cNvSpPr>
          <p:nvPr>
            <p:ph type="ctrTitle"/>
          </p:nvPr>
        </p:nvSpPr>
        <p:spPr>
          <a:xfrm>
            <a:off x="2971800" y="1828800"/>
            <a:ext cx="6019800" cy="2209800"/>
          </a:xfrm>
        </p:spPr>
        <p:txBody>
          <a:bodyPr/>
          <a:lstStyle>
            <a:lvl1pPr>
              <a:defRPr sz="4100">
                <a:solidFill>
                  <a:srgbClr val="FFFFFF"/>
                </a:solidFill>
              </a:defRPr>
            </a:lvl1pPr>
          </a:lstStyle>
          <a:p>
            <a:r>
              <a:rPr lang="en-US"/>
              <a:t>Click to edit Master title style</a:t>
            </a:r>
          </a:p>
        </p:txBody>
      </p:sp>
      <p:sp>
        <p:nvSpPr>
          <p:cNvPr id="225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1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p>
        </p:txBody>
      </p:sp>
      <p:sp>
        <p:nvSpPr>
          <p:cNvPr id="19" name="Rectangle 17"/>
          <p:cNvSpPr>
            <a:spLocks noGrp="1" noChangeArrowheads="1"/>
          </p:cNvSpPr>
          <p:nvPr>
            <p:ph type="ftr" sz="quarter" idx="11"/>
          </p:nvPr>
        </p:nvSpPr>
        <p:spPr/>
        <p:txBody>
          <a:bodyPr/>
          <a:lstStyle>
            <a:lvl1pPr>
              <a:defRPr/>
            </a:lvl1pPr>
          </a:lstStyle>
          <a:p>
            <a:pPr>
              <a:defRPr/>
            </a:pPr>
            <a:endParaRPr lang="en-US" dirty="0"/>
          </a:p>
        </p:txBody>
      </p:sp>
      <p:sp>
        <p:nvSpPr>
          <p:cNvPr id="20" name="Rectangle 18"/>
          <p:cNvSpPr>
            <a:spLocks noGrp="1" noChangeArrowheads="1"/>
          </p:cNvSpPr>
          <p:nvPr>
            <p:ph type="sldNum" sz="quarter" idx="12"/>
          </p:nvPr>
        </p:nvSpPr>
        <p:spPr/>
        <p:txBody>
          <a:bodyPr/>
          <a:lstStyle>
            <a:lvl1pPr>
              <a:defRPr/>
            </a:lvl1pPr>
          </a:lstStyle>
          <a:p>
            <a:pPr>
              <a:defRPr/>
            </a:pPr>
            <a:fld id="{6CDA6803-20C4-49CB-BE53-617F13373E6D}" type="slidenum">
              <a:rPr lang="en-US"/>
              <a:pPr>
                <a:defRPr/>
              </a:pPr>
              <a:t>‹#›</a:t>
            </a:fld>
            <a:endParaRPr lang="en-US" dirty="0"/>
          </a:p>
        </p:txBody>
      </p:sp>
    </p:spTree>
    <p:extLst>
      <p:ext uri="{BB962C8B-B14F-4D97-AF65-F5344CB8AC3E}">
        <p14:creationId xmlns:p14="http://schemas.microsoft.com/office/powerpoint/2010/main" val="109609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E845CF67-B35D-441F-93DF-0B9A1789B657}"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8167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1170FD11-1570-42CE-93CC-0505D2772E8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0325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smtClean="0">
                <a:solidFill>
                  <a:srgbClr val="0033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grpSp>
      </p:grpSp>
      <p:sp>
        <p:nvSpPr>
          <p:cNvPr id="22547" name="Rectangle 19"/>
          <p:cNvSpPr>
            <a:spLocks noGrp="1" noChangeArrowheads="1"/>
          </p:cNvSpPr>
          <p:nvPr>
            <p:ph type="ctrTitle"/>
          </p:nvPr>
        </p:nvSpPr>
        <p:spPr>
          <a:xfrm>
            <a:off x="2971800" y="1828800"/>
            <a:ext cx="6019800" cy="2209800"/>
          </a:xfrm>
        </p:spPr>
        <p:txBody>
          <a:bodyPr/>
          <a:lstStyle>
            <a:lvl1pPr>
              <a:defRPr sz="4100">
                <a:solidFill>
                  <a:srgbClr val="FFFFFF"/>
                </a:solidFill>
              </a:defRPr>
            </a:lvl1pPr>
          </a:lstStyle>
          <a:p>
            <a:r>
              <a:rPr lang="en-US"/>
              <a:t>Click to edit Master title style</a:t>
            </a:r>
          </a:p>
        </p:txBody>
      </p:sp>
      <p:sp>
        <p:nvSpPr>
          <p:cNvPr id="225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1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dirty="0"/>
            </a:lvl1pPr>
          </a:lstStyle>
          <a:p>
            <a:pPr>
              <a:defRPr/>
            </a:pPr>
            <a:endParaRPr lang="en-US" dirty="0">
              <a:solidFill>
                <a:srgbClr val="003300"/>
              </a:solidFill>
            </a:endParaRPr>
          </a:p>
        </p:txBody>
      </p:sp>
      <p:sp>
        <p:nvSpPr>
          <p:cNvPr id="19" name="Rectangle 17"/>
          <p:cNvSpPr>
            <a:spLocks noGrp="1" noChangeArrowheads="1"/>
          </p:cNvSpPr>
          <p:nvPr>
            <p:ph type="ftr" sz="quarter" idx="11"/>
          </p:nvPr>
        </p:nvSpPr>
        <p:spPr/>
        <p:txBody>
          <a:bodyPr/>
          <a:lstStyle>
            <a:lvl1pPr>
              <a:defRPr dirty="0"/>
            </a:lvl1pPr>
          </a:lstStyle>
          <a:p>
            <a:pPr>
              <a:defRPr/>
            </a:pPr>
            <a:endParaRPr lang="en-US" dirty="0">
              <a:solidFill>
                <a:srgbClr val="0033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DA36D809-BA24-4C27-A19B-1A7DD59797E8}"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121371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3965BE8-20DE-4E17-9FDB-D1F647ACF3A8}" type="slidenum">
              <a:rPr lang="en-US">
                <a:solidFill>
                  <a:srgbClr val="003300"/>
                </a:solidFill>
              </a:rPr>
              <a:pPr>
                <a:defRPr/>
              </a:pPr>
              <a:t>‹#›</a:t>
            </a:fld>
            <a:endParaRPr lang="en-US" dirty="0">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201686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41AE07B-322A-49A5-838F-EFEF1B544D91}" type="slidenum">
              <a:rPr lang="en-US">
                <a:solidFill>
                  <a:srgbClr val="003300"/>
                </a:solidFill>
              </a:rPr>
              <a:pPr>
                <a:defRPr/>
              </a:pPr>
              <a:t>‹#›</a:t>
            </a:fld>
            <a:endParaRPr lang="en-US" dirty="0">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64118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5105400"/>
          </a:xfrm>
        </p:spPr>
        <p:txBody>
          <a:bodyPr/>
          <a:lstStyle>
            <a:lvl1pPr>
              <a:defRPr sz="2000"/>
            </a:lvl1pPr>
            <a:lvl2pPr>
              <a:defRPr sz="1700"/>
            </a:lvl2pPr>
            <a:lvl3pPr>
              <a:defRPr sz="15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F1AA482-09B3-427E-9D57-CF4816AF51DF}" type="slidenum">
              <a:rPr lang="en-US">
                <a:solidFill>
                  <a:srgbClr val="003300"/>
                </a:solidFill>
              </a:rPr>
              <a:pPr>
                <a:defRPr/>
              </a:pPr>
              <a:t>‹#›</a:t>
            </a:fld>
            <a:endParaRPr lang="en-US" dirty="0">
              <a:solidFill>
                <a:srgbClr val="0033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260714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58AF373-3EDA-4B6D-9C61-619E5F4B9E59}" type="slidenum">
              <a:rPr lang="en-US">
                <a:solidFill>
                  <a:srgbClr val="003300"/>
                </a:solidFill>
              </a:rPr>
              <a:pPr>
                <a:defRPr/>
              </a:pPr>
              <a:t>‹#›</a:t>
            </a:fld>
            <a:endParaRPr lang="en-US" dirty="0">
              <a:solidFill>
                <a:srgbClr val="0033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359497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lvl1pPr>
              <a:defRPr sz="3000"/>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A4245D7-0006-4E3D-AC4A-2C21C7A5F229}" type="slidenum">
              <a:rPr lang="en-US">
                <a:solidFill>
                  <a:srgbClr val="003300"/>
                </a:solidFill>
              </a:rPr>
              <a:pPr>
                <a:defRPr/>
              </a:pPr>
              <a:t>‹#›</a:t>
            </a:fld>
            <a:endParaRPr lang="en-US" dirty="0">
              <a:solidFill>
                <a:srgbClr val="0033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151160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945EE914-48C1-42A3-A20D-038A7B6C5DD2}" type="slidenum">
              <a:rPr lang="en-US">
                <a:solidFill>
                  <a:srgbClr val="003300"/>
                </a:solidFill>
              </a:rPr>
              <a:pPr>
                <a:defRPr/>
              </a:pPr>
              <a:t>‹#›</a:t>
            </a:fld>
            <a:endParaRPr lang="en-US" dirty="0">
              <a:solidFill>
                <a:srgbClr val="0033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3865289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9B3C27C-9839-446A-B480-B480F60AB93F}" type="slidenum">
              <a:rPr lang="en-US">
                <a:solidFill>
                  <a:srgbClr val="003300"/>
                </a:solidFill>
              </a:rPr>
              <a:pPr>
                <a:defRPr/>
              </a:pPr>
              <a:t>‹#›</a:t>
            </a:fld>
            <a:endParaRPr lang="en-US" dirty="0">
              <a:solidFill>
                <a:srgbClr val="0033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24552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771DF1E-7B6C-44D4-B42E-2BBA805FFC7A}"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3772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21F5E64-369A-4B24-BC0A-F79C22655DB8}" type="slidenum">
              <a:rPr lang="en-US">
                <a:solidFill>
                  <a:srgbClr val="003300"/>
                </a:solidFill>
              </a:rPr>
              <a:pPr>
                <a:defRPr/>
              </a:pPr>
              <a:t>‹#›</a:t>
            </a:fld>
            <a:endParaRPr lang="en-US" dirty="0">
              <a:solidFill>
                <a:srgbClr val="0033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3373041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567DB2B-B264-4961-8869-18FEC5A2CB84}" type="slidenum">
              <a:rPr lang="en-US">
                <a:solidFill>
                  <a:srgbClr val="003300"/>
                </a:solidFill>
              </a:rPr>
              <a:pPr>
                <a:defRPr/>
              </a:pPr>
              <a:t>‹#›</a:t>
            </a:fld>
            <a:endParaRPr lang="en-US" dirty="0">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371172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8584B4E-E569-4148-B486-C3F13CA543B0}" type="slidenum">
              <a:rPr lang="en-US">
                <a:solidFill>
                  <a:srgbClr val="003300"/>
                </a:solidFill>
              </a:rPr>
              <a:pPr>
                <a:defRPr/>
              </a:pPr>
              <a:t>‹#›</a:t>
            </a:fld>
            <a:endParaRPr lang="en-US" dirty="0">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3300"/>
              </a:solidFill>
            </a:endParaRPr>
          </a:p>
        </p:txBody>
      </p:sp>
    </p:spTree>
    <p:extLst>
      <p:ext uri="{BB962C8B-B14F-4D97-AF65-F5344CB8AC3E}">
        <p14:creationId xmlns:p14="http://schemas.microsoft.com/office/powerpoint/2010/main" val="2336152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EADB8FB-5817-4BFD-B12B-C026158FCCA8}" type="slidenum">
              <a:rPr lang="en-US"/>
              <a:pPr>
                <a:defRPr/>
              </a:pPr>
              <a:t>‹#›</a:t>
            </a:fld>
            <a:endParaRPr lang="en-US" dirty="0"/>
          </a:p>
        </p:txBody>
      </p:sp>
    </p:spTree>
    <p:extLst>
      <p:ext uri="{BB962C8B-B14F-4D97-AF65-F5344CB8AC3E}">
        <p14:creationId xmlns:p14="http://schemas.microsoft.com/office/powerpoint/2010/main" val="1240866654"/>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C0ED374-2D58-4797-BD3F-15E16FB8F30F}" type="slidenum">
              <a:rPr lang="en-US"/>
              <a:pPr>
                <a:defRPr/>
              </a:pPr>
              <a:t>‹#›</a:t>
            </a:fld>
            <a:endParaRPr lang="en-US" dirty="0"/>
          </a:p>
        </p:txBody>
      </p:sp>
    </p:spTree>
    <p:extLst>
      <p:ext uri="{BB962C8B-B14F-4D97-AF65-F5344CB8AC3E}">
        <p14:creationId xmlns:p14="http://schemas.microsoft.com/office/powerpoint/2010/main" val="558061472"/>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B1EEB35-FD6B-4F66-AA9C-CB2B04F4D640}" type="slidenum">
              <a:rPr lang="en-US"/>
              <a:pPr>
                <a:defRPr/>
              </a:pPr>
              <a:t>‹#›</a:t>
            </a:fld>
            <a:endParaRPr lang="en-US" dirty="0"/>
          </a:p>
        </p:txBody>
      </p:sp>
    </p:spTree>
    <p:extLst>
      <p:ext uri="{BB962C8B-B14F-4D97-AF65-F5344CB8AC3E}">
        <p14:creationId xmlns:p14="http://schemas.microsoft.com/office/powerpoint/2010/main" val="3974707376"/>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98C4D1C-DABE-476D-8D17-783742C59608}" type="slidenum">
              <a:rPr lang="en-US"/>
              <a:pPr>
                <a:defRPr/>
              </a:pPr>
              <a:t>‹#›</a:t>
            </a:fld>
            <a:endParaRPr lang="en-US" dirty="0"/>
          </a:p>
        </p:txBody>
      </p:sp>
    </p:spTree>
    <p:extLst>
      <p:ext uri="{BB962C8B-B14F-4D97-AF65-F5344CB8AC3E}">
        <p14:creationId xmlns:p14="http://schemas.microsoft.com/office/powerpoint/2010/main" val="3568598895"/>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8"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9" name="Rectangle 6"/>
          <p:cNvSpPr>
            <a:spLocks noGrp="1" noChangeArrowheads="1"/>
          </p:cNvSpPr>
          <p:nvPr>
            <p:ph type="sldNum" sz="quarter" idx="12"/>
          </p:nvPr>
        </p:nvSpPr>
        <p:spPr/>
        <p:txBody>
          <a:bodyPr/>
          <a:lstStyle>
            <a:lvl1pPr eaLnBrk="0" hangingPunct="0">
              <a:defRPr/>
            </a:lvl1pPr>
          </a:lstStyle>
          <a:p>
            <a:pPr>
              <a:defRPr/>
            </a:pPr>
            <a:fld id="{3BFA4E23-B1D3-4C33-B1D7-33E8BD4937FB}" type="slidenum">
              <a:rPr lang="en-US"/>
              <a:pPr>
                <a:defRPr/>
              </a:pPr>
              <a:t>‹#›</a:t>
            </a:fld>
            <a:endParaRPr lang="en-US" dirty="0"/>
          </a:p>
        </p:txBody>
      </p:sp>
    </p:spTree>
    <p:extLst>
      <p:ext uri="{BB962C8B-B14F-4D97-AF65-F5344CB8AC3E}">
        <p14:creationId xmlns:p14="http://schemas.microsoft.com/office/powerpoint/2010/main" val="2807853001"/>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5" name="Rectangle 6"/>
          <p:cNvSpPr>
            <a:spLocks noGrp="1" noChangeArrowheads="1"/>
          </p:cNvSpPr>
          <p:nvPr>
            <p:ph type="sldNum" sz="quarter" idx="12"/>
          </p:nvPr>
        </p:nvSpPr>
        <p:spPr/>
        <p:txBody>
          <a:bodyPr/>
          <a:lstStyle>
            <a:lvl1pPr eaLnBrk="0" hangingPunct="0">
              <a:defRPr/>
            </a:lvl1pPr>
          </a:lstStyle>
          <a:p>
            <a:pPr>
              <a:defRPr/>
            </a:pPr>
            <a:fld id="{A34197BD-D8D5-490B-9242-C29305C7AFDF}" type="slidenum">
              <a:rPr lang="en-US"/>
              <a:pPr>
                <a:defRPr/>
              </a:pPr>
              <a:t>‹#›</a:t>
            </a:fld>
            <a:endParaRPr lang="en-US" dirty="0"/>
          </a:p>
        </p:txBody>
      </p:sp>
    </p:spTree>
    <p:extLst>
      <p:ext uri="{BB962C8B-B14F-4D97-AF65-F5344CB8AC3E}">
        <p14:creationId xmlns:p14="http://schemas.microsoft.com/office/powerpoint/2010/main" val="3785403511"/>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3"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4" name="Rectangle 6"/>
          <p:cNvSpPr>
            <a:spLocks noGrp="1" noChangeArrowheads="1"/>
          </p:cNvSpPr>
          <p:nvPr>
            <p:ph type="sldNum" sz="quarter" idx="12"/>
          </p:nvPr>
        </p:nvSpPr>
        <p:spPr/>
        <p:txBody>
          <a:bodyPr/>
          <a:lstStyle>
            <a:lvl1pPr eaLnBrk="0" hangingPunct="0">
              <a:defRPr/>
            </a:lvl1pPr>
          </a:lstStyle>
          <a:p>
            <a:pPr>
              <a:defRPr/>
            </a:pPr>
            <a:fld id="{5C66A962-8D74-42D0-9819-760863060276}" type="slidenum">
              <a:rPr lang="en-US"/>
              <a:pPr>
                <a:defRPr/>
              </a:pPr>
              <a:t>‹#›</a:t>
            </a:fld>
            <a:endParaRPr lang="en-US" dirty="0"/>
          </a:p>
        </p:txBody>
      </p:sp>
    </p:spTree>
    <p:extLst>
      <p:ext uri="{BB962C8B-B14F-4D97-AF65-F5344CB8AC3E}">
        <p14:creationId xmlns:p14="http://schemas.microsoft.com/office/powerpoint/2010/main" val="323401927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5C3A8AAD-84A0-4C87-8520-C351C8116CD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18698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965602D-E33E-47A0-94E2-9D11BD82392E}" type="slidenum">
              <a:rPr lang="en-US"/>
              <a:pPr>
                <a:defRPr/>
              </a:pPr>
              <a:t>‹#›</a:t>
            </a:fld>
            <a:endParaRPr lang="en-US" dirty="0"/>
          </a:p>
        </p:txBody>
      </p:sp>
    </p:spTree>
    <p:extLst>
      <p:ext uri="{BB962C8B-B14F-4D97-AF65-F5344CB8AC3E}">
        <p14:creationId xmlns:p14="http://schemas.microsoft.com/office/powerpoint/2010/main" val="3287151868"/>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D91FC28-E595-44AF-A455-685CF1E44DE7}" type="slidenum">
              <a:rPr lang="en-US"/>
              <a:pPr>
                <a:defRPr/>
              </a:pPr>
              <a:t>‹#›</a:t>
            </a:fld>
            <a:endParaRPr lang="en-US" dirty="0"/>
          </a:p>
        </p:txBody>
      </p:sp>
    </p:spTree>
    <p:extLst>
      <p:ext uri="{BB962C8B-B14F-4D97-AF65-F5344CB8AC3E}">
        <p14:creationId xmlns:p14="http://schemas.microsoft.com/office/powerpoint/2010/main" val="3017817911"/>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C49A66A-5585-4A50-9C81-2605BE9E8CCA}" type="slidenum">
              <a:rPr lang="en-US"/>
              <a:pPr>
                <a:defRPr/>
              </a:pPr>
              <a:t>‹#›</a:t>
            </a:fld>
            <a:endParaRPr lang="en-US" dirty="0"/>
          </a:p>
        </p:txBody>
      </p:sp>
    </p:spTree>
    <p:extLst>
      <p:ext uri="{BB962C8B-B14F-4D97-AF65-F5344CB8AC3E}">
        <p14:creationId xmlns:p14="http://schemas.microsoft.com/office/powerpoint/2010/main" val="1444941369"/>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11A5FBA-72C4-4087-967D-F3932F758DB5}" type="slidenum">
              <a:rPr lang="en-US"/>
              <a:pPr>
                <a:defRPr/>
              </a:pPr>
              <a:t>‹#›</a:t>
            </a:fld>
            <a:endParaRPr lang="en-US" dirty="0"/>
          </a:p>
        </p:txBody>
      </p:sp>
    </p:spTree>
    <p:extLst>
      <p:ext uri="{BB962C8B-B14F-4D97-AF65-F5344CB8AC3E}">
        <p14:creationId xmlns:p14="http://schemas.microsoft.com/office/powerpoint/2010/main" val="3907703822"/>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dirty="0"/>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dirty="0"/>
            </a:lvl1pPr>
          </a:lstStyle>
          <a:p>
            <a:pPr>
              <a:defRPr/>
            </a:pPr>
            <a:endParaRPr lang="en-US" dirty="0"/>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50E3AB5-8BEF-44CB-AF68-91AFF1DF89E1}" type="slidenum">
              <a:rPr lang="en-US"/>
              <a:pPr>
                <a:defRPr/>
              </a:pPr>
              <a:t>‹#›</a:t>
            </a:fld>
            <a:endParaRPr lang="en-US" dirty="0"/>
          </a:p>
        </p:txBody>
      </p:sp>
    </p:spTree>
    <p:extLst>
      <p:ext uri="{BB962C8B-B14F-4D97-AF65-F5344CB8AC3E}">
        <p14:creationId xmlns:p14="http://schemas.microsoft.com/office/powerpoint/2010/main" val="329307266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5105400"/>
          </a:xfrm>
        </p:spPr>
        <p:txBody>
          <a:bodyPr/>
          <a:lstStyle>
            <a:lvl1pPr>
              <a:defRPr sz="2000"/>
            </a:lvl1pPr>
            <a:lvl2pPr>
              <a:defRPr sz="1700"/>
            </a:lvl2pPr>
            <a:lvl3pPr>
              <a:defRPr sz="15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381F5F76-4803-438C-8CA7-C1E10FFF6114}"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592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1BA2CE08-152E-4EE2-BB51-CE53AAD489B7}"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362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lvl1pPr>
              <a:defRPr sz="3000"/>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4B364311-1B77-4B3D-A551-6ECB5FB420E4}"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0212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87204C08-2327-40B1-AE1B-C53F328EEB8E}"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4728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492C9671-4E54-483F-B4AB-37F9AE9C4521}"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303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D1D6723D-FD61-4448-9119-0EBD63C72E32}"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2811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en-US" dirty="0"/>
          </a:p>
        </p:txBody>
      </p:sp>
      <p:sp>
        <p:nvSpPr>
          <p:cNvPr id="215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62F795F0-639F-4521-BE34-303D25E521E3}" type="slidenum">
              <a:rPr lang="en-US"/>
              <a:pPr>
                <a:defRPr/>
              </a:pPr>
              <a:t>‹#›</a:t>
            </a:fld>
            <a:endParaRPr lang="en-US" dirty="0"/>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dirty="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chemeClr val="accent2"/>
                </a:solidFill>
              </a:endParaRPr>
            </a:p>
          </p:txBody>
        </p:sp>
      </p:grpSp>
      <p:sp>
        <p:nvSpPr>
          <p:cNvPr id="1029" name="Rectangle 14"/>
          <p:cNvSpPr>
            <a:spLocks noGrp="1" noChangeArrowheads="1"/>
          </p:cNvSpPr>
          <p:nvPr>
            <p:ph type="title"/>
          </p:nvPr>
        </p:nvSpPr>
        <p:spPr bwMode="auto">
          <a:xfrm>
            <a:off x="457200" y="457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4478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rtl="0" eaLnBrk="0" fontAlgn="base" hangingPunct="0">
        <a:spcBef>
          <a:spcPct val="0"/>
        </a:spcBef>
        <a:spcAft>
          <a:spcPct val="0"/>
        </a:spcAft>
        <a:defRPr sz="3500">
          <a:solidFill>
            <a:schemeClr val="tx1"/>
          </a:solidFill>
          <a:latin typeface="+mj-lt"/>
          <a:ea typeface="+mj-ea"/>
          <a:cs typeface="+mj-cs"/>
        </a:defRPr>
      </a:lvl1pPr>
      <a:lvl2pPr algn="l" rtl="0" eaLnBrk="0" fontAlgn="base" hangingPunct="0">
        <a:spcBef>
          <a:spcPct val="0"/>
        </a:spcBef>
        <a:spcAft>
          <a:spcPct val="0"/>
        </a:spcAft>
        <a:defRPr sz="3500">
          <a:solidFill>
            <a:schemeClr val="tx1"/>
          </a:solidFill>
          <a:latin typeface="Arial" pitchFamily="34" charset="0"/>
        </a:defRPr>
      </a:lvl2pPr>
      <a:lvl3pPr algn="l" rtl="0" eaLnBrk="0" fontAlgn="base" hangingPunct="0">
        <a:spcBef>
          <a:spcPct val="0"/>
        </a:spcBef>
        <a:spcAft>
          <a:spcPct val="0"/>
        </a:spcAft>
        <a:defRPr sz="3500">
          <a:solidFill>
            <a:schemeClr val="tx1"/>
          </a:solidFill>
          <a:latin typeface="Arial" pitchFamily="34" charset="0"/>
        </a:defRPr>
      </a:lvl3pPr>
      <a:lvl4pPr algn="l" rtl="0" eaLnBrk="0" fontAlgn="base" hangingPunct="0">
        <a:spcBef>
          <a:spcPct val="0"/>
        </a:spcBef>
        <a:spcAft>
          <a:spcPct val="0"/>
        </a:spcAft>
        <a:defRPr sz="3500">
          <a:solidFill>
            <a:schemeClr val="tx1"/>
          </a:solidFill>
          <a:latin typeface="Arial" pitchFamily="34" charset="0"/>
        </a:defRPr>
      </a:lvl4pPr>
      <a:lvl5pPr algn="l" rtl="0" eaLnBrk="0" fontAlgn="base" hangingPunct="0">
        <a:spcBef>
          <a:spcPct val="0"/>
        </a:spcBef>
        <a:spcAft>
          <a:spcPct val="0"/>
        </a:spcAft>
        <a:defRPr sz="3500">
          <a:solidFill>
            <a:schemeClr val="tx1"/>
          </a:solidFill>
          <a:latin typeface="Arial" pitchFamily="34" charset="0"/>
        </a:defRPr>
      </a:lvl5pPr>
      <a:lvl6pPr marL="457200" algn="l" rtl="0" fontAlgn="base">
        <a:spcBef>
          <a:spcPct val="0"/>
        </a:spcBef>
        <a:spcAft>
          <a:spcPct val="0"/>
        </a:spcAft>
        <a:defRPr sz="3500">
          <a:solidFill>
            <a:schemeClr val="tx1"/>
          </a:solidFill>
          <a:latin typeface="Arial" pitchFamily="34" charset="0"/>
        </a:defRPr>
      </a:lvl6pPr>
      <a:lvl7pPr marL="914400" algn="l" rtl="0" fontAlgn="base">
        <a:spcBef>
          <a:spcPct val="0"/>
        </a:spcBef>
        <a:spcAft>
          <a:spcPct val="0"/>
        </a:spcAft>
        <a:defRPr sz="3500">
          <a:solidFill>
            <a:schemeClr val="tx1"/>
          </a:solidFill>
          <a:latin typeface="Arial" pitchFamily="34" charset="0"/>
        </a:defRPr>
      </a:lvl7pPr>
      <a:lvl8pPr marL="1371600" algn="l" rtl="0" fontAlgn="base">
        <a:spcBef>
          <a:spcPct val="0"/>
        </a:spcBef>
        <a:spcAft>
          <a:spcPct val="0"/>
        </a:spcAft>
        <a:defRPr sz="3500">
          <a:solidFill>
            <a:schemeClr val="tx1"/>
          </a:solidFill>
          <a:latin typeface="Arial" pitchFamily="34" charset="0"/>
        </a:defRPr>
      </a:lvl8pPr>
      <a:lvl9pPr marL="1828800" algn="l" rtl="0" fontAlgn="base">
        <a:spcBef>
          <a:spcPct val="0"/>
        </a:spcBef>
        <a:spcAft>
          <a:spcPct val="0"/>
        </a:spcAft>
        <a:defRPr sz="35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17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5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a:latin typeface="Arial" pitchFamily="34" charset="0"/>
              </a:defRPr>
            </a:lvl1pPr>
          </a:lstStyle>
          <a:p>
            <a:pPr>
              <a:defRPr/>
            </a:pPr>
            <a:endParaRPr lang="en-US" dirty="0">
              <a:solidFill>
                <a:srgbClr val="003300"/>
              </a:solidFill>
            </a:endParaRPr>
          </a:p>
        </p:txBody>
      </p:sp>
      <p:sp>
        <p:nvSpPr>
          <p:cNvPr id="215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D630EB3E-AF6E-4422-9472-BB98AB5D6416}" type="slidenum">
              <a:rPr lang="en-US">
                <a:solidFill>
                  <a:srgbClr val="003300"/>
                </a:solidFill>
              </a:rPr>
              <a:pPr>
                <a:defRPr/>
              </a:pPr>
              <a:t>‹#›</a:t>
            </a:fld>
            <a:endParaRPr lang="en-US" dirty="0">
              <a:solidFill>
                <a:srgbClr val="003300"/>
              </a:solidFill>
            </a:endParaRPr>
          </a:p>
        </p:txBody>
      </p:sp>
      <p:grpSp>
        <p:nvGrpSpPr>
          <p:cNvPr id="2052"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smtClean="0">
                <a:solidFill>
                  <a:srgbClr val="0033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333300"/>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333300"/>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669900"/>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333300"/>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dirty="0" smtClean="0">
                <a:solidFill>
                  <a:srgbClr val="0033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669900"/>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669900"/>
                </a:solidFill>
              </a:endParaRPr>
            </a:p>
          </p:txBody>
        </p:sp>
      </p:grpSp>
      <p:sp>
        <p:nvSpPr>
          <p:cNvPr id="2053" name="Rectangle 14"/>
          <p:cNvSpPr>
            <a:spLocks noGrp="1" noChangeArrowheads="1"/>
          </p:cNvSpPr>
          <p:nvPr>
            <p:ph type="title"/>
          </p:nvPr>
        </p:nvSpPr>
        <p:spPr bwMode="auto">
          <a:xfrm>
            <a:off x="457200" y="457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Rectangle 15"/>
          <p:cNvSpPr>
            <a:spLocks noGrp="1" noChangeArrowheads="1"/>
          </p:cNvSpPr>
          <p:nvPr>
            <p:ph type="body" idx="1"/>
          </p:nvPr>
        </p:nvSpPr>
        <p:spPr bwMode="auto">
          <a:xfrm>
            <a:off x="457200" y="14478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pitchFamily="34" charset="0"/>
              </a:defRPr>
            </a:lvl1pPr>
          </a:lstStyle>
          <a:p>
            <a:pPr>
              <a:defRPr/>
            </a:pPr>
            <a:endParaRPr lang="en-US" dirty="0">
              <a:solidFill>
                <a:srgbClr val="003300"/>
              </a:solidFill>
            </a:endParaRPr>
          </a:p>
        </p:txBody>
      </p:sp>
    </p:spTree>
    <p:extLst>
      <p:ext uri="{BB962C8B-B14F-4D97-AF65-F5344CB8AC3E}">
        <p14:creationId xmlns:p14="http://schemas.microsoft.com/office/powerpoint/2010/main" val="1340681833"/>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l" rtl="0" eaLnBrk="0" fontAlgn="base" hangingPunct="0">
        <a:spcBef>
          <a:spcPct val="0"/>
        </a:spcBef>
        <a:spcAft>
          <a:spcPct val="0"/>
        </a:spcAft>
        <a:defRPr sz="3500">
          <a:solidFill>
            <a:schemeClr val="tx1"/>
          </a:solidFill>
          <a:latin typeface="+mj-lt"/>
          <a:ea typeface="+mj-ea"/>
          <a:cs typeface="+mj-cs"/>
        </a:defRPr>
      </a:lvl1pPr>
      <a:lvl2pPr algn="l" rtl="0" eaLnBrk="0" fontAlgn="base" hangingPunct="0">
        <a:spcBef>
          <a:spcPct val="0"/>
        </a:spcBef>
        <a:spcAft>
          <a:spcPct val="0"/>
        </a:spcAft>
        <a:defRPr sz="3500">
          <a:solidFill>
            <a:schemeClr val="tx1"/>
          </a:solidFill>
          <a:latin typeface="Arial" pitchFamily="34" charset="0"/>
        </a:defRPr>
      </a:lvl2pPr>
      <a:lvl3pPr algn="l" rtl="0" eaLnBrk="0" fontAlgn="base" hangingPunct="0">
        <a:spcBef>
          <a:spcPct val="0"/>
        </a:spcBef>
        <a:spcAft>
          <a:spcPct val="0"/>
        </a:spcAft>
        <a:defRPr sz="3500">
          <a:solidFill>
            <a:schemeClr val="tx1"/>
          </a:solidFill>
          <a:latin typeface="Arial" pitchFamily="34" charset="0"/>
        </a:defRPr>
      </a:lvl3pPr>
      <a:lvl4pPr algn="l" rtl="0" eaLnBrk="0" fontAlgn="base" hangingPunct="0">
        <a:spcBef>
          <a:spcPct val="0"/>
        </a:spcBef>
        <a:spcAft>
          <a:spcPct val="0"/>
        </a:spcAft>
        <a:defRPr sz="3500">
          <a:solidFill>
            <a:schemeClr val="tx1"/>
          </a:solidFill>
          <a:latin typeface="Arial" pitchFamily="34" charset="0"/>
        </a:defRPr>
      </a:lvl4pPr>
      <a:lvl5pPr algn="l" rtl="0" eaLnBrk="0" fontAlgn="base" hangingPunct="0">
        <a:spcBef>
          <a:spcPct val="0"/>
        </a:spcBef>
        <a:spcAft>
          <a:spcPct val="0"/>
        </a:spcAft>
        <a:defRPr sz="3500">
          <a:solidFill>
            <a:schemeClr val="tx1"/>
          </a:solidFill>
          <a:latin typeface="Arial" pitchFamily="34" charset="0"/>
        </a:defRPr>
      </a:lvl5pPr>
      <a:lvl6pPr marL="457200" algn="l" rtl="0" fontAlgn="base">
        <a:spcBef>
          <a:spcPct val="0"/>
        </a:spcBef>
        <a:spcAft>
          <a:spcPct val="0"/>
        </a:spcAft>
        <a:defRPr sz="3500">
          <a:solidFill>
            <a:schemeClr val="tx1"/>
          </a:solidFill>
          <a:latin typeface="Arial" pitchFamily="34" charset="0"/>
        </a:defRPr>
      </a:lvl6pPr>
      <a:lvl7pPr marL="914400" algn="l" rtl="0" fontAlgn="base">
        <a:spcBef>
          <a:spcPct val="0"/>
        </a:spcBef>
        <a:spcAft>
          <a:spcPct val="0"/>
        </a:spcAft>
        <a:defRPr sz="3500">
          <a:solidFill>
            <a:schemeClr val="tx1"/>
          </a:solidFill>
          <a:latin typeface="Arial" pitchFamily="34" charset="0"/>
        </a:defRPr>
      </a:lvl7pPr>
      <a:lvl8pPr marL="1371600" algn="l" rtl="0" fontAlgn="base">
        <a:spcBef>
          <a:spcPct val="0"/>
        </a:spcBef>
        <a:spcAft>
          <a:spcPct val="0"/>
        </a:spcAft>
        <a:defRPr sz="3500">
          <a:solidFill>
            <a:schemeClr val="tx1"/>
          </a:solidFill>
          <a:latin typeface="Arial" pitchFamily="34" charset="0"/>
        </a:defRPr>
      </a:lvl8pPr>
      <a:lvl9pPr marL="1828800" algn="l" rtl="0" fontAlgn="base">
        <a:spcBef>
          <a:spcPct val="0"/>
        </a:spcBef>
        <a:spcAft>
          <a:spcPct val="0"/>
        </a:spcAft>
        <a:defRPr sz="35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17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5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445"/>
            </a:gs>
            <a:gs pos="100000">
              <a:srgbClr val="C4B564"/>
            </a:gs>
          </a:gsLst>
          <a:lin ang="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solidFill>
                  <a:srgbClr val="000000"/>
                </a:solidFill>
                <a:latin typeface="Arial" charset="0"/>
              </a:defRPr>
            </a:lvl1pPr>
          </a:lstStyle>
          <a:p>
            <a:pPr>
              <a:defRPr/>
            </a:pPr>
            <a:endParaRPr lang="en-US" dirty="0"/>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solidFill>
                  <a:srgbClr val="000000"/>
                </a:solidFill>
                <a:latin typeface="Arial" charset="0"/>
              </a:defRPr>
            </a:lvl1pPr>
          </a:lstStyle>
          <a:p>
            <a:pPr>
              <a:defRPr/>
            </a:pPr>
            <a:endParaRPr lang="en-US" dirty="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19D16E1B-814F-436F-9394-90E5C067ED35}" type="slidenum">
              <a:rPr lang="en-US"/>
              <a:pPr>
                <a:defRPr/>
              </a:pPr>
              <a:t>‹#›</a:t>
            </a:fld>
            <a:endParaRPr lang="en-US" dirty="0"/>
          </a:p>
        </p:txBody>
      </p:sp>
    </p:spTree>
    <p:extLst>
      <p:ext uri="{BB962C8B-B14F-4D97-AF65-F5344CB8AC3E}">
        <p14:creationId xmlns:p14="http://schemas.microsoft.com/office/powerpoint/2010/main" val="21766753"/>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tiff"/><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676400" y="1828800"/>
            <a:ext cx="7315200" cy="2514600"/>
          </a:xfrm>
        </p:spPr>
        <p:txBody>
          <a:bodyPr/>
          <a:lstStyle/>
          <a:p>
            <a:pPr algn="ctr" eaLnBrk="1" hangingPunct="1"/>
            <a:r>
              <a:rPr lang="en-US" sz="3600" dirty="0" smtClean="0"/>
              <a:t>Biological Bases </a:t>
            </a:r>
            <a:r>
              <a:rPr lang="en-US" sz="3600" dirty="0"/>
              <a:t>of </a:t>
            </a:r>
            <a:r>
              <a:rPr lang="en-US" sz="3600" dirty="0" smtClean="0"/>
              <a:t>Hearing </a:t>
            </a:r>
            <a:r>
              <a:rPr lang="en-US" sz="3600" dirty="0"/>
              <a:t>Loss: </a:t>
            </a:r>
            <a:r>
              <a:rPr lang="en-US" sz="3600" dirty="0" smtClean="0"/>
              <a:t/>
            </a:r>
            <a:br>
              <a:rPr lang="en-US" sz="3600" dirty="0" smtClean="0"/>
            </a:br>
            <a:r>
              <a:rPr lang="en-US" sz="3600" dirty="0" smtClean="0">
                <a:solidFill>
                  <a:srgbClr val="FFFF00"/>
                </a:solidFill>
              </a:rPr>
              <a:t>Hormonal &amp; Pharmacological Prevention Strategies</a:t>
            </a:r>
            <a:br>
              <a:rPr lang="en-US" sz="3600" dirty="0" smtClean="0">
                <a:solidFill>
                  <a:srgbClr val="FFFF00"/>
                </a:solidFill>
              </a:rPr>
            </a:br>
            <a:endParaRPr lang="en-US" sz="3600" dirty="0" smtClean="0">
              <a:solidFill>
                <a:srgbClr val="FFFF00"/>
              </a:solidFill>
            </a:endParaRPr>
          </a:p>
        </p:txBody>
      </p:sp>
      <p:sp>
        <p:nvSpPr>
          <p:cNvPr id="16387" name="Rectangle 3"/>
          <p:cNvSpPr>
            <a:spLocks noGrp="1" noChangeArrowheads="1"/>
          </p:cNvSpPr>
          <p:nvPr>
            <p:ph type="subTitle" idx="1"/>
          </p:nvPr>
        </p:nvSpPr>
        <p:spPr>
          <a:xfrm>
            <a:off x="1524000" y="4267200"/>
            <a:ext cx="7467600" cy="2362200"/>
          </a:xfrm>
        </p:spPr>
        <p:txBody>
          <a:bodyPr/>
          <a:lstStyle/>
          <a:p>
            <a:pPr algn="ctr" eaLnBrk="1" hangingPunct="1">
              <a:lnSpc>
                <a:spcPct val="90000"/>
              </a:lnSpc>
            </a:pPr>
            <a:r>
              <a:rPr lang="en-US" sz="2400" dirty="0" smtClean="0"/>
              <a:t>Robert Frisina, Ph.D.</a:t>
            </a:r>
          </a:p>
          <a:p>
            <a:pPr algn="ctr" eaLnBrk="1" hangingPunct="1">
              <a:lnSpc>
                <a:spcPct val="90000"/>
              </a:lnSpc>
            </a:pPr>
            <a:r>
              <a:rPr lang="en-US" sz="1800" b="1" dirty="0" smtClean="0"/>
              <a:t>Professor and Director</a:t>
            </a:r>
          </a:p>
          <a:p>
            <a:pPr algn="ctr" eaLnBrk="1" hangingPunct="1">
              <a:lnSpc>
                <a:spcPct val="90000"/>
              </a:lnSpc>
            </a:pPr>
            <a:endParaRPr lang="en-US" sz="2000" dirty="0" smtClean="0"/>
          </a:p>
          <a:p>
            <a:pPr algn="ctr" eaLnBrk="1" hangingPunct="1">
              <a:lnSpc>
                <a:spcPct val="90000"/>
              </a:lnSpc>
            </a:pPr>
            <a:r>
              <a:rPr lang="en-US" sz="2000" dirty="0" smtClean="0"/>
              <a:t>Global Center for Hearing &amp; Speech Research</a:t>
            </a:r>
          </a:p>
          <a:p>
            <a:pPr algn="ctr" eaLnBrk="1" hangingPunct="1">
              <a:lnSpc>
                <a:spcPct val="90000"/>
              </a:lnSpc>
            </a:pPr>
            <a:r>
              <a:rPr lang="en-US" sz="2000" dirty="0" smtClean="0"/>
              <a:t>Department of Chemical &amp; Biomedical Engineering</a:t>
            </a:r>
          </a:p>
          <a:p>
            <a:pPr algn="ctr" eaLnBrk="1" hangingPunct="1">
              <a:lnSpc>
                <a:spcPct val="90000"/>
              </a:lnSpc>
            </a:pPr>
            <a:r>
              <a:rPr lang="en-US" sz="2000" dirty="0"/>
              <a:t>Department of Communication Sciences &amp; </a:t>
            </a:r>
            <a:r>
              <a:rPr lang="en-US" sz="2000" dirty="0" smtClean="0"/>
              <a:t>Disorders</a:t>
            </a:r>
          </a:p>
          <a:p>
            <a:pPr algn="ctr" eaLnBrk="1" hangingPunct="1">
              <a:lnSpc>
                <a:spcPct val="90000"/>
              </a:lnSpc>
            </a:pPr>
            <a:r>
              <a:rPr lang="en-US" sz="2000" dirty="0" smtClean="0"/>
              <a:t>University of South Florida- Tampa</a:t>
            </a:r>
          </a:p>
          <a:p>
            <a:pPr algn="r" eaLnBrk="1" hangingPunct="1">
              <a:lnSpc>
                <a:spcPct val="90000"/>
              </a:lnSpc>
            </a:pPr>
            <a:endParaRPr lang="en-US" sz="800" dirty="0" smtClean="0"/>
          </a:p>
          <a:p>
            <a:pPr eaLnBrk="1" hangingPunct="1">
              <a:lnSpc>
                <a:spcPct val="90000"/>
              </a:lnSpc>
            </a:pPr>
            <a:endParaRPr lang="en-US" dirty="0" smtClean="0"/>
          </a:p>
        </p:txBody>
      </p:sp>
      <p:pic>
        <p:nvPicPr>
          <p:cNvPr id="16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152400"/>
            <a:ext cx="1933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8185"/>
            <a:ext cx="1676400" cy="122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6" name="Rectangle 6"/>
          <p:cNvSpPr>
            <a:spLocks noGrp="1" noChangeArrowheads="1"/>
          </p:cNvSpPr>
          <p:nvPr>
            <p:ph type="title"/>
          </p:nvPr>
        </p:nvSpPr>
        <p:spPr>
          <a:xfrm>
            <a:off x="990600" y="15922"/>
            <a:ext cx="7905958" cy="1600200"/>
          </a:xfrm>
        </p:spPr>
        <p:txBody>
          <a:bodyPr/>
          <a:lstStyle/>
          <a:p>
            <a:r>
              <a:rPr lang="en-US" sz="3200" b="1" dirty="0">
                <a:solidFill>
                  <a:schemeClr val="accent1">
                    <a:lumMod val="75000"/>
                  </a:schemeClr>
                </a:solidFill>
              </a:rPr>
              <a:t>Progesterone Negatively Affects Hearing in Aged Women </a:t>
            </a:r>
            <a:r>
              <a:rPr lang="en-US" sz="3200" b="1" dirty="0" smtClean="0">
                <a:solidFill>
                  <a:schemeClr val="accent1">
                    <a:lumMod val="75000"/>
                  </a:schemeClr>
                </a:solidFill>
              </a:rPr>
              <a:t>– Inner Ear</a:t>
            </a:r>
            <a:endParaRPr lang="en-US" sz="3200" b="1" dirty="0">
              <a:solidFill>
                <a:schemeClr val="accent1">
                  <a:lumMod val="75000"/>
                </a:schemeClr>
              </a:solidFill>
            </a:endParaRP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885442733"/>
              </p:ext>
            </p:extLst>
          </p:nvPr>
        </p:nvGraphicFramePr>
        <p:xfrm>
          <a:off x="457200" y="14478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15048" name="Text Box 8"/>
          <p:cNvSpPr txBox="1">
            <a:spLocks noChangeArrowheads="1"/>
          </p:cNvSpPr>
          <p:nvPr/>
        </p:nvSpPr>
        <p:spPr bwMode="auto">
          <a:xfrm>
            <a:off x="152400" y="6477000"/>
            <a:ext cx="7391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FF6600"/>
                </a:solidFill>
              </a:rPr>
              <a:t>From Guimaraes, Frisina </a:t>
            </a:r>
            <a:r>
              <a:rPr lang="en-US" sz="1400" b="1" i="1" dirty="0">
                <a:solidFill>
                  <a:srgbClr val="FF6600"/>
                </a:solidFill>
              </a:rPr>
              <a:t>et al.,</a:t>
            </a:r>
            <a:r>
              <a:rPr lang="en-US" sz="1400" b="1" dirty="0">
                <a:solidFill>
                  <a:srgbClr val="FF6600"/>
                </a:solidFill>
              </a:rPr>
              <a:t> </a:t>
            </a:r>
            <a:r>
              <a:rPr lang="en-US" sz="1400" b="1" i="1" dirty="0">
                <a:solidFill>
                  <a:srgbClr val="FF6600"/>
                </a:solidFill>
              </a:rPr>
              <a:t>Proc. Nat. Acad. Sci. – </a:t>
            </a:r>
            <a:r>
              <a:rPr lang="en-US" sz="1400" b="1" i="1" dirty="0" smtClean="0">
                <a:solidFill>
                  <a:srgbClr val="FF6600"/>
                </a:solidFill>
              </a:rPr>
              <a:t>PNAS-USA</a:t>
            </a:r>
            <a:r>
              <a:rPr lang="en-US" sz="1400" b="1" i="1" dirty="0">
                <a:solidFill>
                  <a:srgbClr val="FF6600"/>
                </a:solidFill>
              </a:rPr>
              <a:t>, </a:t>
            </a:r>
            <a:r>
              <a:rPr lang="en-US" sz="1400" b="1" dirty="0">
                <a:solidFill>
                  <a:srgbClr val="FF6600"/>
                </a:solidFill>
              </a:rPr>
              <a:t>2006</a:t>
            </a:r>
          </a:p>
        </p:txBody>
      </p:sp>
      <p:sp>
        <p:nvSpPr>
          <p:cNvPr id="5" name="TextBox 4"/>
          <p:cNvSpPr txBox="1"/>
          <p:nvPr/>
        </p:nvSpPr>
        <p:spPr>
          <a:xfrm>
            <a:off x="167185" y="5990946"/>
            <a:ext cx="8618706" cy="369332"/>
          </a:xfrm>
          <a:prstGeom prst="rect">
            <a:avLst/>
          </a:prstGeom>
          <a:noFill/>
        </p:spPr>
        <p:txBody>
          <a:bodyPr wrap="none" rtlCol="0">
            <a:spAutoFit/>
          </a:bodyPr>
          <a:lstStyle/>
          <a:p>
            <a:r>
              <a:rPr lang="en-US" b="1" dirty="0" smtClean="0">
                <a:solidFill>
                  <a:schemeClr val="accent2">
                    <a:lumMod val="75000"/>
                  </a:schemeClr>
                </a:solidFill>
              </a:rPr>
              <a:t>E – Estrogen</a:t>
            </a:r>
            <a:r>
              <a:rPr lang="en-US" b="1" dirty="0" smtClean="0"/>
              <a:t>; </a:t>
            </a:r>
            <a:r>
              <a:rPr lang="en-US" b="1" dirty="0" smtClean="0">
                <a:solidFill>
                  <a:srgbClr val="CC3300"/>
                </a:solidFill>
              </a:rPr>
              <a:t>P – Progestin</a:t>
            </a:r>
            <a:r>
              <a:rPr lang="en-US" b="1" dirty="0" smtClean="0"/>
              <a:t>; </a:t>
            </a:r>
            <a:r>
              <a:rPr lang="en-US" b="1" dirty="0" smtClean="0">
                <a:solidFill>
                  <a:srgbClr val="22429E"/>
                </a:solidFill>
              </a:rPr>
              <a:t>NHRT – Control Subjects, no history of HRT use</a:t>
            </a:r>
            <a:endParaRPr lang="en-US" b="1" dirty="0">
              <a:solidFill>
                <a:srgbClr val="22429E"/>
              </a:solidFill>
            </a:endParaRPr>
          </a:p>
        </p:txBody>
      </p:sp>
    </p:spTree>
    <p:extLst>
      <p:ext uri="{BB962C8B-B14F-4D97-AF65-F5344CB8AC3E}">
        <p14:creationId xmlns:p14="http://schemas.microsoft.com/office/powerpoint/2010/main" val="357947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8" name="Rectangle 6"/>
          <p:cNvSpPr>
            <a:spLocks noGrp="1" noChangeArrowheads="1"/>
          </p:cNvSpPr>
          <p:nvPr>
            <p:ph type="title"/>
          </p:nvPr>
        </p:nvSpPr>
        <p:spPr>
          <a:xfrm>
            <a:off x="990600" y="10236"/>
            <a:ext cx="7905958" cy="1589964"/>
          </a:xfrm>
        </p:spPr>
        <p:txBody>
          <a:bodyPr/>
          <a:lstStyle/>
          <a:p>
            <a:r>
              <a:rPr lang="en-US" sz="3600" b="1" dirty="0">
                <a:solidFill>
                  <a:schemeClr val="accent1">
                    <a:lumMod val="75000"/>
                  </a:schemeClr>
                </a:solidFill>
              </a:rPr>
              <a:t>Progesterone Negatively Affects Hearing in Aged Women - Brain</a:t>
            </a: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1766330179"/>
              </p:ext>
            </p:extLst>
          </p:nvPr>
        </p:nvGraphicFramePr>
        <p:xfrm>
          <a:off x="685800" y="1371600"/>
          <a:ext cx="7939554" cy="4413250"/>
        </p:xfrm>
        <a:graphic>
          <a:graphicData uri="http://schemas.openxmlformats.org/drawingml/2006/chart">
            <c:chart xmlns:c="http://schemas.openxmlformats.org/drawingml/2006/chart" xmlns:r="http://schemas.openxmlformats.org/officeDocument/2006/relationships" r:id="rId3"/>
          </a:graphicData>
        </a:graphic>
      </p:graphicFrame>
      <p:sp>
        <p:nvSpPr>
          <p:cNvPr id="218120" name="Text Box 8"/>
          <p:cNvSpPr txBox="1">
            <a:spLocks noChangeArrowheads="1"/>
          </p:cNvSpPr>
          <p:nvPr/>
        </p:nvSpPr>
        <p:spPr bwMode="auto">
          <a:xfrm>
            <a:off x="152400" y="6477000"/>
            <a:ext cx="7086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FF6600"/>
                </a:solidFill>
              </a:rPr>
              <a:t>From Guimaraes, Frisina </a:t>
            </a:r>
            <a:r>
              <a:rPr lang="en-US" sz="1400" b="1" i="1" dirty="0">
                <a:solidFill>
                  <a:srgbClr val="FF6600"/>
                </a:solidFill>
              </a:rPr>
              <a:t>et al</a:t>
            </a:r>
            <a:r>
              <a:rPr lang="en-US" sz="1400" b="1" dirty="0">
                <a:solidFill>
                  <a:srgbClr val="FF6600"/>
                </a:solidFill>
              </a:rPr>
              <a:t>., </a:t>
            </a:r>
            <a:r>
              <a:rPr lang="en-US" sz="1400" b="1" i="1" dirty="0">
                <a:solidFill>
                  <a:srgbClr val="FF6600"/>
                </a:solidFill>
              </a:rPr>
              <a:t>Proc. Nat. Acad. Sci. – </a:t>
            </a:r>
            <a:r>
              <a:rPr lang="en-US" sz="1400" b="1" i="1" dirty="0" smtClean="0">
                <a:solidFill>
                  <a:srgbClr val="FF6600"/>
                </a:solidFill>
              </a:rPr>
              <a:t>PNAS-USA</a:t>
            </a:r>
            <a:r>
              <a:rPr lang="en-US" sz="1400" b="1" i="1" dirty="0">
                <a:solidFill>
                  <a:srgbClr val="FF6600"/>
                </a:solidFill>
              </a:rPr>
              <a:t>, </a:t>
            </a:r>
            <a:r>
              <a:rPr lang="en-US" sz="1400" b="1" dirty="0">
                <a:solidFill>
                  <a:srgbClr val="FF6600"/>
                </a:solidFill>
              </a:rPr>
              <a:t>2006</a:t>
            </a:r>
          </a:p>
        </p:txBody>
      </p:sp>
      <p:sp>
        <p:nvSpPr>
          <p:cNvPr id="5" name="TextBox 4"/>
          <p:cNvSpPr txBox="1"/>
          <p:nvPr/>
        </p:nvSpPr>
        <p:spPr>
          <a:xfrm>
            <a:off x="167185" y="5990946"/>
            <a:ext cx="8618706" cy="369332"/>
          </a:xfrm>
          <a:prstGeom prst="rect">
            <a:avLst/>
          </a:prstGeom>
          <a:noFill/>
        </p:spPr>
        <p:txBody>
          <a:bodyPr wrap="none" rtlCol="0">
            <a:spAutoFit/>
          </a:bodyPr>
          <a:lstStyle/>
          <a:p>
            <a:r>
              <a:rPr lang="en-US" b="1" dirty="0" smtClean="0">
                <a:solidFill>
                  <a:schemeClr val="accent2">
                    <a:lumMod val="75000"/>
                  </a:schemeClr>
                </a:solidFill>
              </a:rPr>
              <a:t>E – Estrogen</a:t>
            </a:r>
            <a:r>
              <a:rPr lang="en-US" b="1" dirty="0" smtClean="0"/>
              <a:t>; </a:t>
            </a:r>
            <a:r>
              <a:rPr lang="en-US" b="1" dirty="0" smtClean="0">
                <a:solidFill>
                  <a:srgbClr val="CC3300"/>
                </a:solidFill>
              </a:rPr>
              <a:t>P – Progestin</a:t>
            </a:r>
            <a:r>
              <a:rPr lang="en-US" b="1" dirty="0" smtClean="0"/>
              <a:t>; </a:t>
            </a:r>
            <a:r>
              <a:rPr lang="en-US" b="1" dirty="0" smtClean="0">
                <a:solidFill>
                  <a:srgbClr val="22429E"/>
                </a:solidFill>
              </a:rPr>
              <a:t>NHRT – Control Subjects, no history of HRT use</a:t>
            </a:r>
            <a:endParaRPr lang="en-US" b="1" dirty="0">
              <a:solidFill>
                <a:srgbClr val="22429E"/>
              </a:solidFill>
            </a:endParaRPr>
          </a:p>
        </p:txBody>
      </p:sp>
    </p:spTree>
    <p:extLst>
      <p:ext uri="{BB962C8B-B14F-4D97-AF65-F5344CB8AC3E}">
        <p14:creationId xmlns:p14="http://schemas.microsoft.com/office/powerpoint/2010/main" val="340747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85800" y="0"/>
            <a:ext cx="7772400" cy="1143000"/>
          </a:xfrm>
        </p:spPr>
        <p:txBody>
          <a:bodyPr/>
          <a:lstStyle/>
          <a:p>
            <a:r>
              <a:rPr lang="en-US" sz="4400" b="1" dirty="0">
                <a:effectLst>
                  <a:outerShdw blurRad="38100" dist="38100" dir="2700000" algn="tl">
                    <a:srgbClr val="000000">
                      <a:alpha val="43137"/>
                    </a:srgbClr>
                  </a:outerShdw>
                </a:effectLst>
                <a:latin typeface="Cambria" pitchFamily="18" charset="0"/>
              </a:rPr>
              <a:t>Summary – HRT - Clinical</a:t>
            </a:r>
          </a:p>
        </p:txBody>
      </p:sp>
      <p:sp>
        <p:nvSpPr>
          <p:cNvPr id="222211" name="Rectangle 3"/>
          <p:cNvSpPr>
            <a:spLocks noGrp="1" noChangeArrowheads="1"/>
          </p:cNvSpPr>
          <p:nvPr>
            <p:ph idx="1"/>
          </p:nvPr>
        </p:nvSpPr>
        <p:spPr>
          <a:xfrm>
            <a:off x="838200" y="1066800"/>
            <a:ext cx="7772400" cy="5638800"/>
          </a:xfrm>
        </p:spPr>
        <p:txBody>
          <a:bodyPr>
            <a:normAutofit/>
          </a:bodyPr>
          <a:lstStyle/>
          <a:p>
            <a:pPr>
              <a:lnSpc>
                <a:spcPct val="80000"/>
              </a:lnSpc>
            </a:pPr>
            <a:r>
              <a:rPr lang="en-US" sz="3000" dirty="0">
                <a:latin typeface="Cambria" pitchFamily="18" charset="0"/>
              </a:rPr>
              <a:t>Pure tone audiometry: the </a:t>
            </a:r>
            <a:r>
              <a:rPr lang="en-US" sz="3000" dirty="0">
                <a:solidFill>
                  <a:srgbClr val="FF0000"/>
                </a:solidFill>
                <a:latin typeface="Cambria" pitchFamily="18" charset="0"/>
              </a:rPr>
              <a:t>E+P group</a:t>
            </a:r>
            <a:r>
              <a:rPr lang="en-US" sz="3000" dirty="0">
                <a:latin typeface="Cambria" pitchFamily="18" charset="0"/>
              </a:rPr>
              <a:t> had </a:t>
            </a:r>
            <a:r>
              <a:rPr lang="en-US" sz="3000" i="1" dirty="0">
                <a:latin typeface="Cambria" pitchFamily="18" charset="0"/>
              </a:rPr>
              <a:t>higher thresholds</a:t>
            </a:r>
            <a:r>
              <a:rPr lang="en-US" sz="3000" dirty="0">
                <a:latin typeface="Cambria" pitchFamily="18" charset="0"/>
              </a:rPr>
              <a:t> than the </a:t>
            </a:r>
            <a:r>
              <a:rPr lang="en-US" sz="3000" dirty="0">
                <a:solidFill>
                  <a:srgbClr val="00B050"/>
                </a:solidFill>
                <a:latin typeface="Cambria" pitchFamily="18" charset="0"/>
              </a:rPr>
              <a:t>E group </a:t>
            </a:r>
            <a:r>
              <a:rPr lang="en-US" sz="3000" dirty="0">
                <a:latin typeface="Cambria" pitchFamily="18" charset="0"/>
              </a:rPr>
              <a:t>and</a:t>
            </a:r>
            <a:r>
              <a:rPr lang="en-US" sz="3000" dirty="0">
                <a:solidFill>
                  <a:srgbClr val="336600"/>
                </a:solidFill>
                <a:latin typeface="Cambria" pitchFamily="18" charset="0"/>
              </a:rPr>
              <a:t> </a:t>
            </a:r>
            <a:r>
              <a:rPr lang="en-US" sz="3000" dirty="0">
                <a:solidFill>
                  <a:srgbClr val="0066FF"/>
                </a:solidFill>
                <a:latin typeface="Cambria" pitchFamily="18" charset="0"/>
              </a:rPr>
              <a:t>NHRT group,</a:t>
            </a:r>
            <a:r>
              <a:rPr lang="en-US" sz="3000" dirty="0">
                <a:solidFill>
                  <a:srgbClr val="336600"/>
                </a:solidFill>
                <a:latin typeface="Cambria" pitchFamily="18" charset="0"/>
              </a:rPr>
              <a:t> </a:t>
            </a:r>
            <a:r>
              <a:rPr lang="en-US" sz="3000" dirty="0">
                <a:latin typeface="Cambria" pitchFamily="18" charset="0"/>
              </a:rPr>
              <a:t>for all frequencies</a:t>
            </a:r>
          </a:p>
          <a:p>
            <a:pPr>
              <a:lnSpc>
                <a:spcPct val="80000"/>
              </a:lnSpc>
            </a:pPr>
            <a:r>
              <a:rPr lang="en-US" sz="3000" dirty="0">
                <a:latin typeface="Cambria" pitchFamily="18" charset="0"/>
              </a:rPr>
              <a:t>The </a:t>
            </a:r>
            <a:r>
              <a:rPr lang="en-US" sz="3000" dirty="0">
                <a:solidFill>
                  <a:srgbClr val="FF0000"/>
                </a:solidFill>
                <a:latin typeface="Cambria" pitchFamily="18" charset="0"/>
              </a:rPr>
              <a:t>E+P group</a:t>
            </a:r>
            <a:r>
              <a:rPr lang="en-US" sz="3000" dirty="0">
                <a:latin typeface="Cambria" pitchFamily="18" charset="0"/>
              </a:rPr>
              <a:t> presented </a:t>
            </a:r>
            <a:r>
              <a:rPr lang="en-US" sz="3000" i="1" dirty="0">
                <a:latin typeface="Cambria" pitchFamily="18" charset="0"/>
              </a:rPr>
              <a:t>lower DPOAE amplitudes</a:t>
            </a:r>
            <a:r>
              <a:rPr lang="en-US" sz="3000" dirty="0">
                <a:latin typeface="Cambria" pitchFamily="18" charset="0"/>
              </a:rPr>
              <a:t> than the  </a:t>
            </a:r>
            <a:r>
              <a:rPr lang="en-US" sz="3000" dirty="0">
                <a:solidFill>
                  <a:srgbClr val="00B050"/>
                </a:solidFill>
                <a:latin typeface="Cambria" pitchFamily="18" charset="0"/>
              </a:rPr>
              <a:t>E group </a:t>
            </a:r>
            <a:r>
              <a:rPr lang="en-US" sz="3000" dirty="0">
                <a:latin typeface="Cambria" pitchFamily="18" charset="0"/>
              </a:rPr>
              <a:t>and </a:t>
            </a:r>
            <a:r>
              <a:rPr lang="en-US" sz="3000" dirty="0">
                <a:solidFill>
                  <a:srgbClr val="0066FF"/>
                </a:solidFill>
                <a:latin typeface="Cambria" pitchFamily="18" charset="0"/>
              </a:rPr>
              <a:t>NHRT group </a:t>
            </a:r>
            <a:r>
              <a:rPr lang="en-US" sz="3000" dirty="0">
                <a:latin typeface="Cambria" pitchFamily="18" charset="0"/>
              </a:rPr>
              <a:t>for both ears</a:t>
            </a:r>
          </a:p>
          <a:p>
            <a:pPr>
              <a:lnSpc>
                <a:spcPct val="80000"/>
              </a:lnSpc>
            </a:pPr>
            <a:r>
              <a:rPr lang="en-US" sz="3000" dirty="0">
                <a:latin typeface="Cambria" pitchFamily="18" charset="0"/>
              </a:rPr>
              <a:t>For HINT, the </a:t>
            </a:r>
            <a:r>
              <a:rPr lang="en-US" sz="3000" dirty="0">
                <a:solidFill>
                  <a:srgbClr val="FF0000"/>
                </a:solidFill>
                <a:latin typeface="Cambria" pitchFamily="18" charset="0"/>
              </a:rPr>
              <a:t>E+P group </a:t>
            </a:r>
            <a:r>
              <a:rPr lang="en-US" sz="3000" i="1" dirty="0">
                <a:latin typeface="Cambria" pitchFamily="18" charset="0"/>
              </a:rPr>
              <a:t>performed poorer</a:t>
            </a:r>
            <a:r>
              <a:rPr lang="en-US" sz="3000" dirty="0">
                <a:latin typeface="Cambria" pitchFamily="18" charset="0"/>
              </a:rPr>
              <a:t> than the  </a:t>
            </a:r>
            <a:r>
              <a:rPr lang="en-US" sz="3000" dirty="0">
                <a:solidFill>
                  <a:srgbClr val="00B050"/>
                </a:solidFill>
                <a:latin typeface="Cambria" pitchFamily="18" charset="0"/>
              </a:rPr>
              <a:t>E group </a:t>
            </a:r>
            <a:r>
              <a:rPr lang="en-US" sz="3000" dirty="0">
                <a:latin typeface="Cambria" pitchFamily="18" charset="0"/>
              </a:rPr>
              <a:t>and </a:t>
            </a:r>
            <a:r>
              <a:rPr lang="en-US" sz="3000" dirty="0">
                <a:solidFill>
                  <a:srgbClr val="0066FF"/>
                </a:solidFill>
                <a:latin typeface="Cambria" pitchFamily="18" charset="0"/>
              </a:rPr>
              <a:t>NHRT group </a:t>
            </a:r>
            <a:r>
              <a:rPr lang="en-US" sz="3000" dirty="0">
                <a:latin typeface="Cambria" pitchFamily="18" charset="0"/>
              </a:rPr>
              <a:t>across all background noise speaker locations</a:t>
            </a:r>
          </a:p>
          <a:p>
            <a:pPr>
              <a:lnSpc>
                <a:spcPct val="80000"/>
              </a:lnSpc>
            </a:pPr>
            <a:r>
              <a:rPr lang="en-US" sz="3000" dirty="0">
                <a:latin typeface="Cambria" pitchFamily="18" charset="0"/>
              </a:rPr>
              <a:t> These findings suggest that the presence of </a:t>
            </a:r>
            <a:r>
              <a:rPr lang="en-US" sz="3000" dirty="0">
                <a:solidFill>
                  <a:srgbClr val="FF0000"/>
                </a:solidFill>
                <a:latin typeface="Cambria" pitchFamily="18" charset="0"/>
              </a:rPr>
              <a:t>Progesterone</a:t>
            </a:r>
            <a:r>
              <a:rPr lang="en-US" sz="3000" dirty="0">
                <a:latin typeface="Cambria" pitchFamily="18" charset="0"/>
              </a:rPr>
              <a:t> as a component of HRT causes poorer hearing abilities in aged women </a:t>
            </a:r>
          </a:p>
          <a:p>
            <a:pPr>
              <a:lnSpc>
                <a:spcPct val="80000"/>
              </a:lnSpc>
            </a:pPr>
            <a:r>
              <a:rPr lang="en-US" sz="3000" dirty="0">
                <a:solidFill>
                  <a:schemeClr val="tx2"/>
                </a:solidFill>
                <a:latin typeface="Cambria" pitchFamily="18" charset="0"/>
              </a:rPr>
              <a:t>Affecting both the peripheral and central auditory systems</a:t>
            </a:r>
          </a:p>
        </p:txBody>
      </p:sp>
    </p:spTree>
    <p:extLst>
      <p:ext uri="{BB962C8B-B14F-4D97-AF65-F5344CB8AC3E}">
        <p14:creationId xmlns:p14="http://schemas.microsoft.com/office/powerpoint/2010/main" val="29066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609600" y="228600"/>
            <a:ext cx="8153400" cy="1143000"/>
          </a:xfrm>
        </p:spPr>
        <p:txBody>
          <a:bodyPr/>
          <a:lstStyle/>
          <a:p>
            <a:r>
              <a:rPr lang="en-US" sz="3600" b="1" dirty="0">
                <a:latin typeface="Cambria" pitchFamily="18" charset="0"/>
              </a:rPr>
              <a:t>Nature of Hearing Deficits in Aging Female Mice taking HRT</a:t>
            </a:r>
          </a:p>
        </p:txBody>
      </p:sp>
      <p:sp>
        <p:nvSpPr>
          <p:cNvPr id="339971" name="Rectangle 3"/>
          <p:cNvSpPr>
            <a:spLocks noGrp="1" noChangeArrowheads="1"/>
          </p:cNvSpPr>
          <p:nvPr>
            <p:ph idx="1"/>
          </p:nvPr>
        </p:nvSpPr>
        <p:spPr>
          <a:xfrm>
            <a:off x="685800" y="1524000"/>
            <a:ext cx="7772400" cy="5105400"/>
          </a:xfrm>
        </p:spPr>
        <p:txBody>
          <a:bodyPr>
            <a:normAutofit lnSpcReduction="10000"/>
          </a:bodyPr>
          <a:lstStyle/>
          <a:p>
            <a:r>
              <a:rPr lang="en-US" sz="3000" dirty="0">
                <a:latin typeface="Cambria" pitchFamily="18" charset="0"/>
              </a:rPr>
              <a:t>Investigated middle age Female CBA mice, relative to Controls who were matched for age</a:t>
            </a:r>
          </a:p>
          <a:p>
            <a:r>
              <a:rPr lang="en-US" sz="3000" dirty="0">
                <a:solidFill>
                  <a:srgbClr val="FF9900"/>
                </a:solidFill>
                <a:effectLst>
                  <a:outerShdw blurRad="38100" dist="38100" dir="2700000" algn="tl">
                    <a:srgbClr val="000000">
                      <a:alpha val="43137"/>
                    </a:srgbClr>
                  </a:outerShdw>
                </a:effectLst>
                <a:latin typeface="Cambria" pitchFamily="18" charset="0"/>
              </a:rPr>
              <a:t>Implanted 2 X 60 day HRT pellet subcutaneously</a:t>
            </a:r>
          </a:p>
          <a:p>
            <a:r>
              <a:rPr lang="en-US" sz="3000" dirty="0">
                <a:latin typeface="Cambria" pitchFamily="18" charset="0"/>
              </a:rPr>
              <a:t>N=12 mice in each group, longitudinal</a:t>
            </a:r>
          </a:p>
          <a:p>
            <a:r>
              <a:rPr lang="en-US" sz="3000" dirty="0">
                <a:solidFill>
                  <a:srgbClr val="FF9900"/>
                </a:solidFill>
                <a:effectLst>
                  <a:outerShdw blurRad="38100" dist="38100" dir="2700000" algn="tl">
                    <a:srgbClr val="000000">
                      <a:alpha val="43137"/>
                    </a:srgbClr>
                  </a:outerShdw>
                </a:effectLst>
                <a:latin typeface="Cambria" pitchFamily="18" charset="0"/>
              </a:rPr>
              <a:t>Performed hearing tests of the periphery</a:t>
            </a:r>
          </a:p>
          <a:p>
            <a:r>
              <a:rPr lang="en-US" sz="3000" dirty="0">
                <a:latin typeface="Cambria" pitchFamily="18" charset="0"/>
              </a:rPr>
              <a:t>ABR audiograms, otoacoustic emissions</a:t>
            </a:r>
          </a:p>
          <a:p>
            <a:r>
              <a:rPr lang="en-US" sz="3000" dirty="0">
                <a:solidFill>
                  <a:schemeClr val="tx2"/>
                </a:solidFill>
                <a:latin typeface="Cambria" pitchFamily="18" charset="0"/>
              </a:rPr>
              <a:t>Found evidence for </a:t>
            </a:r>
            <a:r>
              <a:rPr lang="en-US" sz="3000" dirty="0">
                <a:solidFill>
                  <a:srgbClr val="FF0000"/>
                </a:solidFill>
                <a:latin typeface="Cambria" pitchFamily="18" charset="0"/>
              </a:rPr>
              <a:t>accelerated peripheral auditory processing problem </a:t>
            </a:r>
            <a:r>
              <a:rPr lang="en-US" sz="3000" dirty="0">
                <a:solidFill>
                  <a:schemeClr val="tx2"/>
                </a:solidFill>
                <a:latin typeface="Cambria" pitchFamily="18" charset="0"/>
              </a:rPr>
              <a:t>– including outer hair cell system</a:t>
            </a:r>
          </a:p>
        </p:txBody>
      </p:sp>
    </p:spTree>
    <p:extLst>
      <p:ext uri="{BB962C8B-B14F-4D97-AF65-F5344CB8AC3E}">
        <p14:creationId xmlns:p14="http://schemas.microsoft.com/office/powerpoint/2010/main" val="29186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5791200" y="152400"/>
            <a:ext cx="3048000" cy="5943600"/>
          </a:xfrm>
        </p:spPr>
        <p:txBody>
          <a:bodyPr/>
          <a:lstStyle/>
          <a:p>
            <a:r>
              <a:rPr lang="en-US" dirty="0"/>
              <a:t>HRT Affects the Inner Ear in Aging Female CBA </a:t>
            </a:r>
            <a:r>
              <a:rPr lang="en-US" dirty="0" smtClean="0"/>
              <a:t>Mice: </a:t>
            </a:r>
            <a:br>
              <a:rPr lang="en-US" dirty="0" smtClean="0"/>
            </a:br>
            <a:r>
              <a:rPr lang="en-US" dirty="0" smtClean="0">
                <a:solidFill>
                  <a:srgbClr val="FF9900"/>
                </a:solidFill>
                <a:effectLst>
                  <a:outerShdw blurRad="38100" dist="38100" dir="2700000" algn="tl">
                    <a:srgbClr val="000000">
                      <a:alpha val="43137"/>
                    </a:srgbClr>
                  </a:outerShdw>
                </a:effectLst>
              </a:rPr>
              <a:t>HRT Elevates ABR Thresholds, </a:t>
            </a:r>
            <a:r>
              <a:rPr lang="en-US" dirty="0" smtClean="0">
                <a:solidFill>
                  <a:srgbClr val="008000"/>
                </a:solidFill>
              </a:rPr>
              <a:t>Lowers DPOAE amplitudes</a:t>
            </a:r>
            <a:endParaRPr lang="en-US" dirty="0">
              <a:solidFill>
                <a:srgbClr val="008000"/>
              </a:solidFill>
            </a:endParaRPr>
          </a:p>
        </p:txBody>
      </p:sp>
      <p:pic>
        <p:nvPicPr>
          <p:cNvPr id="337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4" y="0"/>
            <a:ext cx="533598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157"/>
          <p:cNvSpPr txBox="1">
            <a:spLocks noChangeArrowheads="1"/>
          </p:cNvSpPr>
          <p:nvPr/>
        </p:nvSpPr>
        <p:spPr bwMode="auto">
          <a:xfrm>
            <a:off x="5715000" y="6196056"/>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solidFill>
                  <a:srgbClr val="FF3300"/>
                </a:solidFill>
              </a:rPr>
              <a:t>From </a:t>
            </a:r>
            <a:r>
              <a:rPr lang="en-US" sz="1600" b="1" dirty="0" smtClean="0">
                <a:solidFill>
                  <a:srgbClr val="FF3300"/>
                </a:solidFill>
              </a:rPr>
              <a:t>Price, </a:t>
            </a:r>
            <a:r>
              <a:rPr lang="en-US" sz="1600" b="1" dirty="0">
                <a:solidFill>
                  <a:srgbClr val="FF3300"/>
                </a:solidFill>
              </a:rPr>
              <a:t>Frisina </a:t>
            </a:r>
            <a:r>
              <a:rPr lang="en-US" sz="1600" b="1" i="1" dirty="0">
                <a:solidFill>
                  <a:srgbClr val="FF3300"/>
                </a:solidFill>
              </a:rPr>
              <a:t>et al.,</a:t>
            </a:r>
            <a:r>
              <a:rPr lang="en-US" sz="1600" b="1" dirty="0">
                <a:solidFill>
                  <a:srgbClr val="FF3300"/>
                </a:solidFill>
              </a:rPr>
              <a:t> </a:t>
            </a:r>
            <a:r>
              <a:rPr lang="en-US" sz="1600" b="1" i="1" dirty="0" smtClean="0">
                <a:solidFill>
                  <a:srgbClr val="FF3300"/>
                </a:solidFill>
              </a:rPr>
              <a:t>Hear. Res, 252, </a:t>
            </a:r>
            <a:r>
              <a:rPr lang="en-US" sz="1600" b="1" dirty="0" smtClean="0">
                <a:solidFill>
                  <a:srgbClr val="FF3300"/>
                </a:solidFill>
              </a:rPr>
              <a:t>2009</a:t>
            </a:r>
            <a:endParaRPr lang="en-US" sz="1600" b="1" dirty="0">
              <a:solidFill>
                <a:srgbClr val="FF3300"/>
              </a:solidFill>
            </a:endParaRPr>
          </a:p>
        </p:txBody>
      </p:sp>
    </p:spTree>
    <p:extLst>
      <p:ext uri="{BB962C8B-B14F-4D97-AF65-F5344CB8AC3E}">
        <p14:creationId xmlns:p14="http://schemas.microsoft.com/office/powerpoint/2010/main" val="158581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57200" y="0"/>
            <a:ext cx="8458200" cy="1066800"/>
          </a:xfrm>
        </p:spPr>
        <p:txBody>
          <a:bodyPr/>
          <a:lstStyle/>
          <a:p>
            <a:r>
              <a:rPr lang="en-US" sz="2500" dirty="0"/>
              <a:t>HRT Affects Cochlear Outputs in Aging Female CBA Mice</a:t>
            </a:r>
          </a:p>
        </p:txBody>
      </p:sp>
      <p:pic>
        <p:nvPicPr>
          <p:cNvPr id="313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28934"/>
            <a:ext cx="4924426" cy="6029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157"/>
          <p:cNvSpPr txBox="1">
            <a:spLocks noChangeArrowheads="1"/>
          </p:cNvSpPr>
          <p:nvPr/>
        </p:nvSpPr>
        <p:spPr bwMode="auto">
          <a:xfrm>
            <a:off x="5486400" y="6196056"/>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solidFill>
                  <a:srgbClr val="FF3300"/>
                </a:solidFill>
              </a:rPr>
              <a:t>From </a:t>
            </a:r>
            <a:r>
              <a:rPr lang="en-US" sz="1600" b="1" dirty="0" smtClean="0">
                <a:solidFill>
                  <a:srgbClr val="FF3300"/>
                </a:solidFill>
              </a:rPr>
              <a:t>Price, </a:t>
            </a:r>
            <a:r>
              <a:rPr lang="en-US" sz="1600" b="1" dirty="0">
                <a:solidFill>
                  <a:srgbClr val="FF3300"/>
                </a:solidFill>
              </a:rPr>
              <a:t>Frisina </a:t>
            </a:r>
            <a:r>
              <a:rPr lang="en-US" sz="1600" b="1" i="1" dirty="0">
                <a:solidFill>
                  <a:srgbClr val="FF3300"/>
                </a:solidFill>
              </a:rPr>
              <a:t>et al.,</a:t>
            </a:r>
            <a:r>
              <a:rPr lang="en-US" sz="1600" b="1" dirty="0">
                <a:solidFill>
                  <a:srgbClr val="FF3300"/>
                </a:solidFill>
              </a:rPr>
              <a:t> </a:t>
            </a:r>
            <a:r>
              <a:rPr lang="en-US" sz="1600" b="1" i="1" dirty="0" smtClean="0">
                <a:solidFill>
                  <a:srgbClr val="FF3300"/>
                </a:solidFill>
              </a:rPr>
              <a:t>Hear. Res, 252, </a:t>
            </a:r>
            <a:r>
              <a:rPr lang="en-US" sz="1600" b="1" dirty="0" smtClean="0">
                <a:solidFill>
                  <a:srgbClr val="FF3300"/>
                </a:solidFill>
              </a:rPr>
              <a:t>2009</a:t>
            </a:r>
            <a:endParaRPr lang="en-US" sz="1600" b="1" dirty="0">
              <a:solidFill>
                <a:srgbClr val="FF3300"/>
              </a:solidFill>
            </a:endParaRPr>
          </a:p>
        </p:txBody>
      </p:sp>
      <p:sp>
        <p:nvSpPr>
          <p:cNvPr id="2" name="TextBox 1"/>
          <p:cNvSpPr txBox="1"/>
          <p:nvPr/>
        </p:nvSpPr>
        <p:spPr>
          <a:xfrm>
            <a:off x="5334000" y="1567875"/>
            <a:ext cx="3733800" cy="3108543"/>
          </a:xfrm>
          <a:prstGeom prst="rect">
            <a:avLst/>
          </a:prstGeom>
          <a:noFill/>
        </p:spPr>
        <p:txBody>
          <a:bodyPr wrap="square" rtlCol="0">
            <a:spAutoFit/>
          </a:bodyPr>
          <a:lstStyle/>
          <a:p>
            <a:r>
              <a:rPr lang="en-US" sz="2800" dirty="0" smtClean="0">
                <a:solidFill>
                  <a:srgbClr val="008000"/>
                </a:solidFill>
              </a:rPr>
              <a:t>ABR Thresholds Elevate </a:t>
            </a:r>
            <a:r>
              <a:rPr lang="en-US" sz="2800" dirty="0">
                <a:solidFill>
                  <a:srgbClr val="008000"/>
                </a:solidFill>
              </a:rPr>
              <a:t>during HRT </a:t>
            </a:r>
            <a:r>
              <a:rPr lang="en-US" sz="2800" dirty="0" smtClean="0">
                <a:solidFill>
                  <a:srgbClr val="008000"/>
                </a:solidFill>
              </a:rPr>
              <a:t>Treatments</a:t>
            </a:r>
            <a:r>
              <a:rPr lang="en-US" sz="2800" dirty="0" smtClean="0">
                <a:solidFill>
                  <a:srgbClr val="99FF99"/>
                </a:solidFill>
              </a:rPr>
              <a:t>:</a:t>
            </a:r>
          </a:p>
          <a:p>
            <a:r>
              <a:rPr lang="en-US" sz="2800" dirty="0" smtClean="0">
                <a:solidFill>
                  <a:srgbClr val="FF9900"/>
                </a:solidFill>
                <a:effectLst>
                  <a:outerShdw blurRad="38100" dist="38100" dir="2700000" algn="tl">
                    <a:srgbClr val="000000">
                      <a:alpha val="43137"/>
                    </a:srgbClr>
                  </a:outerShdw>
                </a:effectLst>
              </a:rPr>
              <a:t>Progestin/Estrogen show the greatest impairment over 4 months of </a:t>
            </a:r>
            <a:r>
              <a:rPr lang="en-US" sz="2800" dirty="0">
                <a:solidFill>
                  <a:srgbClr val="FF9900"/>
                </a:solidFill>
                <a:effectLst>
                  <a:outerShdw blurRad="38100" dist="38100" dir="2700000" algn="tl">
                    <a:srgbClr val="000000">
                      <a:alpha val="43137"/>
                    </a:srgbClr>
                  </a:outerShdw>
                </a:effectLst>
              </a:rPr>
              <a:t>treatments </a:t>
            </a:r>
          </a:p>
        </p:txBody>
      </p:sp>
    </p:spTree>
    <p:extLst>
      <p:ext uri="{BB962C8B-B14F-4D97-AF65-F5344CB8AC3E}">
        <p14:creationId xmlns:p14="http://schemas.microsoft.com/office/powerpoint/2010/main" val="12612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800600" y="152399"/>
            <a:ext cx="3657600" cy="5867401"/>
          </a:xfrm>
        </p:spPr>
        <p:txBody>
          <a:bodyPr/>
          <a:lstStyle/>
          <a:p>
            <a:r>
              <a:rPr lang="en-US" dirty="0"/>
              <a:t>HRT Affects the Outer Hair Cells in Aging Female CBA </a:t>
            </a:r>
            <a:r>
              <a:rPr lang="en-US" dirty="0" smtClean="0"/>
              <a:t>Mice:</a:t>
            </a:r>
            <a:br>
              <a:rPr lang="en-US" dirty="0" smtClean="0"/>
            </a:br>
            <a:r>
              <a:rPr lang="en-US" dirty="0" smtClean="0">
                <a:solidFill>
                  <a:srgbClr val="FF9900"/>
                </a:solidFill>
                <a:effectLst>
                  <a:outerShdw blurRad="38100" dist="38100" dir="2700000" algn="tl">
                    <a:srgbClr val="000000">
                      <a:alpha val="43137"/>
                    </a:srgbClr>
                  </a:outerShdw>
                </a:effectLst>
              </a:rPr>
              <a:t>Otoacoustic Emissions Amplitudes Decline during HRT Treatments</a:t>
            </a:r>
            <a:endParaRPr lang="en-US" dirty="0">
              <a:solidFill>
                <a:srgbClr val="FF9900"/>
              </a:solidFill>
              <a:effectLst>
                <a:outerShdw blurRad="38100" dist="38100" dir="2700000" algn="tl">
                  <a:srgbClr val="000000">
                    <a:alpha val="43137"/>
                  </a:srgbClr>
                </a:outerShdw>
              </a:effectLst>
            </a:endParaRPr>
          </a:p>
        </p:txBody>
      </p:sp>
      <p:pic>
        <p:nvPicPr>
          <p:cNvPr id="311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37338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157"/>
          <p:cNvSpPr txBox="1">
            <a:spLocks noChangeArrowheads="1"/>
          </p:cNvSpPr>
          <p:nvPr/>
        </p:nvSpPr>
        <p:spPr bwMode="auto">
          <a:xfrm>
            <a:off x="5029200" y="6196056"/>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solidFill>
                  <a:srgbClr val="FF3300"/>
                </a:solidFill>
              </a:rPr>
              <a:t>From </a:t>
            </a:r>
            <a:r>
              <a:rPr lang="en-US" sz="1600" b="1" dirty="0" smtClean="0">
                <a:solidFill>
                  <a:srgbClr val="FF3300"/>
                </a:solidFill>
              </a:rPr>
              <a:t>Price, </a:t>
            </a:r>
            <a:r>
              <a:rPr lang="en-US" sz="1600" b="1" dirty="0">
                <a:solidFill>
                  <a:srgbClr val="FF3300"/>
                </a:solidFill>
              </a:rPr>
              <a:t>Frisina </a:t>
            </a:r>
            <a:r>
              <a:rPr lang="en-US" sz="1600" b="1" i="1" dirty="0">
                <a:solidFill>
                  <a:srgbClr val="FF3300"/>
                </a:solidFill>
              </a:rPr>
              <a:t>et al.,</a:t>
            </a:r>
            <a:r>
              <a:rPr lang="en-US" sz="1600" b="1" dirty="0">
                <a:solidFill>
                  <a:srgbClr val="FF3300"/>
                </a:solidFill>
              </a:rPr>
              <a:t> </a:t>
            </a:r>
            <a:r>
              <a:rPr lang="en-US" sz="1600" b="1" i="1" dirty="0" smtClean="0">
                <a:solidFill>
                  <a:srgbClr val="FF3300"/>
                </a:solidFill>
              </a:rPr>
              <a:t>Hear. Res, 252, </a:t>
            </a:r>
            <a:r>
              <a:rPr lang="en-US" sz="1600" b="1" dirty="0" smtClean="0">
                <a:solidFill>
                  <a:srgbClr val="FF3300"/>
                </a:solidFill>
              </a:rPr>
              <a:t>2009</a:t>
            </a:r>
            <a:endParaRPr lang="en-US" sz="1600" b="1" dirty="0">
              <a:solidFill>
                <a:srgbClr val="FF3300"/>
              </a:solidFill>
            </a:endParaRPr>
          </a:p>
        </p:txBody>
      </p:sp>
    </p:spTree>
    <p:extLst>
      <p:ext uri="{BB962C8B-B14F-4D97-AF65-F5344CB8AC3E}">
        <p14:creationId xmlns:p14="http://schemas.microsoft.com/office/powerpoint/2010/main" val="207711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85800" y="0"/>
            <a:ext cx="7772400" cy="1143000"/>
          </a:xfrm>
        </p:spPr>
        <p:txBody>
          <a:bodyPr/>
          <a:lstStyle/>
          <a:p>
            <a:r>
              <a:rPr lang="en-US" sz="4400" dirty="0">
                <a:latin typeface="Cambria" pitchFamily="18" charset="0"/>
              </a:rPr>
              <a:t>Summary – HRT - Mouse</a:t>
            </a:r>
          </a:p>
        </p:txBody>
      </p:sp>
      <p:sp>
        <p:nvSpPr>
          <p:cNvPr id="317443" name="Rectangle 3"/>
          <p:cNvSpPr>
            <a:spLocks noGrp="1" noChangeArrowheads="1"/>
          </p:cNvSpPr>
          <p:nvPr>
            <p:ph idx="1"/>
          </p:nvPr>
        </p:nvSpPr>
        <p:spPr>
          <a:xfrm>
            <a:off x="838200" y="1066800"/>
            <a:ext cx="7772400" cy="5638800"/>
          </a:xfrm>
        </p:spPr>
        <p:txBody>
          <a:bodyPr>
            <a:normAutofit lnSpcReduction="10000"/>
          </a:bodyPr>
          <a:lstStyle/>
          <a:p>
            <a:r>
              <a:rPr lang="en-US" sz="2800" i="1" dirty="0">
                <a:latin typeface="Cambria" pitchFamily="18" charset="0"/>
              </a:rPr>
              <a:t>Pure tone ABR thresholds</a:t>
            </a:r>
            <a:r>
              <a:rPr lang="en-US" sz="2800" dirty="0">
                <a:latin typeface="Cambria" pitchFamily="18" charset="0"/>
              </a:rPr>
              <a:t>: the </a:t>
            </a:r>
            <a:r>
              <a:rPr lang="en-US" sz="2800" dirty="0">
                <a:solidFill>
                  <a:srgbClr val="FF0000"/>
                </a:solidFill>
                <a:latin typeface="Cambria" pitchFamily="18" charset="0"/>
              </a:rPr>
              <a:t>E+P group </a:t>
            </a:r>
            <a:r>
              <a:rPr lang="en-US" sz="2800" dirty="0">
                <a:latin typeface="Cambria" pitchFamily="18" charset="0"/>
              </a:rPr>
              <a:t>had </a:t>
            </a:r>
            <a:r>
              <a:rPr lang="en-US" sz="2800" i="1" dirty="0">
                <a:latin typeface="Cambria" pitchFamily="18" charset="0"/>
              </a:rPr>
              <a:t>greater threshold increases</a:t>
            </a:r>
            <a:r>
              <a:rPr lang="en-US" sz="2800" dirty="0">
                <a:latin typeface="Cambria" pitchFamily="18" charset="0"/>
              </a:rPr>
              <a:t> than the </a:t>
            </a:r>
            <a:r>
              <a:rPr lang="en-US" sz="2800" dirty="0">
                <a:solidFill>
                  <a:srgbClr val="008000"/>
                </a:solidFill>
                <a:latin typeface="Cambria" pitchFamily="18" charset="0"/>
              </a:rPr>
              <a:t>E group  </a:t>
            </a:r>
            <a:r>
              <a:rPr lang="en-US" sz="2800" dirty="0">
                <a:latin typeface="Cambria" pitchFamily="18" charset="0"/>
              </a:rPr>
              <a:t>and</a:t>
            </a:r>
            <a:r>
              <a:rPr lang="en-US" sz="2800" dirty="0">
                <a:solidFill>
                  <a:srgbClr val="336600"/>
                </a:solidFill>
                <a:latin typeface="Cambria" pitchFamily="18" charset="0"/>
              </a:rPr>
              <a:t> </a:t>
            </a:r>
            <a:r>
              <a:rPr lang="en-US" sz="2800" dirty="0">
                <a:solidFill>
                  <a:srgbClr val="0066FF"/>
                </a:solidFill>
                <a:latin typeface="Cambria" pitchFamily="18" charset="0"/>
              </a:rPr>
              <a:t>NHRT group</a:t>
            </a:r>
            <a:r>
              <a:rPr lang="en-US" sz="2800" dirty="0">
                <a:solidFill>
                  <a:srgbClr val="9966FF"/>
                </a:solidFill>
                <a:latin typeface="Cambria" pitchFamily="18" charset="0"/>
              </a:rPr>
              <a:t>,</a:t>
            </a:r>
            <a:r>
              <a:rPr lang="en-US" sz="2800" dirty="0">
                <a:solidFill>
                  <a:srgbClr val="336600"/>
                </a:solidFill>
                <a:latin typeface="Cambria" pitchFamily="18" charset="0"/>
              </a:rPr>
              <a:t> </a:t>
            </a:r>
            <a:r>
              <a:rPr lang="en-US" sz="2800" dirty="0">
                <a:latin typeface="Cambria" pitchFamily="18" charset="0"/>
              </a:rPr>
              <a:t>for middle and high frequencies</a:t>
            </a:r>
          </a:p>
          <a:p>
            <a:r>
              <a:rPr lang="en-US" sz="2800" dirty="0">
                <a:latin typeface="Cambria" pitchFamily="18" charset="0"/>
              </a:rPr>
              <a:t>The </a:t>
            </a:r>
            <a:r>
              <a:rPr lang="en-US" sz="2800" dirty="0">
                <a:solidFill>
                  <a:srgbClr val="FF0000"/>
                </a:solidFill>
                <a:latin typeface="Cambria" pitchFamily="18" charset="0"/>
              </a:rPr>
              <a:t>E+P group </a:t>
            </a:r>
            <a:r>
              <a:rPr lang="en-US" sz="2800" dirty="0">
                <a:latin typeface="Cambria" pitchFamily="18" charset="0"/>
              </a:rPr>
              <a:t>presented lower </a:t>
            </a:r>
            <a:r>
              <a:rPr lang="en-US" sz="2800" i="1" dirty="0">
                <a:latin typeface="Cambria" pitchFamily="18" charset="0"/>
              </a:rPr>
              <a:t>DPOAE amplitudes</a:t>
            </a:r>
            <a:r>
              <a:rPr lang="en-US" sz="2800" dirty="0">
                <a:latin typeface="Cambria" pitchFamily="18" charset="0"/>
              </a:rPr>
              <a:t> than the  </a:t>
            </a:r>
            <a:r>
              <a:rPr lang="en-US" sz="2800" dirty="0">
                <a:solidFill>
                  <a:srgbClr val="008000"/>
                </a:solidFill>
                <a:latin typeface="Cambria" pitchFamily="18" charset="0"/>
              </a:rPr>
              <a:t>E group </a:t>
            </a:r>
            <a:r>
              <a:rPr lang="en-US" sz="2800" dirty="0">
                <a:latin typeface="Cambria" pitchFamily="18" charset="0"/>
              </a:rPr>
              <a:t>and </a:t>
            </a:r>
            <a:r>
              <a:rPr lang="en-US" sz="2800" dirty="0">
                <a:solidFill>
                  <a:srgbClr val="0066FF"/>
                </a:solidFill>
                <a:latin typeface="Cambria" pitchFamily="18" charset="0"/>
              </a:rPr>
              <a:t>NHRT group </a:t>
            </a:r>
            <a:r>
              <a:rPr lang="en-US" sz="2800" dirty="0">
                <a:latin typeface="Cambria" pitchFamily="18" charset="0"/>
              </a:rPr>
              <a:t>over the 4-month experiment, especially at middle and high frequencies</a:t>
            </a:r>
          </a:p>
          <a:p>
            <a:r>
              <a:rPr lang="en-US" sz="2800" dirty="0">
                <a:latin typeface="Cambria" pitchFamily="18" charset="0"/>
              </a:rPr>
              <a:t>These findings </a:t>
            </a:r>
            <a:r>
              <a:rPr lang="en-US" sz="2800" dirty="0" smtClean="0">
                <a:latin typeface="Cambria" pitchFamily="18" charset="0"/>
              </a:rPr>
              <a:t>suggest, like our clinical studies,  </a:t>
            </a:r>
            <a:r>
              <a:rPr lang="en-US" sz="2800" dirty="0">
                <a:latin typeface="Cambria" pitchFamily="18" charset="0"/>
              </a:rPr>
              <a:t>that the presence of </a:t>
            </a:r>
            <a:r>
              <a:rPr lang="en-US" sz="2800" dirty="0">
                <a:solidFill>
                  <a:srgbClr val="FF0000"/>
                </a:solidFill>
                <a:latin typeface="Cambria" pitchFamily="18" charset="0"/>
              </a:rPr>
              <a:t>Progesterone </a:t>
            </a:r>
            <a:r>
              <a:rPr lang="en-US" sz="2800" dirty="0">
                <a:latin typeface="Cambria" pitchFamily="18" charset="0"/>
              </a:rPr>
              <a:t>as a component of HRT causes poorer hearing abilities in aging CBA mice, affecting the outer hair cells and peripheral auditory system</a:t>
            </a:r>
          </a:p>
        </p:txBody>
      </p:sp>
    </p:spTree>
    <p:extLst>
      <p:ext uri="{BB962C8B-B14F-4D97-AF65-F5344CB8AC3E}">
        <p14:creationId xmlns:p14="http://schemas.microsoft.com/office/powerpoint/2010/main" val="201278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219200" y="457200"/>
            <a:ext cx="7010400" cy="914400"/>
          </a:xfrm>
        </p:spPr>
        <p:txBody>
          <a:bodyPr/>
          <a:lstStyle/>
          <a:p>
            <a:r>
              <a:rPr lang="en-US" sz="4000" b="1" dirty="0">
                <a:latin typeface="Cambria" pitchFamily="18" charset="0"/>
              </a:rPr>
              <a:t>Aldosterone &amp; Presbycusis:</a:t>
            </a:r>
            <a:br>
              <a:rPr lang="en-US" sz="4000" b="1" dirty="0">
                <a:latin typeface="Cambria" pitchFamily="18" charset="0"/>
              </a:rPr>
            </a:br>
            <a:r>
              <a:rPr lang="en-US" sz="4000" dirty="0" smtClean="0">
                <a:solidFill>
                  <a:srgbClr val="FF9900"/>
                </a:solidFill>
                <a:effectLst>
                  <a:outerShdw blurRad="38100" dist="38100" dir="2700000" algn="tl">
                    <a:srgbClr val="000000">
                      <a:alpha val="43137"/>
                    </a:srgbClr>
                  </a:outerShdw>
                </a:effectLst>
                <a:latin typeface="Cambria" pitchFamily="18" charset="0"/>
              </a:rPr>
              <a:t>Sodium/Potassium </a:t>
            </a:r>
            <a:r>
              <a:rPr lang="en-US" sz="4000" dirty="0">
                <a:solidFill>
                  <a:srgbClr val="FF9900"/>
                </a:solidFill>
                <a:effectLst>
                  <a:outerShdw blurRad="38100" dist="38100" dir="2700000" algn="tl">
                    <a:srgbClr val="000000">
                      <a:alpha val="43137"/>
                    </a:srgbClr>
                  </a:outerShdw>
                </a:effectLst>
                <a:latin typeface="Cambria" pitchFamily="18" charset="0"/>
              </a:rPr>
              <a:t>Regulation</a:t>
            </a:r>
          </a:p>
        </p:txBody>
      </p:sp>
      <p:sp>
        <p:nvSpPr>
          <p:cNvPr id="286723" name="Rectangle 3"/>
          <p:cNvSpPr>
            <a:spLocks noGrp="1" noChangeArrowheads="1"/>
          </p:cNvSpPr>
          <p:nvPr>
            <p:ph type="body" idx="1"/>
          </p:nvPr>
        </p:nvSpPr>
        <p:spPr>
          <a:xfrm>
            <a:off x="457200" y="1676400"/>
            <a:ext cx="8305799" cy="5029199"/>
          </a:xfrm>
        </p:spPr>
        <p:txBody>
          <a:bodyPr>
            <a:normAutofit lnSpcReduction="10000"/>
          </a:bodyPr>
          <a:lstStyle/>
          <a:p>
            <a:r>
              <a:rPr lang="en-US" sz="3200" dirty="0" smtClean="0">
                <a:latin typeface="Cambria" pitchFamily="18" charset="0"/>
              </a:rPr>
              <a:t>Sodium (Na+) </a:t>
            </a:r>
            <a:r>
              <a:rPr lang="en-US" sz="3200" dirty="0">
                <a:latin typeface="Cambria" pitchFamily="18" charset="0"/>
              </a:rPr>
              <a:t>and potassium </a:t>
            </a:r>
            <a:r>
              <a:rPr lang="en-US" sz="3200" dirty="0" smtClean="0">
                <a:latin typeface="Cambria" pitchFamily="18" charset="0"/>
              </a:rPr>
              <a:t>(K+)very </a:t>
            </a:r>
            <a:r>
              <a:rPr lang="en-US" sz="3200" dirty="0">
                <a:latin typeface="Cambria" pitchFamily="18" charset="0"/>
              </a:rPr>
              <a:t>important in inner </a:t>
            </a:r>
            <a:r>
              <a:rPr lang="en-US" sz="3200" dirty="0" smtClean="0">
                <a:latin typeface="Cambria" pitchFamily="18" charset="0"/>
              </a:rPr>
              <a:t>ear, &amp; neural function</a:t>
            </a:r>
            <a:endParaRPr lang="en-US" sz="3200" dirty="0">
              <a:latin typeface="Cambria" pitchFamily="18" charset="0"/>
            </a:endParaRPr>
          </a:p>
          <a:p>
            <a:r>
              <a:rPr lang="en-US" sz="3200" dirty="0">
                <a:solidFill>
                  <a:srgbClr val="FF9900"/>
                </a:solidFill>
                <a:effectLst>
                  <a:outerShdw blurRad="38100" dist="38100" dir="2700000" algn="tl">
                    <a:srgbClr val="000000">
                      <a:alpha val="43137"/>
                    </a:srgbClr>
                  </a:outerShdw>
                </a:effectLst>
                <a:latin typeface="Cambria" pitchFamily="18" charset="0"/>
              </a:rPr>
              <a:t>Aldosterone – main hormone for regulation of </a:t>
            </a:r>
            <a:r>
              <a:rPr lang="en-US" sz="3200" dirty="0" smtClean="0">
                <a:solidFill>
                  <a:srgbClr val="FF9900"/>
                </a:solidFill>
                <a:effectLst>
                  <a:outerShdw blurRad="38100" dist="38100" dir="2700000" algn="tl">
                    <a:srgbClr val="000000">
                      <a:alpha val="43137"/>
                    </a:srgbClr>
                  </a:outerShdw>
                </a:effectLst>
                <a:latin typeface="Cambria" pitchFamily="18" charset="0"/>
              </a:rPr>
              <a:t>K+ </a:t>
            </a:r>
            <a:r>
              <a:rPr lang="en-US" sz="3200" dirty="0">
                <a:solidFill>
                  <a:srgbClr val="FF9900"/>
                </a:solidFill>
                <a:effectLst>
                  <a:outerShdw blurRad="38100" dist="38100" dir="2700000" algn="tl">
                    <a:srgbClr val="000000">
                      <a:alpha val="43137"/>
                    </a:srgbClr>
                  </a:outerShdw>
                </a:effectLst>
                <a:latin typeface="Cambria" pitchFamily="18" charset="0"/>
              </a:rPr>
              <a:t>and </a:t>
            </a:r>
            <a:r>
              <a:rPr lang="en-US" sz="3200" dirty="0" smtClean="0">
                <a:solidFill>
                  <a:srgbClr val="FF9900"/>
                </a:solidFill>
                <a:effectLst>
                  <a:outerShdw blurRad="38100" dist="38100" dir="2700000" algn="tl">
                    <a:srgbClr val="000000">
                      <a:alpha val="43137"/>
                    </a:srgbClr>
                  </a:outerShdw>
                </a:effectLst>
                <a:latin typeface="Cambria" pitchFamily="18" charset="0"/>
              </a:rPr>
              <a:t>Na+</a:t>
            </a:r>
          </a:p>
          <a:p>
            <a:r>
              <a:rPr lang="en-US" sz="3200" u="sng" dirty="0" smtClean="0">
                <a:solidFill>
                  <a:srgbClr val="008000"/>
                </a:solidFill>
                <a:latin typeface="Cambria" pitchFamily="18" charset="0"/>
              </a:rPr>
              <a:t>Trune</a:t>
            </a:r>
            <a:r>
              <a:rPr lang="en-US" sz="3200" dirty="0" smtClean="0">
                <a:solidFill>
                  <a:srgbClr val="008000"/>
                </a:solidFill>
                <a:latin typeface="Cambria" pitchFamily="18" charset="0"/>
              </a:rPr>
              <a:t>:  Aldosterone – treatment for sudden/autoimmune hearing loss in mice</a:t>
            </a:r>
            <a:endParaRPr lang="en-US" sz="3200" dirty="0">
              <a:solidFill>
                <a:srgbClr val="008000"/>
              </a:solidFill>
              <a:latin typeface="Cambria" pitchFamily="18" charset="0"/>
            </a:endParaRPr>
          </a:p>
          <a:p>
            <a:r>
              <a:rPr lang="en-US" sz="3200" dirty="0" smtClean="0">
                <a:latin typeface="Cambria" pitchFamily="18" charset="0"/>
              </a:rPr>
              <a:t>Aldosterone tends </a:t>
            </a:r>
            <a:r>
              <a:rPr lang="en-US" sz="3200" dirty="0">
                <a:latin typeface="Cambria" pitchFamily="18" charset="0"/>
              </a:rPr>
              <a:t>to decline with age</a:t>
            </a:r>
          </a:p>
          <a:p>
            <a:r>
              <a:rPr lang="en-US" sz="3200" dirty="0" smtClean="0">
                <a:solidFill>
                  <a:srgbClr val="FF9900"/>
                </a:solidFill>
                <a:effectLst>
                  <a:outerShdw blurRad="38100" dist="38100" dir="2700000" algn="tl">
                    <a:srgbClr val="000000">
                      <a:alpha val="43137"/>
                    </a:srgbClr>
                  </a:outerShdw>
                </a:effectLst>
                <a:latin typeface="Cambria" pitchFamily="18" charset="0"/>
              </a:rPr>
              <a:t>In aged human subjects, we measured </a:t>
            </a:r>
            <a:r>
              <a:rPr lang="en-US" sz="3200" dirty="0">
                <a:solidFill>
                  <a:srgbClr val="FF9900"/>
                </a:solidFill>
                <a:effectLst>
                  <a:outerShdw blurRad="38100" dist="38100" dir="2700000" algn="tl">
                    <a:srgbClr val="000000">
                      <a:alpha val="43137"/>
                    </a:srgbClr>
                  </a:outerShdw>
                </a:effectLst>
                <a:latin typeface="Cambria" pitchFamily="18" charset="0"/>
              </a:rPr>
              <a:t>Aldosterone levels in blood, and measured </a:t>
            </a:r>
            <a:r>
              <a:rPr lang="en-US" sz="3200" dirty="0" smtClean="0">
                <a:solidFill>
                  <a:srgbClr val="FF9900"/>
                </a:solidFill>
                <a:effectLst>
                  <a:outerShdw blurRad="38100" dist="38100" dir="2700000" algn="tl">
                    <a:srgbClr val="000000">
                      <a:alpha val="43137"/>
                    </a:srgbClr>
                  </a:outerShdw>
                </a:effectLst>
                <a:latin typeface="Cambria" pitchFamily="18" charset="0"/>
              </a:rPr>
              <a:t>hearing abilities, peripheral and central</a:t>
            </a:r>
            <a:endParaRPr lang="en-US" sz="3200" dirty="0">
              <a:solidFill>
                <a:srgbClr val="FF990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80006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1000" y="304800"/>
            <a:ext cx="8305800" cy="1204913"/>
          </a:xfrm>
        </p:spPr>
        <p:txBody>
          <a:bodyPr/>
          <a:lstStyle/>
          <a:p>
            <a:r>
              <a:rPr lang="en-US" sz="3800" b="1" dirty="0">
                <a:solidFill>
                  <a:schemeClr val="accent1">
                    <a:lumMod val="75000"/>
                  </a:schemeClr>
                </a:solidFill>
                <a:effectLst>
                  <a:outerShdw blurRad="38100" dist="38100" dir="2700000" algn="tl">
                    <a:srgbClr val="000000">
                      <a:alpha val="43137"/>
                    </a:srgbClr>
                  </a:outerShdw>
                </a:effectLst>
                <a:latin typeface="Cambria" pitchFamily="18" charset="0"/>
              </a:rPr>
              <a:t>Presbycusic Subjects Have Lower Serum Aldosterone Levels</a:t>
            </a:r>
          </a:p>
        </p:txBody>
      </p:sp>
      <p:graphicFrame>
        <p:nvGraphicFramePr>
          <p:cNvPr id="288771" name="Object 3"/>
          <p:cNvGraphicFramePr>
            <a:graphicFrameLocks noGrp="1" noChangeAspect="1"/>
          </p:cNvGraphicFramePr>
          <p:nvPr>
            <p:ph idx="1"/>
            <p:extLst>
              <p:ext uri="{D42A27DB-BD31-4B8C-83A1-F6EECF244321}">
                <p14:modId xmlns:p14="http://schemas.microsoft.com/office/powerpoint/2010/main" val="1267101954"/>
              </p:ext>
            </p:extLst>
          </p:nvPr>
        </p:nvGraphicFramePr>
        <p:xfrm>
          <a:off x="1219199" y="1524000"/>
          <a:ext cx="7599385" cy="5222875"/>
        </p:xfrm>
        <a:graphic>
          <a:graphicData uri="http://schemas.openxmlformats.org/presentationml/2006/ole">
            <mc:AlternateContent xmlns:mc="http://schemas.openxmlformats.org/markup-compatibility/2006">
              <mc:Choice xmlns:v="urn:schemas-microsoft-com:vml" Requires="v">
                <p:oleObj spid="_x0000_s1070" name="Prism Project" r:id="rId4" imgW="4705920" imgH="3283920" progId="Prism4.Document">
                  <p:embed/>
                </p:oleObj>
              </mc:Choice>
              <mc:Fallback>
                <p:oleObj name="Prism Project" r:id="rId4" imgW="4705920" imgH="3283920" progId="Prism4.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199" y="1524000"/>
                        <a:ext cx="7599385" cy="5222875"/>
                      </a:xfrm>
                      <a:prstGeom prst="rect">
                        <a:avLst/>
                      </a:prstGeom>
                      <a:noFill/>
                      <a:ln>
                        <a:noFill/>
                      </a:ln>
                      <a:effectLst/>
                    </p:spPr>
                  </p:pic>
                </p:oleObj>
              </mc:Fallback>
            </mc:AlternateContent>
          </a:graphicData>
        </a:graphic>
      </p:graphicFrame>
      <p:sp>
        <p:nvSpPr>
          <p:cNvPr id="288772" name="Text Box 4"/>
          <p:cNvSpPr txBox="1">
            <a:spLocks noChangeArrowheads="1"/>
          </p:cNvSpPr>
          <p:nvPr/>
        </p:nvSpPr>
        <p:spPr bwMode="auto">
          <a:xfrm>
            <a:off x="152400" y="6400800"/>
            <a:ext cx="41002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rgbClr val="CC3300"/>
                </a:solidFill>
              </a:rPr>
              <a:t>From </a:t>
            </a:r>
            <a:r>
              <a:rPr lang="en-US" sz="1400" b="1" dirty="0" smtClean="0">
                <a:solidFill>
                  <a:srgbClr val="CC3300"/>
                </a:solidFill>
              </a:rPr>
              <a:t>Tadros, Frisina </a:t>
            </a:r>
            <a:r>
              <a:rPr lang="en-US" sz="1400" b="1" dirty="0">
                <a:solidFill>
                  <a:srgbClr val="CC3300"/>
                </a:solidFill>
              </a:rPr>
              <a:t>et al., </a:t>
            </a:r>
            <a:r>
              <a:rPr lang="en-US" sz="1400" b="1" i="1" dirty="0">
                <a:solidFill>
                  <a:srgbClr val="CC3300"/>
                </a:solidFill>
              </a:rPr>
              <a:t>Hearing Res., </a:t>
            </a:r>
            <a:r>
              <a:rPr lang="en-US" sz="1400" b="1" dirty="0">
                <a:solidFill>
                  <a:srgbClr val="CC3300"/>
                </a:solidFill>
              </a:rPr>
              <a:t>2005</a:t>
            </a:r>
          </a:p>
        </p:txBody>
      </p:sp>
    </p:spTree>
    <p:extLst>
      <p:ext uri="{BB962C8B-B14F-4D97-AF65-F5344CB8AC3E}">
        <p14:creationId xmlns:p14="http://schemas.microsoft.com/office/powerpoint/2010/main" val="138433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68" name="Group 36"/>
          <p:cNvGrpSpPr>
            <a:grpSpLocks/>
          </p:cNvGrpSpPr>
          <p:nvPr/>
        </p:nvGrpSpPr>
        <p:grpSpPr bwMode="auto">
          <a:xfrm>
            <a:off x="3733800" y="765175"/>
            <a:ext cx="5292725" cy="5330825"/>
            <a:chOff x="-17" y="-146"/>
            <a:chExt cx="5517" cy="3855"/>
          </a:xfrm>
        </p:grpSpPr>
        <p:sp>
          <p:nvSpPr>
            <p:cNvPr id="29702" name="Rectangle 7"/>
            <p:cNvSpPr>
              <a:spLocks noChangeArrowheads="1"/>
            </p:cNvSpPr>
            <p:nvPr/>
          </p:nvSpPr>
          <p:spPr bwMode="auto">
            <a:xfrm rot="867197">
              <a:off x="723" y="3110"/>
              <a:ext cx="841" cy="456"/>
            </a:xfrm>
            <a:prstGeom prst="rect">
              <a:avLst/>
            </a:prstGeom>
            <a:solidFill>
              <a:srgbClr val="C0C0C0"/>
            </a:solidFill>
            <a:ln w="9525">
              <a:miter lim="800000"/>
              <a:headEnd/>
              <a:tailEnd/>
            </a:ln>
            <a:effectLst/>
            <a:scene3d>
              <a:camera prst="legacyObliqueTopRight">
                <a:rot lat="0" lon="899997" rev="0"/>
              </a:camera>
              <a:lightRig rig="legacyFlat1" dir="t"/>
            </a:scene3d>
            <a:sp3d extrusionH="1052500" prstMaterial="legacyMetal">
              <a:bevelT w="13500" h="13500" prst="angle"/>
              <a:bevelB w="13500" h="13500" prst="angle"/>
              <a:extrusionClr>
                <a:srgbClr val="F7F7F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flatTx/>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endParaRPr lang="en-US" altLang="en-US" sz="1700" dirty="0">
                <a:solidFill>
                  <a:schemeClr val="tx1"/>
                </a:solidFill>
              </a:endParaRPr>
            </a:p>
          </p:txBody>
        </p:sp>
        <p:sp>
          <p:nvSpPr>
            <p:cNvPr id="29703" name="Freeform 13"/>
            <p:cNvSpPr>
              <a:spLocks/>
            </p:cNvSpPr>
            <p:nvPr/>
          </p:nvSpPr>
          <p:spPr bwMode="auto">
            <a:xfrm>
              <a:off x="3672" y="922"/>
              <a:ext cx="56" cy="386"/>
            </a:xfrm>
            <a:custGeom>
              <a:avLst/>
              <a:gdLst>
                <a:gd name="T0" fmla="*/ 0 w 1"/>
                <a:gd name="T1" fmla="*/ 0 h 388"/>
                <a:gd name="T2" fmla="*/ 0 w 1"/>
                <a:gd name="T3" fmla="*/ 382 h 388"/>
                <a:gd name="T4" fmla="*/ 0 60000 65536"/>
                <a:gd name="T5" fmla="*/ 0 60000 65536"/>
              </a:gdLst>
              <a:ahLst/>
              <a:cxnLst>
                <a:cxn ang="T4">
                  <a:pos x="T0" y="T1"/>
                </a:cxn>
                <a:cxn ang="T5">
                  <a:pos x="T2" y="T3"/>
                </a:cxn>
              </a:cxnLst>
              <a:rect l="0" t="0" r="r" b="b"/>
              <a:pathLst>
                <a:path w="1" h="388">
                  <a:moveTo>
                    <a:pt x="0" y="0"/>
                  </a:moveTo>
                  <a:lnTo>
                    <a:pt x="0" y="388"/>
                  </a:lnTo>
                </a:path>
              </a:pathLst>
            </a:custGeom>
            <a:solidFill>
              <a:schemeClr val="bg1"/>
            </a:solidFill>
            <a:ln w="34925" cap="flat" cmpd="sng">
              <a:solidFill>
                <a:schemeClr val="tx1"/>
              </a:solidFill>
              <a:prstDash val="solid"/>
              <a:round/>
              <a:headEnd type="triangle"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9704" name="Line 29"/>
            <p:cNvSpPr>
              <a:spLocks noChangeShapeType="1"/>
            </p:cNvSpPr>
            <p:nvPr/>
          </p:nvSpPr>
          <p:spPr bwMode="auto">
            <a:xfrm>
              <a:off x="5355" y="1689"/>
              <a:ext cx="0" cy="1713"/>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05" name="Rectangle 8"/>
            <p:cNvSpPr>
              <a:spLocks noChangeArrowheads="1"/>
            </p:cNvSpPr>
            <p:nvPr/>
          </p:nvSpPr>
          <p:spPr bwMode="auto">
            <a:xfrm rot="1463513">
              <a:off x="700" y="1927"/>
              <a:ext cx="892" cy="456"/>
            </a:xfrm>
            <a:prstGeom prst="rect">
              <a:avLst/>
            </a:prstGeom>
            <a:solidFill>
              <a:srgbClr val="ECC966"/>
            </a:solidFill>
            <a:ln w="9525">
              <a:miter lim="800000"/>
              <a:headEnd/>
              <a:tailEnd/>
            </a:ln>
            <a:effectLst/>
            <a:scene3d>
              <a:camera prst="legacyObliqueTopRight">
                <a:rot lat="20399994" lon="1200000" rev="0"/>
              </a:camera>
              <a:lightRig rig="legacyFlat1" dir="t"/>
            </a:scene3d>
            <a:sp3d extrusionH="1052500" prstMaterial="legacyMetal">
              <a:bevelT w="13500" h="13500" prst="angle"/>
              <a:bevelB w="13500" h="13500" prst="angle"/>
              <a:extrusionClr>
                <a:srgbClr val="F7F7F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flatTx/>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endParaRPr lang="en-US" altLang="en-US" sz="1700" dirty="0">
                <a:solidFill>
                  <a:schemeClr val="tx1"/>
                </a:solidFill>
              </a:endParaRPr>
            </a:p>
          </p:txBody>
        </p:sp>
        <p:sp>
          <p:nvSpPr>
            <p:cNvPr id="29706" name="Rectangle 9"/>
            <p:cNvSpPr>
              <a:spLocks noChangeArrowheads="1"/>
            </p:cNvSpPr>
            <p:nvPr/>
          </p:nvSpPr>
          <p:spPr bwMode="auto">
            <a:xfrm>
              <a:off x="762" y="2036"/>
              <a:ext cx="998" cy="28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r>
                <a:rPr lang="en-US" altLang="en-US" sz="1400" b="1" dirty="0">
                  <a:solidFill>
                    <a:schemeClr val="bg1"/>
                  </a:solidFill>
                  <a:effectLst>
                    <a:outerShdw blurRad="38100" dist="38100" dir="2700000" algn="tl">
                      <a:srgbClr val="000000">
                        <a:alpha val="43137"/>
                      </a:srgbClr>
                    </a:outerShdw>
                  </a:effectLst>
                </a:rPr>
                <a:t>Central</a:t>
              </a:r>
            </a:p>
            <a:p>
              <a:pPr algn="ctr"/>
              <a:r>
                <a:rPr lang="en-US" altLang="en-US" sz="1400" b="1" dirty="0">
                  <a:solidFill>
                    <a:schemeClr val="bg1"/>
                  </a:solidFill>
                  <a:effectLst>
                    <a:outerShdw blurRad="38100" dist="38100" dir="2700000" algn="tl">
                      <a:srgbClr val="000000">
                        <a:alpha val="43137"/>
                      </a:srgbClr>
                    </a:outerShdw>
                  </a:effectLst>
                </a:rPr>
                <a:t>Impairment</a:t>
              </a:r>
            </a:p>
          </p:txBody>
        </p:sp>
        <p:sp>
          <p:nvSpPr>
            <p:cNvPr id="29707" name="Oval 10"/>
            <p:cNvSpPr>
              <a:spLocks noChangeArrowheads="1"/>
            </p:cNvSpPr>
            <p:nvPr/>
          </p:nvSpPr>
          <p:spPr bwMode="auto">
            <a:xfrm rot="1635410">
              <a:off x="1409" y="1898"/>
              <a:ext cx="224" cy="9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200">
                  <a:solidFill>
                    <a:srgbClr val="FFFFFF"/>
                  </a:solidFill>
                  <a:latin typeface="Times New Roman" pitchFamily="18" charset="0"/>
                </a:defRPr>
              </a:lvl1pPr>
              <a:lvl2pPr marL="742950" indent="-285750" eaLnBrk="0" hangingPunct="0">
                <a:defRPr sz="1200">
                  <a:solidFill>
                    <a:srgbClr val="FFFFFF"/>
                  </a:solidFill>
                  <a:latin typeface="Times New Roman" pitchFamily="18" charset="0"/>
                </a:defRPr>
              </a:lvl2pPr>
              <a:lvl3pPr marL="1143000" indent="-228600" eaLnBrk="0" hangingPunct="0">
                <a:defRPr sz="1200">
                  <a:solidFill>
                    <a:srgbClr val="FFFFFF"/>
                  </a:solidFill>
                  <a:latin typeface="Times New Roman" pitchFamily="18" charset="0"/>
                </a:defRPr>
              </a:lvl3pPr>
              <a:lvl4pPr marL="1600200" indent="-228600" eaLnBrk="0" hangingPunct="0">
                <a:defRPr sz="1200">
                  <a:solidFill>
                    <a:srgbClr val="FFFFFF"/>
                  </a:solidFill>
                  <a:latin typeface="Times New Roman" pitchFamily="18" charset="0"/>
                </a:defRPr>
              </a:lvl4pPr>
              <a:lvl5pPr marL="2057400" indent="-228600" eaLnBrk="0" hangingPunct="0">
                <a:defRPr sz="1200">
                  <a:solidFill>
                    <a:srgbClr val="FFFFFF"/>
                  </a:solidFill>
                  <a:latin typeface="Times New Roman" pitchFamily="18" charset="0"/>
                </a:defRPr>
              </a:lvl5pPr>
              <a:lvl6pPr marL="2514600" indent="-228600" eaLnBrk="0" fontAlgn="base" hangingPunct="0">
                <a:spcBef>
                  <a:spcPct val="0"/>
                </a:spcBef>
                <a:spcAft>
                  <a:spcPct val="0"/>
                </a:spcAft>
                <a:defRPr sz="1200">
                  <a:solidFill>
                    <a:srgbClr val="FFFFFF"/>
                  </a:solidFill>
                  <a:latin typeface="Times New Roman" pitchFamily="18" charset="0"/>
                </a:defRPr>
              </a:lvl6pPr>
              <a:lvl7pPr marL="2971800" indent="-228600" eaLnBrk="0" fontAlgn="base" hangingPunct="0">
                <a:spcBef>
                  <a:spcPct val="0"/>
                </a:spcBef>
                <a:spcAft>
                  <a:spcPct val="0"/>
                </a:spcAft>
                <a:defRPr sz="1200">
                  <a:solidFill>
                    <a:srgbClr val="FFFFFF"/>
                  </a:solidFill>
                  <a:latin typeface="Times New Roman" pitchFamily="18" charset="0"/>
                </a:defRPr>
              </a:lvl7pPr>
              <a:lvl8pPr marL="3429000" indent="-228600" eaLnBrk="0" fontAlgn="base" hangingPunct="0">
                <a:spcBef>
                  <a:spcPct val="0"/>
                </a:spcBef>
                <a:spcAft>
                  <a:spcPct val="0"/>
                </a:spcAft>
                <a:defRPr sz="1200">
                  <a:solidFill>
                    <a:srgbClr val="FFFFFF"/>
                  </a:solidFill>
                  <a:latin typeface="Times New Roman" pitchFamily="18" charset="0"/>
                </a:defRPr>
              </a:lvl8pPr>
              <a:lvl9pPr marL="3886200" indent="-228600" eaLnBrk="0" fontAlgn="base" hangingPunct="0">
                <a:spcBef>
                  <a:spcPct val="0"/>
                </a:spcBef>
                <a:spcAft>
                  <a:spcPct val="0"/>
                </a:spcAft>
                <a:defRPr sz="1200">
                  <a:solidFill>
                    <a:srgbClr val="FFFFFF"/>
                  </a:solidFill>
                  <a:latin typeface="Times New Roman" pitchFamily="18" charset="0"/>
                </a:defRPr>
              </a:lvl9pPr>
            </a:lstStyle>
            <a:p>
              <a:pPr eaLnBrk="1" hangingPunct="1"/>
              <a:endParaRPr lang="en-US" altLang="en-US" dirty="0"/>
            </a:p>
          </p:txBody>
        </p:sp>
        <p:sp>
          <p:nvSpPr>
            <p:cNvPr id="29708" name="Line 11"/>
            <p:cNvSpPr>
              <a:spLocks noChangeShapeType="1"/>
            </p:cNvSpPr>
            <p:nvPr/>
          </p:nvSpPr>
          <p:spPr bwMode="auto">
            <a:xfrm rot="-427431">
              <a:off x="1694" y="1796"/>
              <a:ext cx="670" cy="35"/>
            </a:xfrm>
            <a:prstGeom prst="line">
              <a:avLst/>
            </a:prstGeom>
            <a:noFill/>
            <a:ln w="34925">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endParaRPr lang="en-US" dirty="0"/>
            </a:p>
          </p:txBody>
        </p:sp>
        <p:sp>
          <p:nvSpPr>
            <p:cNvPr id="29709" name="Oval 12"/>
            <p:cNvSpPr>
              <a:spLocks noChangeArrowheads="1"/>
            </p:cNvSpPr>
            <p:nvPr/>
          </p:nvSpPr>
          <p:spPr bwMode="auto">
            <a:xfrm>
              <a:off x="1809" y="-146"/>
              <a:ext cx="3691" cy="106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r>
                <a:rPr lang="en-US" altLang="en-US" sz="2000" b="1" dirty="0">
                  <a:solidFill>
                    <a:schemeClr val="tx2"/>
                  </a:solidFill>
                </a:rPr>
                <a:t>Perception of speech and complex sounds in cortical centers</a:t>
              </a:r>
            </a:p>
          </p:txBody>
        </p:sp>
        <p:sp>
          <p:nvSpPr>
            <p:cNvPr id="29710" name="Rectangle 14"/>
            <p:cNvSpPr>
              <a:spLocks noChangeArrowheads="1"/>
            </p:cNvSpPr>
            <p:nvPr/>
          </p:nvSpPr>
          <p:spPr bwMode="auto">
            <a:xfrm>
              <a:off x="2375" y="1308"/>
              <a:ext cx="2686" cy="685"/>
            </a:xfrm>
            <a:prstGeom prst="rect">
              <a:avLst/>
            </a:prstGeom>
            <a:solidFill>
              <a:srgbClr val="DCC99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378" tIns="48189" rIns="96378" bIns="48189" anchor="ctr">
              <a:spAutoFit/>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r>
                <a:rPr lang="en-US" altLang="en-US" sz="1600" b="1" dirty="0">
                  <a:solidFill>
                    <a:schemeClr val="bg2"/>
                  </a:solidFill>
                </a:rPr>
                <a:t>Brainstem</a:t>
              </a:r>
            </a:p>
            <a:p>
              <a:pPr algn="ctr"/>
              <a:r>
                <a:rPr lang="en-US" altLang="en-US" sz="1600" b="1" dirty="0">
                  <a:solidFill>
                    <a:schemeClr val="bg2"/>
                  </a:solidFill>
                </a:rPr>
                <a:t>Auditory</a:t>
              </a:r>
            </a:p>
            <a:p>
              <a:pPr algn="ctr"/>
              <a:r>
                <a:rPr lang="en-US" altLang="en-US" sz="1600" b="1" dirty="0">
                  <a:solidFill>
                    <a:schemeClr val="bg2"/>
                  </a:solidFill>
                </a:rPr>
                <a:t>System</a:t>
              </a:r>
            </a:p>
          </p:txBody>
        </p:sp>
        <p:sp>
          <p:nvSpPr>
            <p:cNvPr id="29711" name="Rectangle 16"/>
            <p:cNvSpPr>
              <a:spLocks noChangeArrowheads="1"/>
            </p:cNvSpPr>
            <p:nvPr/>
          </p:nvSpPr>
          <p:spPr bwMode="auto">
            <a:xfrm>
              <a:off x="2446" y="3024"/>
              <a:ext cx="2685" cy="6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378" tIns="48189" rIns="96378" bIns="48189" anchor="ctr">
              <a:spAutoFit/>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r>
                <a:rPr lang="en-US" altLang="en-US" sz="1600" dirty="0">
                  <a:solidFill>
                    <a:schemeClr val="tx1"/>
                  </a:solidFill>
                </a:rPr>
                <a:t>Peripheral</a:t>
              </a:r>
            </a:p>
            <a:p>
              <a:pPr algn="ctr"/>
              <a:r>
                <a:rPr lang="en-US" altLang="en-US" sz="1600" dirty="0">
                  <a:solidFill>
                    <a:schemeClr val="tx1"/>
                  </a:solidFill>
                </a:rPr>
                <a:t>Auditory</a:t>
              </a:r>
            </a:p>
            <a:p>
              <a:pPr algn="ctr"/>
              <a:r>
                <a:rPr lang="en-US" altLang="en-US" sz="1600" dirty="0">
                  <a:solidFill>
                    <a:schemeClr val="tx1"/>
                  </a:solidFill>
                </a:rPr>
                <a:t>System</a:t>
              </a:r>
            </a:p>
          </p:txBody>
        </p:sp>
        <p:grpSp>
          <p:nvGrpSpPr>
            <p:cNvPr id="29712" name="Group 33"/>
            <p:cNvGrpSpPr>
              <a:grpSpLocks/>
            </p:cNvGrpSpPr>
            <p:nvPr/>
          </p:nvGrpSpPr>
          <p:grpSpPr bwMode="auto">
            <a:xfrm>
              <a:off x="2424" y="1999"/>
              <a:ext cx="2462" cy="809"/>
              <a:chOff x="2424" y="1999"/>
              <a:chExt cx="2462" cy="809"/>
            </a:xfrm>
          </p:grpSpPr>
          <p:sp>
            <p:nvSpPr>
              <p:cNvPr id="29724" name="Rectangle 17"/>
              <p:cNvSpPr>
                <a:spLocks noChangeArrowheads="1"/>
              </p:cNvSpPr>
              <p:nvPr/>
            </p:nvSpPr>
            <p:spPr bwMode="auto">
              <a:xfrm>
                <a:off x="2424" y="2314"/>
                <a:ext cx="2462" cy="463"/>
              </a:xfrm>
              <a:prstGeom prst="rect">
                <a:avLst/>
              </a:prstGeom>
              <a:solidFill>
                <a:schemeClr val="bg2"/>
              </a:solidFill>
              <a:ln w="9525">
                <a:miter lim="800000"/>
                <a:headEnd/>
                <a:tailEnd/>
              </a:ln>
              <a:effectLst/>
              <a:scene3d>
                <a:camera prst="legacyObliqueTopRight"/>
                <a:lightRig rig="legacyFlat1" dir="t"/>
              </a:scene3d>
              <a:sp3d extrusionH="887400" prstMaterial="legacyMetal">
                <a:bevelT w="13500" h="13500" prst="angle"/>
                <a:bevelB w="13500" h="13500" prst="angle"/>
                <a:extrusionClr>
                  <a:srgbClr val="F7F7F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378" tIns="48189" rIns="96378" bIns="48189" anchor="ctr">
                <a:flatTx/>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endParaRPr lang="en-US" altLang="en-US" sz="2100" dirty="0">
                  <a:solidFill>
                    <a:schemeClr val="tx1"/>
                  </a:solidFill>
                </a:endParaRPr>
              </a:p>
            </p:txBody>
          </p:sp>
          <p:sp>
            <p:nvSpPr>
              <p:cNvPr id="29725" name="Text Box 18"/>
              <p:cNvSpPr txBox="1">
                <a:spLocks noChangeArrowheads="1"/>
              </p:cNvSpPr>
              <p:nvPr/>
            </p:nvSpPr>
            <p:spPr bwMode="auto">
              <a:xfrm>
                <a:off x="2515" y="2375"/>
                <a:ext cx="2371" cy="433"/>
              </a:xfrm>
              <a:prstGeom prst="rect">
                <a:avLst/>
              </a:prstGeom>
              <a:noFill/>
              <a:ln>
                <a:noFill/>
              </a:ln>
              <a:effectLst/>
              <a:extLst>
                <a:ext uri="{909E8E84-426E-40DD-AFC4-6F175D3DCCD1}">
                  <a14:hiddenFill xmlns:a14="http://schemas.microsoft.com/office/drawing/2010/main">
                    <a:solidFill>
                      <a:srgbClr val="C0C0C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78" tIns="48189" rIns="96378" bIns="48189" anchor="ctr">
                <a:spAutoFit/>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r>
                  <a:rPr lang="en-US" altLang="en-US" sz="1400" b="1" dirty="0">
                    <a:solidFill>
                      <a:schemeClr val="tx1"/>
                    </a:solidFill>
                  </a:rPr>
                  <a:t>Peripherally - Induced Central Changes</a:t>
                </a:r>
              </a:p>
            </p:txBody>
          </p:sp>
          <p:sp>
            <p:nvSpPr>
              <p:cNvPr id="29726" name="Oval 19"/>
              <p:cNvSpPr>
                <a:spLocks noChangeArrowheads="1"/>
              </p:cNvSpPr>
              <p:nvPr/>
            </p:nvSpPr>
            <p:spPr bwMode="auto">
              <a:xfrm>
                <a:off x="3543" y="2306"/>
                <a:ext cx="336" cy="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200">
                    <a:solidFill>
                      <a:srgbClr val="FFFFFF"/>
                    </a:solidFill>
                    <a:latin typeface="Times New Roman" pitchFamily="18" charset="0"/>
                  </a:defRPr>
                </a:lvl1pPr>
                <a:lvl2pPr marL="742950" indent="-285750" eaLnBrk="0" hangingPunct="0">
                  <a:defRPr sz="1200">
                    <a:solidFill>
                      <a:srgbClr val="FFFFFF"/>
                    </a:solidFill>
                    <a:latin typeface="Times New Roman" pitchFamily="18" charset="0"/>
                  </a:defRPr>
                </a:lvl2pPr>
                <a:lvl3pPr marL="1143000" indent="-228600" eaLnBrk="0" hangingPunct="0">
                  <a:defRPr sz="1200">
                    <a:solidFill>
                      <a:srgbClr val="FFFFFF"/>
                    </a:solidFill>
                    <a:latin typeface="Times New Roman" pitchFamily="18" charset="0"/>
                  </a:defRPr>
                </a:lvl3pPr>
                <a:lvl4pPr marL="1600200" indent="-228600" eaLnBrk="0" hangingPunct="0">
                  <a:defRPr sz="1200">
                    <a:solidFill>
                      <a:srgbClr val="FFFFFF"/>
                    </a:solidFill>
                    <a:latin typeface="Times New Roman" pitchFamily="18" charset="0"/>
                  </a:defRPr>
                </a:lvl4pPr>
                <a:lvl5pPr marL="2057400" indent="-228600" eaLnBrk="0" hangingPunct="0">
                  <a:defRPr sz="1200">
                    <a:solidFill>
                      <a:srgbClr val="FFFFFF"/>
                    </a:solidFill>
                    <a:latin typeface="Times New Roman" pitchFamily="18" charset="0"/>
                  </a:defRPr>
                </a:lvl5pPr>
                <a:lvl6pPr marL="2514600" indent="-228600" eaLnBrk="0" fontAlgn="base" hangingPunct="0">
                  <a:spcBef>
                    <a:spcPct val="0"/>
                  </a:spcBef>
                  <a:spcAft>
                    <a:spcPct val="0"/>
                  </a:spcAft>
                  <a:defRPr sz="1200">
                    <a:solidFill>
                      <a:srgbClr val="FFFFFF"/>
                    </a:solidFill>
                    <a:latin typeface="Times New Roman" pitchFamily="18" charset="0"/>
                  </a:defRPr>
                </a:lvl6pPr>
                <a:lvl7pPr marL="2971800" indent="-228600" eaLnBrk="0" fontAlgn="base" hangingPunct="0">
                  <a:spcBef>
                    <a:spcPct val="0"/>
                  </a:spcBef>
                  <a:spcAft>
                    <a:spcPct val="0"/>
                  </a:spcAft>
                  <a:defRPr sz="1200">
                    <a:solidFill>
                      <a:srgbClr val="FFFFFF"/>
                    </a:solidFill>
                    <a:latin typeface="Times New Roman" pitchFamily="18" charset="0"/>
                  </a:defRPr>
                </a:lvl7pPr>
                <a:lvl8pPr marL="3429000" indent="-228600" eaLnBrk="0" fontAlgn="base" hangingPunct="0">
                  <a:spcBef>
                    <a:spcPct val="0"/>
                  </a:spcBef>
                  <a:spcAft>
                    <a:spcPct val="0"/>
                  </a:spcAft>
                  <a:defRPr sz="1200">
                    <a:solidFill>
                      <a:srgbClr val="FFFFFF"/>
                    </a:solidFill>
                    <a:latin typeface="Times New Roman" pitchFamily="18" charset="0"/>
                  </a:defRPr>
                </a:lvl8pPr>
                <a:lvl9pPr marL="3886200" indent="-228600" eaLnBrk="0" fontAlgn="base" hangingPunct="0">
                  <a:spcBef>
                    <a:spcPct val="0"/>
                  </a:spcBef>
                  <a:spcAft>
                    <a:spcPct val="0"/>
                  </a:spcAft>
                  <a:defRPr sz="1200">
                    <a:solidFill>
                      <a:srgbClr val="FFFFFF"/>
                    </a:solidFill>
                    <a:latin typeface="Times New Roman" pitchFamily="18" charset="0"/>
                  </a:defRPr>
                </a:lvl9pPr>
              </a:lstStyle>
              <a:p>
                <a:pPr eaLnBrk="1" hangingPunct="1"/>
                <a:endParaRPr lang="en-US" altLang="en-US" dirty="0"/>
              </a:p>
            </p:txBody>
          </p:sp>
          <p:sp>
            <p:nvSpPr>
              <p:cNvPr id="29727" name="Freeform 20"/>
              <p:cNvSpPr>
                <a:spLocks/>
              </p:cNvSpPr>
              <p:nvPr/>
            </p:nvSpPr>
            <p:spPr bwMode="auto">
              <a:xfrm>
                <a:off x="3691" y="1999"/>
                <a:ext cx="56" cy="350"/>
              </a:xfrm>
              <a:custGeom>
                <a:avLst/>
                <a:gdLst>
                  <a:gd name="T0" fmla="*/ 0 w 1"/>
                  <a:gd name="T1" fmla="*/ 0 h 388"/>
                  <a:gd name="T2" fmla="*/ 0 w 1"/>
                  <a:gd name="T3" fmla="*/ 285 h 388"/>
                  <a:gd name="T4" fmla="*/ 0 60000 65536"/>
                  <a:gd name="T5" fmla="*/ 0 60000 65536"/>
                </a:gdLst>
                <a:ahLst/>
                <a:cxnLst>
                  <a:cxn ang="T4">
                    <a:pos x="T0" y="T1"/>
                  </a:cxn>
                  <a:cxn ang="T5">
                    <a:pos x="T2" y="T3"/>
                  </a:cxn>
                </a:cxnLst>
                <a:rect l="0" t="0" r="r" b="b"/>
                <a:pathLst>
                  <a:path w="1" h="388">
                    <a:moveTo>
                      <a:pt x="0" y="0"/>
                    </a:moveTo>
                    <a:lnTo>
                      <a:pt x="0" y="388"/>
                    </a:lnTo>
                  </a:path>
                </a:pathLst>
              </a:custGeom>
              <a:solidFill>
                <a:schemeClr val="bg1"/>
              </a:solidFill>
              <a:ln w="34925" cap="flat" cmpd="sng">
                <a:solidFill>
                  <a:schemeClr val="tx1"/>
                </a:solidFill>
                <a:prstDash val="solid"/>
                <a:round/>
                <a:headEnd type="triangle"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grpSp>
        <p:sp>
          <p:nvSpPr>
            <p:cNvPr id="29713" name="Text Box 21"/>
            <p:cNvSpPr txBox="1">
              <a:spLocks noChangeArrowheads="1"/>
            </p:cNvSpPr>
            <p:nvPr/>
          </p:nvSpPr>
          <p:spPr bwMode="auto">
            <a:xfrm>
              <a:off x="-17" y="2548"/>
              <a:ext cx="1446" cy="3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spcBef>
                  <a:spcPct val="50000"/>
                </a:spcBef>
              </a:pPr>
              <a:r>
                <a:rPr lang="en-US" altLang="en-US" sz="2400" u="sng" dirty="0">
                  <a:solidFill>
                    <a:srgbClr val="FFC000"/>
                  </a:solidFill>
                </a:rPr>
                <a:t>Insult-Age</a:t>
              </a:r>
            </a:p>
          </p:txBody>
        </p:sp>
        <p:sp>
          <p:nvSpPr>
            <p:cNvPr id="29714" name="Rectangle 22"/>
            <p:cNvSpPr>
              <a:spLocks noChangeArrowheads="1"/>
            </p:cNvSpPr>
            <p:nvPr/>
          </p:nvSpPr>
          <p:spPr bwMode="auto">
            <a:xfrm>
              <a:off x="810" y="3158"/>
              <a:ext cx="800" cy="401"/>
            </a:xfrm>
            <a:prstGeom prst="rect">
              <a:avLst/>
            </a:prstGeom>
            <a:noFill/>
            <a:ln>
              <a:noFill/>
            </a:ln>
            <a:effectLst/>
            <a:extLst>
              <a:ext uri="{909E8E84-426E-40DD-AFC4-6F175D3DCCD1}">
                <a14:hiddenFill xmlns:a14="http://schemas.microsoft.com/office/drawing/2010/main">
                  <a:solidFill>
                    <a:srgbClr val="C0C0C0">
                      <a:alpha val="50195"/>
                    </a:srgbClr>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63613" eaLnBrk="0" hangingPunct="0">
                <a:defRPr sz="1200">
                  <a:solidFill>
                    <a:srgbClr val="FFFFFF"/>
                  </a:solidFill>
                  <a:latin typeface="Times New Roman" pitchFamily="18" charset="0"/>
                </a:defRPr>
              </a:lvl1pPr>
              <a:lvl2pPr marL="742950" indent="-285750" defTabSz="963613" eaLnBrk="0" hangingPunct="0">
                <a:defRPr sz="1200">
                  <a:solidFill>
                    <a:srgbClr val="FFFFFF"/>
                  </a:solidFill>
                  <a:latin typeface="Times New Roman" pitchFamily="18" charset="0"/>
                </a:defRPr>
              </a:lvl2pPr>
              <a:lvl3pPr marL="1143000" indent="-228600" defTabSz="963613" eaLnBrk="0" hangingPunct="0">
                <a:defRPr sz="1200">
                  <a:solidFill>
                    <a:srgbClr val="FFFFFF"/>
                  </a:solidFill>
                  <a:latin typeface="Times New Roman" pitchFamily="18" charset="0"/>
                </a:defRPr>
              </a:lvl3pPr>
              <a:lvl4pPr marL="1600200" indent="-228600" defTabSz="963613" eaLnBrk="0" hangingPunct="0">
                <a:defRPr sz="1200">
                  <a:solidFill>
                    <a:srgbClr val="FFFFFF"/>
                  </a:solidFill>
                  <a:latin typeface="Times New Roman" pitchFamily="18" charset="0"/>
                </a:defRPr>
              </a:lvl4pPr>
              <a:lvl5pPr marL="2057400" indent="-228600" defTabSz="963613" eaLnBrk="0" hangingPunct="0">
                <a:defRPr sz="1200">
                  <a:solidFill>
                    <a:srgbClr val="FFFFFF"/>
                  </a:solidFill>
                  <a:latin typeface="Times New Roman" pitchFamily="18" charset="0"/>
                </a:defRPr>
              </a:lvl5pPr>
              <a:lvl6pPr marL="2514600" indent="-228600" defTabSz="963613" eaLnBrk="0" fontAlgn="base" hangingPunct="0">
                <a:spcBef>
                  <a:spcPct val="0"/>
                </a:spcBef>
                <a:spcAft>
                  <a:spcPct val="0"/>
                </a:spcAft>
                <a:defRPr sz="1200">
                  <a:solidFill>
                    <a:srgbClr val="FFFFFF"/>
                  </a:solidFill>
                  <a:latin typeface="Times New Roman" pitchFamily="18" charset="0"/>
                </a:defRPr>
              </a:lvl6pPr>
              <a:lvl7pPr marL="2971800" indent="-228600" defTabSz="963613" eaLnBrk="0" fontAlgn="base" hangingPunct="0">
                <a:spcBef>
                  <a:spcPct val="0"/>
                </a:spcBef>
                <a:spcAft>
                  <a:spcPct val="0"/>
                </a:spcAft>
                <a:defRPr sz="1200">
                  <a:solidFill>
                    <a:srgbClr val="FFFFFF"/>
                  </a:solidFill>
                  <a:latin typeface="Times New Roman" pitchFamily="18" charset="0"/>
                </a:defRPr>
              </a:lvl7pPr>
              <a:lvl8pPr marL="3429000" indent="-228600" defTabSz="963613" eaLnBrk="0" fontAlgn="base" hangingPunct="0">
                <a:spcBef>
                  <a:spcPct val="0"/>
                </a:spcBef>
                <a:spcAft>
                  <a:spcPct val="0"/>
                </a:spcAft>
                <a:defRPr sz="1200">
                  <a:solidFill>
                    <a:srgbClr val="FFFFFF"/>
                  </a:solidFill>
                  <a:latin typeface="Times New Roman" pitchFamily="18" charset="0"/>
                </a:defRPr>
              </a:lvl8pPr>
              <a:lvl9pPr marL="3886200" indent="-228600" defTabSz="963613" eaLnBrk="0" fontAlgn="base" hangingPunct="0">
                <a:spcBef>
                  <a:spcPct val="0"/>
                </a:spcBef>
                <a:spcAft>
                  <a:spcPct val="0"/>
                </a:spcAft>
                <a:defRPr sz="1200">
                  <a:solidFill>
                    <a:srgbClr val="FFFFFF"/>
                  </a:solidFill>
                  <a:latin typeface="Times New Roman" pitchFamily="18" charset="0"/>
                </a:defRPr>
              </a:lvl9pPr>
            </a:lstStyle>
            <a:p>
              <a:pPr algn="ctr"/>
              <a:r>
                <a:rPr lang="en-US" altLang="en-US" b="1" dirty="0">
                  <a:solidFill>
                    <a:schemeClr val="bg1"/>
                  </a:solidFill>
                  <a:effectLst>
                    <a:outerShdw blurRad="38100" dist="38100" dir="2700000" algn="tl">
                      <a:srgbClr val="000000">
                        <a:alpha val="43137"/>
                      </a:srgbClr>
                    </a:outerShdw>
                  </a:effectLst>
                </a:rPr>
                <a:t>Peripheral Hearing Loss</a:t>
              </a:r>
            </a:p>
          </p:txBody>
        </p:sp>
        <p:sp>
          <p:nvSpPr>
            <p:cNvPr id="29715" name="Oval 23"/>
            <p:cNvSpPr>
              <a:spLocks noChangeArrowheads="1"/>
            </p:cNvSpPr>
            <p:nvPr/>
          </p:nvSpPr>
          <p:spPr bwMode="auto">
            <a:xfrm rot="6434952">
              <a:off x="1653" y="3219"/>
              <a:ext cx="122"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200">
                  <a:solidFill>
                    <a:srgbClr val="FFFFFF"/>
                  </a:solidFill>
                  <a:latin typeface="Times New Roman" pitchFamily="18" charset="0"/>
                </a:defRPr>
              </a:lvl1pPr>
              <a:lvl2pPr marL="742950" indent="-285750" eaLnBrk="0" hangingPunct="0">
                <a:defRPr sz="1200">
                  <a:solidFill>
                    <a:srgbClr val="FFFFFF"/>
                  </a:solidFill>
                  <a:latin typeface="Times New Roman" pitchFamily="18" charset="0"/>
                </a:defRPr>
              </a:lvl2pPr>
              <a:lvl3pPr marL="1143000" indent="-228600" eaLnBrk="0" hangingPunct="0">
                <a:defRPr sz="1200">
                  <a:solidFill>
                    <a:srgbClr val="FFFFFF"/>
                  </a:solidFill>
                  <a:latin typeface="Times New Roman" pitchFamily="18" charset="0"/>
                </a:defRPr>
              </a:lvl3pPr>
              <a:lvl4pPr marL="1600200" indent="-228600" eaLnBrk="0" hangingPunct="0">
                <a:defRPr sz="1200">
                  <a:solidFill>
                    <a:srgbClr val="FFFFFF"/>
                  </a:solidFill>
                  <a:latin typeface="Times New Roman" pitchFamily="18" charset="0"/>
                </a:defRPr>
              </a:lvl4pPr>
              <a:lvl5pPr marL="2057400" indent="-228600" eaLnBrk="0" hangingPunct="0">
                <a:defRPr sz="1200">
                  <a:solidFill>
                    <a:srgbClr val="FFFFFF"/>
                  </a:solidFill>
                  <a:latin typeface="Times New Roman" pitchFamily="18" charset="0"/>
                </a:defRPr>
              </a:lvl5pPr>
              <a:lvl6pPr marL="2514600" indent="-228600" eaLnBrk="0" fontAlgn="base" hangingPunct="0">
                <a:spcBef>
                  <a:spcPct val="0"/>
                </a:spcBef>
                <a:spcAft>
                  <a:spcPct val="0"/>
                </a:spcAft>
                <a:defRPr sz="1200">
                  <a:solidFill>
                    <a:srgbClr val="FFFFFF"/>
                  </a:solidFill>
                  <a:latin typeface="Times New Roman" pitchFamily="18" charset="0"/>
                </a:defRPr>
              </a:lvl6pPr>
              <a:lvl7pPr marL="2971800" indent="-228600" eaLnBrk="0" fontAlgn="base" hangingPunct="0">
                <a:spcBef>
                  <a:spcPct val="0"/>
                </a:spcBef>
                <a:spcAft>
                  <a:spcPct val="0"/>
                </a:spcAft>
                <a:defRPr sz="1200">
                  <a:solidFill>
                    <a:srgbClr val="FFFFFF"/>
                  </a:solidFill>
                  <a:latin typeface="Times New Roman" pitchFamily="18" charset="0"/>
                </a:defRPr>
              </a:lvl7pPr>
              <a:lvl8pPr marL="3429000" indent="-228600" eaLnBrk="0" fontAlgn="base" hangingPunct="0">
                <a:spcBef>
                  <a:spcPct val="0"/>
                </a:spcBef>
                <a:spcAft>
                  <a:spcPct val="0"/>
                </a:spcAft>
                <a:defRPr sz="1200">
                  <a:solidFill>
                    <a:srgbClr val="FFFFFF"/>
                  </a:solidFill>
                  <a:latin typeface="Times New Roman" pitchFamily="18" charset="0"/>
                </a:defRPr>
              </a:lvl8pPr>
              <a:lvl9pPr marL="3886200" indent="-228600" eaLnBrk="0" fontAlgn="base" hangingPunct="0">
                <a:spcBef>
                  <a:spcPct val="0"/>
                </a:spcBef>
                <a:spcAft>
                  <a:spcPct val="0"/>
                </a:spcAft>
                <a:defRPr sz="1200">
                  <a:solidFill>
                    <a:srgbClr val="FFFFFF"/>
                  </a:solidFill>
                  <a:latin typeface="Times New Roman" pitchFamily="18" charset="0"/>
                </a:defRPr>
              </a:lvl9pPr>
            </a:lstStyle>
            <a:p>
              <a:pPr eaLnBrk="1" hangingPunct="1"/>
              <a:endParaRPr lang="en-US" altLang="en-US" dirty="0"/>
            </a:p>
          </p:txBody>
        </p:sp>
        <p:sp>
          <p:nvSpPr>
            <p:cNvPr id="29716" name="Line 24"/>
            <p:cNvSpPr>
              <a:spLocks noChangeShapeType="1"/>
            </p:cNvSpPr>
            <p:nvPr/>
          </p:nvSpPr>
          <p:spPr bwMode="auto">
            <a:xfrm rot="1540811" flipV="1">
              <a:off x="1688" y="3197"/>
              <a:ext cx="741" cy="282"/>
            </a:xfrm>
            <a:prstGeom prst="line">
              <a:avLst/>
            </a:prstGeom>
            <a:noFill/>
            <a:ln w="34925">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9717" name="Line 25"/>
            <p:cNvSpPr>
              <a:spLocks noChangeShapeType="1"/>
            </p:cNvSpPr>
            <p:nvPr/>
          </p:nvSpPr>
          <p:spPr bwMode="auto">
            <a:xfrm flipH="1" flipV="1">
              <a:off x="655" y="2844"/>
              <a:ext cx="0" cy="474"/>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9718" name="Line 26"/>
            <p:cNvSpPr>
              <a:spLocks noChangeShapeType="1"/>
            </p:cNvSpPr>
            <p:nvPr/>
          </p:nvSpPr>
          <p:spPr bwMode="auto">
            <a:xfrm rot="21409657" flipH="1">
              <a:off x="745" y="2405"/>
              <a:ext cx="279" cy="241"/>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9719" name="Line 27"/>
            <p:cNvSpPr>
              <a:spLocks noChangeShapeType="1"/>
            </p:cNvSpPr>
            <p:nvPr/>
          </p:nvSpPr>
          <p:spPr bwMode="auto">
            <a:xfrm flipH="1">
              <a:off x="1506" y="1825"/>
              <a:ext cx="188" cy="149"/>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9720" name="Line 28"/>
            <p:cNvSpPr>
              <a:spLocks noChangeShapeType="1"/>
            </p:cNvSpPr>
            <p:nvPr/>
          </p:nvSpPr>
          <p:spPr bwMode="auto">
            <a:xfrm>
              <a:off x="655" y="3310"/>
              <a:ext cx="106"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nvGrpSpPr>
            <p:cNvPr id="29721" name="Group 30"/>
            <p:cNvGrpSpPr>
              <a:grpSpLocks/>
            </p:cNvGrpSpPr>
            <p:nvPr/>
          </p:nvGrpSpPr>
          <p:grpSpPr bwMode="auto">
            <a:xfrm>
              <a:off x="5086" y="1696"/>
              <a:ext cx="276" cy="1712"/>
              <a:chOff x="5280" y="1680"/>
              <a:chExt cx="296" cy="1776"/>
            </a:xfrm>
          </p:grpSpPr>
          <p:sp>
            <p:nvSpPr>
              <p:cNvPr id="29722" name="Line 31"/>
              <p:cNvSpPr>
                <a:spLocks noChangeShapeType="1"/>
              </p:cNvSpPr>
              <p:nvPr/>
            </p:nvSpPr>
            <p:spPr bwMode="auto">
              <a:xfrm>
                <a:off x="5280" y="1680"/>
                <a:ext cx="288"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23" name="Line 32"/>
              <p:cNvSpPr>
                <a:spLocks noChangeShapeType="1"/>
              </p:cNvSpPr>
              <p:nvPr/>
            </p:nvSpPr>
            <p:spPr bwMode="auto">
              <a:xfrm>
                <a:off x="5384" y="3456"/>
                <a:ext cx="192" cy="0"/>
              </a:xfrm>
              <a:prstGeom prst="line">
                <a:avLst/>
              </a:prstGeom>
              <a:noFill/>
              <a:ln w="349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29699" name="Rectangle 37"/>
          <p:cNvSpPr>
            <a:spLocks noChangeArrowheads="1"/>
          </p:cNvSpPr>
          <p:nvPr/>
        </p:nvSpPr>
        <p:spPr bwMode="auto">
          <a:xfrm>
            <a:off x="865187" y="76200"/>
            <a:ext cx="8161337" cy="609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chor="ctr"/>
          <a:lstStyle>
            <a:lvl1pPr eaLnBrk="0" hangingPunct="0">
              <a:defRPr sz="1200">
                <a:solidFill>
                  <a:srgbClr val="FFFFFF"/>
                </a:solidFill>
                <a:latin typeface="Times New Roman" pitchFamily="18" charset="0"/>
              </a:defRPr>
            </a:lvl1pPr>
            <a:lvl2pPr marL="742950" indent="-285750" eaLnBrk="0" hangingPunct="0">
              <a:defRPr sz="1200">
                <a:solidFill>
                  <a:srgbClr val="FFFFFF"/>
                </a:solidFill>
                <a:latin typeface="Times New Roman" pitchFamily="18" charset="0"/>
              </a:defRPr>
            </a:lvl2pPr>
            <a:lvl3pPr marL="1143000" indent="-228600" eaLnBrk="0" hangingPunct="0">
              <a:defRPr sz="1200">
                <a:solidFill>
                  <a:srgbClr val="FFFFFF"/>
                </a:solidFill>
                <a:latin typeface="Times New Roman" pitchFamily="18" charset="0"/>
              </a:defRPr>
            </a:lvl3pPr>
            <a:lvl4pPr marL="1600200" indent="-228600" eaLnBrk="0" hangingPunct="0">
              <a:defRPr sz="1200">
                <a:solidFill>
                  <a:srgbClr val="FFFFFF"/>
                </a:solidFill>
                <a:latin typeface="Times New Roman" pitchFamily="18" charset="0"/>
              </a:defRPr>
            </a:lvl4pPr>
            <a:lvl5pPr marL="2057400" indent="-228600" eaLnBrk="0" hangingPunct="0">
              <a:defRPr sz="1200">
                <a:solidFill>
                  <a:srgbClr val="FFFFFF"/>
                </a:solidFill>
                <a:latin typeface="Times New Roman" pitchFamily="18" charset="0"/>
              </a:defRPr>
            </a:lvl5pPr>
            <a:lvl6pPr marL="2514600" indent="-228600" eaLnBrk="0" fontAlgn="base" hangingPunct="0">
              <a:spcBef>
                <a:spcPct val="0"/>
              </a:spcBef>
              <a:spcAft>
                <a:spcPct val="0"/>
              </a:spcAft>
              <a:defRPr sz="1200">
                <a:solidFill>
                  <a:srgbClr val="FFFFFF"/>
                </a:solidFill>
                <a:latin typeface="Times New Roman" pitchFamily="18" charset="0"/>
              </a:defRPr>
            </a:lvl6pPr>
            <a:lvl7pPr marL="2971800" indent="-228600" eaLnBrk="0" fontAlgn="base" hangingPunct="0">
              <a:spcBef>
                <a:spcPct val="0"/>
              </a:spcBef>
              <a:spcAft>
                <a:spcPct val="0"/>
              </a:spcAft>
              <a:defRPr sz="1200">
                <a:solidFill>
                  <a:srgbClr val="FFFFFF"/>
                </a:solidFill>
                <a:latin typeface="Times New Roman" pitchFamily="18" charset="0"/>
              </a:defRPr>
            </a:lvl7pPr>
            <a:lvl8pPr marL="3429000" indent="-228600" eaLnBrk="0" fontAlgn="base" hangingPunct="0">
              <a:spcBef>
                <a:spcPct val="0"/>
              </a:spcBef>
              <a:spcAft>
                <a:spcPct val="0"/>
              </a:spcAft>
              <a:defRPr sz="1200">
                <a:solidFill>
                  <a:srgbClr val="FFFFFF"/>
                </a:solidFill>
                <a:latin typeface="Times New Roman" pitchFamily="18" charset="0"/>
              </a:defRPr>
            </a:lvl8pPr>
            <a:lvl9pPr marL="3886200" indent="-228600" eaLnBrk="0" fontAlgn="base" hangingPunct="0">
              <a:spcBef>
                <a:spcPct val="0"/>
              </a:spcBef>
              <a:spcAft>
                <a:spcPct val="0"/>
              </a:spcAft>
              <a:defRPr sz="1200">
                <a:solidFill>
                  <a:srgbClr val="FFFFFF"/>
                </a:solidFill>
                <a:latin typeface="Times New Roman" pitchFamily="18" charset="0"/>
              </a:defRPr>
            </a:lvl9pPr>
          </a:lstStyle>
          <a:p>
            <a:pPr algn="ctr" eaLnBrk="1" hangingPunct="1"/>
            <a:r>
              <a:rPr lang="en-US" altLang="en-US" sz="2800" b="1" dirty="0">
                <a:solidFill>
                  <a:srgbClr val="FFFF00"/>
                </a:solidFill>
                <a:effectLst>
                  <a:outerShdw blurRad="38100" dist="38100" dir="2700000" algn="tl">
                    <a:srgbClr val="000000">
                      <a:alpha val="43137"/>
                    </a:srgbClr>
                  </a:outerShdw>
                </a:effectLst>
              </a:rPr>
              <a:t>Global Center for Hearing and Speech Research:</a:t>
            </a:r>
          </a:p>
          <a:p>
            <a:pPr algn="ctr" eaLnBrk="1" hangingPunct="1"/>
            <a:r>
              <a:rPr lang="en-US" altLang="en-US" sz="2800" b="1" dirty="0">
                <a:solidFill>
                  <a:schemeClr val="tx1">
                    <a:lumMod val="75000"/>
                    <a:lumOff val="25000"/>
                  </a:schemeClr>
                </a:solidFill>
                <a:effectLst>
                  <a:outerShdw blurRad="38100" dist="38100" dir="2700000" algn="tl">
                    <a:srgbClr val="000000">
                      <a:alpha val="43137"/>
                    </a:srgbClr>
                  </a:outerShdw>
                </a:effectLst>
              </a:rPr>
              <a:t>Summary of Key Multidisciplinary Studies</a:t>
            </a:r>
          </a:p>
        </p:txBody>
      </p:sp>
      <p:sp>
        <p:nvSpPr>
          <p:cNvPr id="2" name="Rectangle 1"/>
          <p:cNvSpPr/>
          <p:nvPr/>
        </p:nvSpPr>
        <p:spPr>
          <a:xfrm>
            <a:off x="119063" y="849313"/>
            <a:ext cx="3995737" cy="5755422"/>
          </a:xfrm>
          <a:prstGeom prst="rect">
            <a:avLst/>
          </a:prstGeom>
        </p:spPr>
        <p:txBody>
          <a:bodyPr>
            <a:spAutoFit/>
          </a:bodyPr>
          <a:lstStyle/>
          <a:p>
            <a:pPr>
              <a:defRPr/>
            </a:pPr>
            <a:r>
              <a:rPr lang="en-US" sz="1600" b="1" u="sng" dirty="0">
                <a:solidFill>
                  <a:schemeClr val="tx1"/>
                </a:solidFill>
                <a:latin typeface="+mn-lt"/>
              </a:rPr>
              <a:t>Summary:  Hearing loss in our elderly population - Presbycusis</a:t>
            </a:r>
          </a:p>
          <a:p>
            <a:pPr>
              <a:defRPr/>
            </a:pPr>
            <a:r>
              <a:rPr lang="en-US" sz="1600" dirty="0">
                <a:solidFill>
                  <a:schemeClr val="tx1"/>
                </a:solidFill>
                <a:latin typeface="+mn-lt"/>
              </a:rPr>
              <a:t>Accelerated by </a:t>
            </a:r>
            <a:r>
              <a:rPr lang="en-US" sz="1600" dirty="0" smtClean="0">
                <a:solidFill>
                  <a:schemeClr val="tx1"/>
                </a:solidFill>
                <a:latin typeface="+mn-lt"/>
              </a:rPr>
              <a:t>environmental</a:t>
            </a:r>
            <a:r>
              <a:rPr lang="en-US" sz="1600" dirty="0">
                <a:solidFill>
                  <a:schemeClr val="tx1"/>
                </a:solidFill>
                <a:latin typeface="+mn-lt"/>
              </a:rPr>
              <a:t>, genetic, hormonal and biological etiologies.  </a:t>
            </a:r>
          </a:p>
          <a:p>
            <a:pPr marL="171450" indent="-171450">
              <a:buFontTx/>
              <a:buChar char="-"/>
              <a:defRPr/>
            </a:pPr>
            <a:r>
              <a:rPr lang="en-US" sz="1600" dirty="0">
                <a:solidFill>
                  <a:schemeClr val="tx1"/>
                </a:solidFill>
                <a:latin typeface="+mn-lt"/>
              </a:rPr>
              <a:t>Presbycusis can affect the </a:t>
            </a:r>
            <a:r>
              <a:rPr lang="en-US" sz="1600" i="1" dirty="0">
                <a:solidFill>
                  <a:schemeClr val="tx1"/>
                </a:solidFill>
                <a:latin typeface="+mn-lt"/>
              </a:rPr>
              <a:t>ear</a:t>
            </a:r>
            <a:r>
              <a:rPr lang="en-US" sz="1600" dirty="0">
                <a:solidFill>
                  <a:schemeClr val="tx1"/>
                </a:solidFill>
                <a:latin typeface="+mn-lt"/>
              </a:rPr>
              <a:t> (peripheral hearing loss) or </a:t>
            </a:r>
          </a:p>
          <a:p>
            <a:pPr marL="171450" indent="-171450">
              <a:buFontTx/>
              <a:buChar char="-"/>
              <a:defRPr/>
            </a:pPr>
            <a:r>
              <a:rPr lang="en-US" sz="1600" dirty="0">
                <a:solidFill>
                  <a:schemeClr val="tx1"/>
                </a:solidFill>
                <a:latin typeface="+mn-lt"/>
              </a:rPr>
              <a:t>parts of the </a:t>
            </a:r>
            <a:r>
              <a:rPr lang="en-US" sz="1600" i="1" dirty="0">
                <a:solidFill>
                  <a:schemeClr val="tx1"/>
                </a:solidFill>
                <a:latin typeface="+mn-lt"/>
              </a:rPr>
              <a:t>brain</a:t>
            </a:r>
            <a:r>
              <a:rPr lang="en-US" sz="1600" dirty="0">
                <a:solidFill>
                  <a:schemeClr val="tx1"/>
                </a:solidFill>
                <a:latin typeface="+mn-lt"/>
              </a:rPr>
              <a:t> used for hearing</a:t>
            </a:r>
          </a:p>
          <a:p>
            <a:pPr marL="171450" indent="-171450">
              <a:buFontTx/>
              <a:buChar char="-"/>
              <a:defRPr/>
            </a:pPr>
            <a:r>
              <a:rPr lang="en-US" sz="1600" i="1" dirty="0">
                <a:solidFill>
                  <a:schemeClr val="tx1"/>
                </a:solidFill>
                <a:latin typeface="+mn-lt"/>
              </a:rPr>
              <a:t>direct or indirect</a:t>
            </a:r>
          </a:p>
          <a:p>
            <a:pPr>
              <a:defRPr/>
            </a:pPr>
            <a:endParaRPr lang="en-US" sz="1600" dirty="0">
              <a:solidFill>
                <a:schemeClr val="tx1"/>
              </a:solidFill>
              <a:latin typeface="+mn-lt"/>
            </a:endParaRPr>
          </a:p>
          <a:p>
            <a:pPr>
              <a:defRPr/>
            </a:pPr>
            <a:r>
              <a:rPr lang="en-US" sz="1600" b="1" dirty="0">
                <a:solidFill>
                  <a:schemeClr val="tx1"/>
                </a:solidFill>
                <a:latin typeface="+mn-lt"/>
              </a:rPr>
              <a:t>Lines of research bearing upon </a:t>
            </a:r>
            <a:r>
              <a:rPr lang="en-US" sz="1600" b="1" dirty="0" smtClean="0">
                <a:solidFill>
                  <a:schemeClr val="tx1"/>
                </a:solidFill>
                <a:latin typeface="+mn-lt"/>
              </a:rPr>
              <a:t>this</a:t>
            </a:r>
            <a:r>
              <a:rPr lang="en-US" sz="1600" dirty="0" smtClean="0">
                <a:solidFill>
                  <a:schemeClr val="tx1"/>
                </a:solidFill>
                <a:latin typeface="+mn-lt"/>
              </a:rPr>
              <a:t>:</a:t>
            </a:r>
            <a:endParaRPr lang="en-US" sz="1600" dirty="0">
              <a:solidFill>
                <a:schemeClr val="tx1"/>
              </a:solidFill>
              <a:latin typeface="+mn-lt"/>
            </a:endParaRPr>
          </a:p>
          <a:p>
            <a:pPr>
              <a:defRPr/>
            </a:pPr>
            <a:r>
              <a:rPr lang="en-US" sz="1600" dirty="0">
                <a:solidFill>
                  <a:schemeClr val="tx1"/>
                </a:solidFill>
                <a:latin typeface="+mn-lt"/>
              </a:rPr>
              <a:t>- Studies of </a:t>
            </a:r>
            <a:r>
              <a:rPr lang="en-US" sz="1600" dirty="0" smtClean="0">
                <a:solidFill>
                  <a:schemeClr val="tx1"/>
                </a:solidFill>
                <a:latin typeface="+mn-lt"/>
              </a:rPr>
              <a:t>humans </a:t>
            </a:r>
            <a:r>
              <a:rPr lang="en-US" sz="1600" dirty="0">
                <a:solidFill>
                  <a:schemeClr val="tx1"/>
                </a:solidFill>
                <a:latin typeface="+mn-lt"/>
              </a:rPr>
              <a:t>with </a:t>
            </a:r>
            <a:r>
              <a:rPr lang="en-US" sz="1600" i="1" dirty="0">
                <a:solidFill>
                  <a:schemeClr val="tx1"/>
                </a:solidFill>
                <a:latin typeface="+mn-lt"/>
              </a:rPr>
              <a:t>relatively good hearing thresholds</a:t>
            </a:r>
            <a:r>
              <a:rPr lang="en-US" sz="1600" dirty="0">
                <a:solidFill>
                  <a:schemeClr val="tx1"/>
                </a:solidFill>
                <a:latin typeface="+mn-lt"/>
              </a:rPr>
              <a:t> have </a:t>
            </a:r>
            <a:r>
              <a:rPr lang="en-US" sz="1600" i="1" dirty="0">
                <a:solidFill>
                  <a:schemeClr val="tx1"/>
                </a:solidFill>
                <a:latin typeface="+mn-lt"/>
              </a:rPr>
              <a:t>significant temporal processing and speech perception problems </a:t>
            </a:r>
            <a:r>
              <a:rPr lang="en-US" sz="1600" dirty="0">
                <a:solidFill>
                  <a:schemeClr val="tx1"/>
                </a:solidFill>
                <a:latin typeface="+mn-lt"/>
              </a:rPr>
              <a:t>relative to young adults.</a:t>
            </a:r>
          </a:p>
          <a:p>
            <a:pPr marL="285750" indent="-285750">
              <a:buFontTx/>
              <a:buChar char="-"/>
              <a:defRPr/>
            </a:pPr>
            <a:r>
              <a:rPr lang="en-US" sz="1600" dirty="0">
                <a:solidFill>
                  <a:schemeClr val="tx1"/>
                </a:solidFill>
                <a:latin typeface="+mn-lt"/>
              </a:rPr>
              <a:t>S</a:t>
            </a:r>
            <a:r>
              <a:rPr lang="en-US" sz="1600" i="1" dirty="0">
                <a:solidFill>
                  <a:schemeClr val="tx1"/>
                </a:solidFill>
                <a:latin typeface="+mn-lt"/>
              </a:rPr>
              <a:t>tarts in middle age</a:t>
            </a:r>
            <a:r>
              <a:rPr lang="en-US" sz="1600" dirty="0">
                <a:solidFill>
                  <a:schemeClr val="tx1"/>
                </a:solidFill>
                <a:latin typeface="+mn-lt"/>
              </a:rPr>
              <a:t> in </a:t>
            </a:r>
            <a:r>
              <a:rPr lang="en-US" sz="1600" dirty="0" smtClean="0">
                <a:solidFill>
                  <a:schemeClr val="tx1"/>
                </a:solidFill>
                <a:latin typeface="+mn-lt"/>
              </a:rPr>
              <a:t>humans, &amp; animals</a:t>
            </a:r>
            <a:endParaRPr lang="en-US" sz="1600" dirty="0">
              <a:solidFill>
                <a:schemeClr val="tx1"/>
              </a:solidFill>
              <a:latin typeface="+mn-lt"/>
            </a:endParaRPr>
          </a:p>
          <a:p>
            <a:pPr>
              <a:defRPr/>
            </a:pPr>
            <a:endParaRPr lang="en-US" sz="1600" dirty="0">
              <a:solidFill>
                <a:schemeClr val="tx1"/>
              </a:solidFill>
              <a:latin typeface="+mn-lt"/>
            </a:endParaRPr>
          </a:p>
          <a:p>
            <a:pPr>
              <a:defRPr/>
            </a:pPr>
            <a:r>
              <a:rPr lang="en-US" sz="1600" b="1" dirty="0">
                <a:solidFill>
                  <a:schemeClr val="tx1"/>
                </a:solidFill>
                <a:latin typeface="+mn-lt"/>
              </a:rPr>
              <a:t>Animal model findings:</a:t>
            </a:r>
          </a:p>
          <a:p>
            <a:pPr>
              <a:defRPr/>
            </a:pPr>
            <a:r>
              <a:rPr lang="en-US" sz="1600" dirty="0">
                <a:solidFill>
                  <a:schemeClr val="tx1"/>
                </a:solidFill>
                <a:latin typeface="+mn-lt"/>
              </a:rPr>
              <a:t> M</a:t>
            </a:r>
            <a:r>
              <a:rPr lang="en-US" sz="1600" i="1" dirty="0">
                <a:solidFill>
                  <a:schemeClr val="tx1"/>
                </a:solidFill>
                <a:latin typeface="+mn-lt"/>
              </a:rPr>
              <a:t>ultidisciplinary,</a:t>
            </a:r>
            <a:r>
              <a:rPr lang="en-US" sz="1600" dirty="0">
                <a:solidFill>
                  <a:schemeClr val="tx1"/>
                </a:solidFill>
                <a:latin typeface="+mn-lt"/>
              </a:rPr>
              <a:t> including behavioral measurements, neurophysiology, anatomical changes, </a:t>
            </a:r>
            <a:r>
              <a:rPr lang="en-US" sz="1600" dirty="0" smtClean="0">
                <a:latin typeface="+mn-lt"/>
              </a:rPr>
              <a:t>&amp; </a:t>
            </a:r>
            <a:r>
              <a:rPr lang="en-US" sz="1600" dirty="0" smtClean="0">
                <a:solidFill>
                  <a:schemeClr val="tx1"/>
                </a:solidFill>
                <a:latin typeface="+mn-lt"/>
              </a:rPr>
              <a:t>molecular </a:t>
            </a:r>
            <a:r>
              <a:rPr lang="en-US" sz="1600" dirty="0">
                <a:solidFill>
                  <a:schemeClr val="tx1"/>
                </a:solidFill>
                <a:latin typeface="+mn-lt"/>
              </a:rPr>
              <a:t>genetic changes in the ear </a:t>
            </a:r>
            <a:r>
              <a:rPr lang="en-US" sz="1600" dirty="0" smtClean="0">
                <a:latin typeface="+mn-lt"/>
              </a:rPr>
              <a:t>&amp; </a:t>
            </a:r>
            <a:r>
              <a:rPr lang="en-US" sz="1600" dirty="0" smtClean="0">
                <a:solidFill>
                  <a:schemeClr val="tx1"/>
                </a:solidFill>
                <a:latin typeface="+mn-lt"/>
              </a:rPr>
              <a:t>brain </a:t>
            </a:r>
            <a:r>
              <a:rPr lang="en-US" sz="1600" dirty="0">
                <a:solidFill>
                  <a:schemeClr val="tx1"/>
                </a:solidFill>
                <a:latin typeface="+mn-lt"/>
              </a:rPr>
              <a:t>with age.</a:t>
            </a:r>
          </a:p>
        </p:txBody>
      </p:sp>
      <p:sp>
        <p:nvSpPr>
          <p:cNvPr id="32" name="Freeform 20"/>
          <p:cNvSpPr>
            <a:spLocks/>
          </p:cNvSpPr>
          <p:nvPr/>
        </p:nvSpPr>
        <p:spPr bwMode="auto">
          <a:xfrm>
            <a:off x="7335443" y="4789886"/>
            <a:ext cx="49157" cy="387088"/>
          </a:xfrm>
          <a:custGeom>
            <a:avLst/>
            <a:gdLst>
              <a:gd name="T0" fmla="*/ 0 w 1"/>
              <a:gd name="T1" fmla="*/ 0 h 388"/>
              <a:gd name="T2" fmla="*/ 0 w 1"/>
              <a:gd name="T3" fmla="*/ 285 h 388"/>
              <a:gd name="T4" fmla="*/ 0 60000 65536"/>
              <a:gd name="T5" fmla="*/ 0 60000 65536"/>
            </a:gdLst>
            <a:ahLst/>
            <a:cxnLst>
              <a:cxn ang="T4">
                <a:pos x="T0" y="T1"/>
              </a:cxn>
              <a:cxn ang="T5">
                <a:pos x="T2" y="T3"/>
              </a:cxn>
            </a:cxnLst>
            <a:rect l="0" t="0" r="r" b="b"/>
            <a:pathLst>
              <a:path w="1" h="388">
                <a:moveTo>
                  <a:pt x="0" y="0"/>
                </a:moveTo>
                <a:lnTo>
                  <a:pt x="0" y="388"/>
                </a:lnTo>
              </a:path>
            </a:pathLst>
          </a:custGeom>
          <a:solidFill>
            <a:schemeClr val="bg1"/>
          </a:solidFill>
          <a:ln w="34925" cap="flat" cmpd="sng">
            <a:solidFill>
              <a:schemeClr val="tx1"/>
            </a:solidFill>
            <a:prstDash val="solid"/>
            <a:round/>
            <a:headEnd type="triangle"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Tree>
    <p:extLst>
      <p:ext uri="{BB962C8B-B14F-4D97-AF65-F5344CB8AC3E}">
        <p14:creationId xmlns:p14="http://schemas.microsoft.com/office/powerpoint/2010/main" val="2962860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afterEffect">
                                  <p:stCondLst>
                                    <p:cond delay="0"/>
                                  </p:stCondLst>
                                  <p:childTnLst>
                                    <p:set>
                                      <p:cBhvr>
                                        <p:cTn id="6" dur="1" fill="hold">
                                          <p:stCondLst>
                                            <p:cond delay="0"/>
                                          </p:stCondLst>
                                        </p:cTn>
                                        <p:tgtEl>
                                          <p:spTgt spid="146468"/>
                                        </p:tgtEl>
                                        <p:attrNameLst>
                                          <p:attrName>style.visibility</p:attrName>
                                        </p:attrNameLst>
                                      </p:cBhvr>
                                      <p:to>
                                        <p:strVal val="visible"/>
                                      </p:to>
                                    </p:set>
                                    <p:animEffect transition="in" filter="plus(out)">
                                      <p:cBhvr>
                                        <p:cTn id="7" dur="2000"/>
                                        <p:tgtEl>
                                          <p:spTgt spid="1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609600" y="304800"/>
            <a:ext cx="8001000" cy="1219200"/>
          </a:xfrm>
        </p:spPr>
        <p:txBody>
          <a:bodyPr/>
          <a:lstStyle/>
          <a:p>
            <a:r>
              <a:rPr lang="en-US" sz="3600" b="1" dirty="0">
                <a:solidFill>
                  <a:schemeClr val="accent1">
                    <a:lumMod val="75000"/>
                  </a:schemeClr>
                </a:solidFill>
                <a:effectLst>
                  <a:outerShdw blurRad="38100" dist="38100" dir="2700000" algn="tl">
                    <a:srgbClr val="000000">
                      <a:alpha val="43137"/>
                    </a:srgbClr>
                  </a:outerShdw>
                </a:effectLst>
                <a:latin typeface="Cambria" pitchFamily="18" charset="0"/>
              </a:rPr>
              <a:t>Aldosterone Levels Correlate with Good Hearing in Aging</a:t>
            </a:r>
          </a:p>
        </p:txBody>
      </p:sp>
      <p:graphicFrame>
        <p:nvGraphicFramePr>
          <p:cNvPr id="290819" name="Object 3"/>
          <p:cNvGraphicFramePr>
            <a:graphicFrameLocks noGrp="1" noChangeAspect="1"/>
          </p:cNvGraphicFramePr>
          <p:nvPr>
            <p:ph sz="half" idx="1"/>
            <p:extLst>
              <p:ext uri="{D42A27DB-BD31-4B8C-83A1-F6EECF244321}">
                <p14:modId xmlns:p14="http://schemas.microsoft.com/office/powerpoint/2010/main" val="3297094829"/>
              </p:ext>
            </p:extLst>
          </p:nvPr>
        </p:nvGraphicFramePr>
        <p:xfrm>
          <a:off x="152400" y="2133600"/>
          <a:ext cx="4688222" cy="3197225"/>
        </p:xfrm>
        <a:graphic>
          <a:graphicData uri="http://schemas.openxmlformats.org/presentationml/2006/ole">
            <mc:AlternateContent xmlns:mc="http://schemas.openxmlformats.org/markup-compatibility/2006">
              <mc:Choice xmlns:v="urn:schemas-microsoft-com:vml" Requires="v">
                <p:oleObj spid="_x0000_s2138" name="Prism Project" r:id="rId4" imgW="3945600" imgH="2691360" progId="Prism4.Document">
                  <p:embed/>
                </p:oleObj>
              </mc:Choice>
              <mc:Fallback>
                <p:oleObj name="Prism Project" r:id="rId4" imgW="3945600" imgH="2691360" progId="Prism4.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133600"/>
                        <a:ext cx="4688222" cy="3197225"/>
                      </a:xfrm>
                      <a:prstGeom prst="rect">
                        <a:avLst/>
                      </a:prstGeom>
                      <a:noFill/>
                      <a:ln>
                        <a:noFill/>
                      </a:ln>
                      <a:effectLst/>
                    </p:spPr>
                  </p:pic>
                </p:oleObj>
              </mc:Fallback>
            </mc:AlternateContent>
          </a:graphicData>
        </a:graphic>
      </p:graphicFrame>
      <p:graphicFrame>
        <p:nvGraphicFramePr>
          <p:cNvPr id="290820" name="Object 4"/>
          <p:cNvGraphicFramePr>
            <a:graphicFrameLocks noGrp="1" noChangeAspect="1"/>
          </p:cNvGraphicFramePr>
          <p:nvPr>
            <p:ph sz="half" idx="2"/>
            <p:extLst>
              <p:ext uri="{D42A27DB-BD31-4B8C-83A1-F6EECF244321}">
                <p14:modId xmlns:p14="http://schemas.microsoft.com/office/powerpoint/2010/main" val="1542275738"/>
              </p:ext>
            </p:extLst>
          </p:nvPr>
        </p:nvGraphicFramePr>
        <p:xfrm>
          <a:off x="4154616" y="1981200"/>
          <a:ext cx="4989383" cy="3402013"/>
        </p:xfrm>
        <a:graphic>
          <a:graphicData uri="http://schemas.openxmlformats.org/presentationml/2006/ole">
            <mc:AlternateContent xmlns:mc="http://schemas.openxmlformats.org/markup-compatibility/2006">
              <mc:Choice xmlns:v="urn:schemas-microsoft-com:vml" Requires="v">
                <p:oleObj spid="_x0000_s2139" name="Prism Project" r:id="rId6" imgW="3945600" imgH="2691360" progId="Prism4.Document">
                  <p:embed/>
                </p:oleObj>
              </mc:Choice>
              <mc:Fallback>
                <p:oleObj name="Prism Project" r:id="rId6" imgW="3945600" imgH="2691360" progId="Prism4.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616" y="1981200"/>
                        <a:ext cx="4989383" cy="3402013"/>
                      </a:xfrm>
                      <a:prstGeom prst="rect">
                        <a:avLst/>
                      </a:prstGeom>
                      <a:noFill/>
                      <a:ln>
                        <a:noFill/>
                      </a:ln>
                      <a:effectLst/>
                    </p:spPr>
                  </p:pic>
                </p:oleObj>
              </mc:Fallback>
            </mc:AlternateContent>
          </a:graphicData>
        </a:graphic>
      </p:graphicFrame>
      <p:sp>
        <p:nvSpPr>
          <p:cNvPr id="290821" name="Rectangle 5"/>
          <p:cNvSpPr>
            <a:spLocks noChangeArrowheads="1"/>
          </p:cNvSpPr>
          <p:nvPr/>
        </p:nvSpPr>
        <p:spPr bwMode="auto">
          <a:xfrm>
            <a:off x="1295400" y="5486400"/>
            <a:ext cx="2436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dirty="0">
                <a:solidFill>
                  <a:srgbClr val="FF3300"/>
                </a:solidFill>
                <a:cs typeface="Times New Roman" pitchFamily="18" charset="0"/>
              </a:rPr>
              <a:t>r² = 0.32, p &lt;0.0001</a:t>
            </a:r>
          </a:p>
        </p:txBody>
      </p:sp>
      <p:sp>
        <p:nvSpPr>
          <p:cNvPr id="290822" name="Rectangle 6"/>
          <p:cNvSpPr>
            <a:spLocks noChangeArrowheads="1"/>
          </p:cNvSpPr>
          <p:nvPr/>
        </p:nvSpPr>
        <p:spPr bwMode="auto">
          <a:xfrm>
            <a:off x="5410200" y="5486400"/>
            <a:ext cx="2506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dirty="0">
                <a:solidFill>
                  <a:srgbClr val="008000"/>
                </a:solidFill>
                <a:cs typeface="Times New Roman" pitchFamily="18" charset="0"/>
              </a:rPr>
              <a:t>r² = 0.23, p = 0.0007</a:t>
            </a:r>
          </a:p>
        </p:txBody>
      </p:sp>
      <p:sp>
        <p:nvSpPr>
          <p:cNvPr id="290823" name="Text Box 7"/>
          <p:cNvSpPr txBox="1">
            <a:spLocks noChangeArrowheads="1"/>
          </p:cNvSpPr>
          <p:nvPr/>
        </p:nvSpPr>
        <p:spPr bwMode="auto">
          <a:xfrm>
            <a:off x="396638" y="6400800"/>
            <a:ext cx="46786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CC3300"/>
                </a:solidFill>
              </a:rPr>
              <a:t>From </a:t>
            </a:r>
            <a:r>
              <a:rPr lang="en-US" sz="1600" b="1" dirty="0" smtClean="0">
                <a:solidFill>
                  <a:srgbClr val="CC3300"/>
                </a:solidFill>
              </a:rPr>
              <a:t>Tadros, Frisina </a:t>
            </a:r>
            <a:r>
              <a:rPr lang="en-US" sz="1600" b="1" dirty="0">
                <a:solidFill>
                  <a:srgbClr val="CC3300"/>
                </a:solidFill>
              </a:rPr>
              <a:t>et al., </a:t>
            </a:r>
            <a:r>
              <a:rPr lang="en-US" sz="1600" b="1" i="1" dirty="0">
                <a:solidFill>
                  <a:srgbClr val="CC3300"/>
                </a:solidFill>
              </a:rPr>
              <a:t>Hearing Res., </a:t>
            </a:r>
            <a:r>
              <a:rPr lang="en-US" sz="1600" b="1" dirty="0">
                <a:solidFill>
                  <a:srgbClr val="CC3300"/>
                </a:solidFill>
              </a:rPr>
              <a:t>2005</a:t>
            </a:r>
          </a:p>
        </p:txBody>
      </p:sp>
    </p:spTree>
    <p:extLst>
      <p:ext uri="{BB962C8B-B14F-4D97-AF65-F5344CB8AC3E}">
        <p14:creationId xmlns:p14="http://schemas.microsoft.com/office/powerpoint/2010/main" val="375368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24475"/>
          </a:xfrm>
        </p:spPr>
        <p:txBody>
          <a:bodyPr/>
          <a:lstStyle/>
          <a:p>
            <a:r>
              <a:rPr lang="en-US" sz="2800" dirty="0" smtClean="0"/>
              <a:t>Aldosterone can affect Auditory Temporal Processing</a:t>
            </a:r>
            <a:endParaRPr lang="en-US" sz="2800" dirty="0"/>
          </a:p>
        </p:txBody>
      </p:sp>
      <p:pic>
        <p:nvPicPr>
          <p:cNvPr id="346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44" y="1219201"/>
            <a:ext cx="3751118" cy="550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0" y="1228726"/>
            <a:ext cx="4419600" cy="3539430"/>
          </a:xfrm>
          <a:prstGeom prst="rect">
            <a:avLst/>
          </a:prstGeom>
          <a:noFill/>
        </p:spPr>
        <p:txBody>
          <a:bodyPr wrap="square" rtlCol="0">
            <a:spAutoFit/>
          </a:bodyPr>
          <a:lstStyle/>
          <a:p>
            <a:r>
              <a:rPr lang="en-US" sz="2800" dirty="0" smtClean="0">
                <a:solidFill>
                  <a:srgbClr val="008000"/>
                </a:solidFill>
              </a:rPr>
              <a:t>Supra-threshold Gap Detection thresholds are longer for old subjects with lower serum aldosterone levels</a:t>
            </a:r>
          </a:p>
          <a:p>
            <a:r>
              <a:rPr lang="en-US" sz="2800" dirty="0" smtClean="0">
                <a:solidFill>
                  <a:srgbClr val="FF9900"/>
                </a:solidFill>
              </a:rPr>
              <a:t>- </a:t>
            </a:r>
            <a:r>
              <a:rPr lang="en-US" sz="2800" dirty="0" smtClean="0">
                <a:solidFill>
                  <a:srgbClr val="FF9900"/>
                </a:solidFill>
                <a:effectLst>
                  <a:outerShdw blurRad="38100" dist="38100" dir="2700000" algn="tl">
                    <a:srgbClr val="000000">
                      <a:alpha val="43137"/>
                    </a:srgbClr>
                  </a:outerShdw>
                </a:effectLst>
              </a:rPr>
              <a:t>For both low (1 kHz) and high (4 kHz) speech frequen</a:t>
            </a:r>
            <a:r>
              <a:rPr lang="en-US" sz="2400" dirty="0" smtClean="0">
                <a:solidFill>
                  <a:srgbClr val="FF9900"/>
                </a:solidFill>
                <a:effectLst>
                  <a:outerShdw blurRad="38100" dist="38100" dir="2700000" algn="tl">
                    <a:srgbClr val="000000">
                      <a:alpha val="43137"/>
                    </a:srgbClr>
                  </a:outerShdw>
                </a:effectLst>
              </a:rPr>
              <a:t>cies</a:t>
            </a:r>
            <a:endParaRPr lang="en-US" sz="2400" dirty="0">
              <a:solidFill>
                <a:srgbClr val="FF9900"/>
              </a:solidFill>
              <a:effectLst>
                <a:outerShdw blurRad="38100" dist="38100" dir="2700000" algn="tl">
                  <a:srgbClr val="000000">
                    <a:alpha val="43137"/>
                  </a:srgbClr>
                </a:outerShdw>
              </a:effectLst>
            </a:endParaRPr>
          </a:p>
        </p:txBody>
      </p:sp>
      <p:sp>
        <p:nvSpPr>
          <p:cNvPr id="5" name="Text Box 7"/>
          <p:cNvSpPr txBox="1">
            <a:spLocks noChangeArrowheads="1"/>
          </p:cNvSpPr>
          <p:nvPr/>
        </p:nvSpPr>
        <p:spPr bwMode="auto">
          <a:xfrm>
            <a:off x="4008147" y="6385141"/>
            <a:ext cx="46786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CC3300"/>
                </a:solidFill>
              </a:rPr>
              <a:t>From </a:t>
            </a:r>
            <a:r>
              <a:rPr lang="en-US" sz="1600" b="1" dirty="0" smtClean="0">
                <a:solidFill>
                  <a:srgbClr val="CC3300"/>
                </a:solidFill>
              </a:rPr>
              <a:t>Tadros, Frisina </a:t>
            </a:r>
            <a:r>
              <a:rPr lang="en-US" sz="1600" b="1" dirty="0">
                <a:solidFill>
                  <a:srgbClr val="CC3300"/>
                </a:solidFill>
              </a:rPr>
              <a:t>et al., </a:t>
            </a:r>
            <a:r>
              <a:rPr lang="en-US" sz="1600" b="1" i="1" dirty="0">
                <a:solidFill>
                  <a:srgbClr val="CC3300"/>
                </a:solidFill>
              </a:rPr>
              <a:t>Hearing Res., </a:t>
            </a:r>
            <a:r>
              <a:rPr lang="en-US" sz="1600" b="1" dirty="0">
                <a:solidFill>
                  <a:srgbClr val="CC3300"/>
                </a:solidFill>
              </a:rPr>
              <a:t>2005</a:t>
            </a:r>
          </a:p>
        </p:txBody>
      </p:sp>
    </p:spTree>
    <p:extLst>
      <p:ext uri="{BB962C8B-B14F-4D97-AF65-F5344CB8AC3E}">
        <p14:creationId xmlns:p14="http://schemas.microsoft.com/office/powerpoint/2010/main" val="238432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09650" y="304800"/>
            <a:ext cx="7829550" cy="1295400"/>
          </a:xfrm>
        </p:spPr>
        <p:txBody>
          <a:bodyPr/>
          <a:lstStyle/>
          <a:p>
            <a:r>
              <a:rPr lang="en-US" sz="3600" b="1" dirty="0" smtClean="0">
                <a:solidFill>
                  <a:schemeClr val="accent2">
                    <a:lumMod val="50000"/>
                  </a:schemeClr>
                </a:solidFill>
                <a:latin typeface="Cambria" pitchFamily="18" charset="0"/>
              </a:rPr>
              <a:t>Conclusion: Aldosterone Protective for Presbycusis?</a:t>
            </a:r>
          </a:p>
        </p:txBody>
      </p:sp>
      <p:sp>
        <p:nvSpPr>
          <p:cNvPr id="292867" name="Rectangle 3"/>
          <p:cNvSpPr>
            <a:spLocks noGrp="1" noChangeArrowheads="1"/>
          </p:cNvSpPr>
          <p:nvPr>
            <p:ph type="body" idx="1"/>
          </p:nvPr>
        </p:nvSpPr>
        <p:spPr>
          <a:xfrm>
            <a:off x="533400" y="1981200"/>
            <a:ext cx="8077200" cy="4648200"/>
          </a:xfrm>
        </p:spPr>
        <p:txBody>
          <a:bodyPr>
            <a:normAutofit lnSpcReduction="10000"/>
          </a:bodyPr>
          <a:lstStyle/>
          <a:p>
            <a:pPr>
              <a:lnSpc>
                <a:spcPct val="90000"/>
              </a:lnSpc>
              <a:defRPr/>
            </a:pPr>
            <a:r>
              <a:rPr lang="en-US" sz="2800" dirty="0">
                <a:solidFill>
                  <a:srgbClr val="008000"/>
                </a:solidFill>
                <a:latin typeface="Cambria" pitchFamily="18" charset="0"/>
              </a:rPr>
              <a:t>There is a significant difference in </a:t>
            </a:r>
            <a:r>
              <a:rPr lang="en-US" sz="2800" u="sng" dirty="0">
                <a:solidFill>
                  <a:srgbClr val="008000"/>
                </a:solidFill>
                <a:latin typeface="Cambria" pitchFamily="18" charset="0"/>
              </a:rPr>
              <a:t>serum aldosterone levels</a:t>
            </a:r>
            <a:r>
              <a:rPr lang="en-US" sz="2800" dirty="0">
                <a:solidFill>
                  <a:srgbClr val="008000"/>
                </a:solidFill>
                <a:latin typeface="Cambria" pitchFamily="18" charset="0"/>
              </a:rPr>
              <a:t> for aged subjects between normal hearing listeners and subjects with hearing loss.  </a:t>
            </a:r>
          </a:p>
          <a:p>
            <a:pPr>
              <a:lnSpc>
                <a:spcPct val="90000"/>
              </a:lnSpc>
              <a:defRPr/>
            </a:pPr>
            <a:r>
              <a:rPr lang="en-US" sz="2800" dirty="0">
                <a:latin typeface="Cambria" pitchFamily="18" charset="0"/>
              </a:rPr>
              <a:t>Aldosterone levels are highly correlated with pure-tone </a:t>
            </a:r>
            <a:r>
              <a:rPr lang="en-US" sz="2800" dirty="0" smtClean="0">
                <a:latin typeface="Cambria" pitchFamily="18" charset="0"/>
              </a:rPr>
              <a:t>thresholds, temporal processing </a:t>
            </a:r>
            <a:r>
              <a:rPr lang="en-US" sz="2800" dirty="0">
                <a:latin typeface="Cambria" pitchFamily="18" charset="0"/>
              </a:rPr>
              <a:t>(peripheral hearing) and hearing in noise test (HINT) scores (central auditory brainstem processing).</a:t>
            </a:r>
          </a:p>
          <a:p>
            <a:pPr>
              <a:lnSpc>
                <a:spcPct val="90000"/>
              </a:lnSpc>
              <a:defRPr/>
            </a:pPr>
            <a:r>
              <a:rPr lang="en-US" sz="2800" dirty="0">
                <a:solidFill>
                  <a:srgbClr val="008000"/>
                </a:solidFill>
                <a:latin typeface="Cambria" pitchFamily="18" charset="0"/>
              </a:rPr>
              <a:t>Serum aldosterone may have a </a:t>
            </a:r>
            <a:r>
              <a:rPr lang="en-US" sz="2800" u="sng" dirty="0">
                <a:solidFill>
                  <a:srgbClr val="008000"/>
                </a:solidFill>
                <a:latin typeface="Cambria" pitchFamily="18" charset="0"/>
              </a:rPr>
              <a:t>protective effect </a:t>
            </a:r>
            <a:r>
              <a:rPr lang="en-US" sz="2800" dirty="0">
                <a:solidFill>
                  <a:srgbClr val="008000"/>
                </a:solidFill>
                <a:latin typeface="Cambria" pitchFamily="18" charset="0"/>
              </a:rPr>
              <a:t>on hearing in old age, both peripherally and centrally.</a:t>
            </a:r>
          </a:p>
        </p:txBody>
      </p:sp>
    </p:spTree>
    <p:extLst>
      <p:ext uri="{BB962C8B-B14F-4D97-AF65-F5344CB8AC3E}">
        <p14:creationId xmlns:p14="http://schemas.microsoft.com/office/powerpoint/2010/main" val="380900894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8763000" cy="838200"/>
          </a:xfrm>
        </p:spPr>
        <p:txBody>
          <a:bodyPr/>
          <a:lstStyle/>
          <a:p>
            <a:pPr eaLnBrk="1" hangingPunct="1"/>
            <a:r>
              <a:rPr lang="en-US" sz="2400" b="1" dirty="0" smtClean="0">
                <a:solidFill>
                  <a:srgbClr val="008000"/>
                </a:solidFill>
              </a:rPr>
              <a:t>Preventing Presbycusis – Preserve Hair Cells, Spiral Ganglion Neurons, and Stria Vascularis during Aging</a:t>
            </a:r>
          </a:p>
        </p:txBody>
      </p:sp>
      <p:sp>
        <p:nvSpPr>
          <p:cNvPr id="26627" name="TextBox 4"/>
          <p:cNvSpPr txBox="1">
            <a:spLocks noChangeArrowheads="1"/>
          </p:cNvSpPr>
          <p:nvPr/>
        </p:nvSpPr>
        <p:spPr bwMode="auto">
          <a:xfrm>
            <a:off x="4114800" y="6629400"/>
            <a:ext cx="502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dirty="0"/>
              <a:t>http://cache.eb.com/eb/image?id=14301&amp;rendTypeId=4</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755" y="1295400"/>
            <a:ext cx="621792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27146795"/>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b="1" dirty="0" smtClean="0">
                <a:solidFill>
                  <a:schemeClr val="tx1">
                    <a:lumMod val="75000"/>
                    <a:lumOff val="25000"/>
                  </a:schemeClr>
                </a:solidFill>
                <a:latin typeface="Arial" charset="0"/>
              </a:rPr>
              <a:t>Ion Transport </a:t>
            </a:r>
            <a:r>
              <a:rPr lang="en-GB" altLang="en-US" b="1" dirty="0">
                <a:solidFill>
                  <a:schemeClr val="tx1">
                    <a:lumMod val="75000"/>
                    <a:lumOff val="25000"/>
                  </a:schemeClr>
                </a:solidFill>
                <a:latin typeface="Arial" charset="0"/>
              </a:rPr>
              <a:t>pathways in the inner ear and in the </a:t>
            </a:r>
            <a:r>
              <a:rPr lang="en-GB" altLang="en-US" b="1" dirty="0" smtClean="0">
                <a:solidFill>
                  <a:schemeClr val="tx1">
                    <a:lumMod val="75000"/>
                    <a:lumOff val="25000"/>
                  </a:schemeClr>
                </a:solidFill>
                <a:latin typeface="Arial" charset="0"/>
              </a:rPr>
              <a:t>kidney</a:t>
            </a:r>
            <a:endParaRPr lang="en-GB" altLang="en-US" b="1" dirty="0">
              <a:solidFill>
                <a:schemeClr val="tx1">
                  <a:lumMod val="75000"/>
                  <a:lumOff val="25000"/>
                </a:schemeClr>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96404"/>
            <a:ext cx="5867399" cy="54869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209800" y="6295622"/>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latin typeface="Arial" charset="0"/>
              </a:rPr>
              <a:t>Hübner C A , and Jentsch T J Hum. Mol. Genet. 2002;11:2435-2445</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dirty="0">
                <a:latin typeface="Arial" charset="0"/>
              </a:rPr>
              <a:t>©2002 by Oxford University Press</a:t>
            </a:r>
          </a:p>
        </p:txBody>
      </p:sp>
    </p:spTree>
    <p:extLst>
      <p:ext uri="{BB962C8B-B14F-4D97-AF65-F5344CB8AC3E}">
        <p14:creationId xmlns:p14="http://schemas.microsoft.com/office/powerpoint/2010/main" val="27136796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Aldosterone can up-regulate NKCC1 ion channels found in the cochlea</a:t>
            </a:r>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502390"/>
            <a:ext cx="5202144" cy="332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988782" cy="227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06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33" y="516342"/>
            <a:ext cx="8686800" cy="838200"/>
          </a:xfrm>
        </p:spPr>
        <p:txBody>
          <a:bodyPr/>
          <a:lstStyle/>
          <a:p>
            <a:r>
              <a:rPr lang="en-US" u="sng" dirty="0" smtClean="0">
                <a:solidFill>
                  <a:srgbClr val="008000"/>
                </a:solidFill>
              </a:rPr>
              <a:t>Cochlear Ion Pumps</a:t>
            </a:r>
            <a:r>
              <a:rPr lang="en-US" dirty="0" smtClean="0">
                <a:solidFill>
                  <a:srgbClr val="008000"/>
                </a:solidFill>
              </a:rPr>
              <a:t>:  Aldosterone </a:t>
            </a:r>
            <a:r>
              <a:rPr lang="en-US" dirty="0" smtClean="0">
                <a:solidFill>
                  <a:srgbClr val="FF0000"/>
                </a:solidFill>
              </a:rPr>
              <a:t>increases NKCC1 </a:t>
            </a:r>
            <a:r>
              <a:rPr lang="en-US" dirty="0" smtClean="0"/>
              <a:t>by blocking post-translational degradation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8768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48691"/>
            <a:ext cx="38766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029199"/>
            <a:ext cx="7972054" cy="1569660"/>
          </a:xfrm>
          <a:prstGeom prst="rect">
            <a:avLst/>
          </a:prstGeom>
          <a:noFill/>
        </p:spPr>
        <p:txBody>
          <a:bodyPr wrap="none" rtlCol="0">
            <a:spAutoFit/>
          </a:bodyPr>
          <a:lstStyle/>
          <a:p>
            <a:r>
              <a:rPr lang="en-US" sz="2400" b="1" dirty="0" smtClean="0">
                <a:solidFill>
                  <a:schemeClr val="tx1">
                    <a:lumMod val="75000"/>
                    <a:lumOff val="25000"/>
                  </a:schemeClr>
                </a:solidFill>
              </a:rPr>
              <a:t>ALD – aldosterone </a:t>
            </a:r>
            <a:r>
              <a:rPr lang="en-US" sz="2400" dirty="0" smtClean="0"/>
              <a:t>– hormone regulates Na/K Channels</a:t>
            </a:r>
          </a:p>
          <a:p>
            <a:r>
              <a:rPr lang="en-US" sz="2400" b="1" dirty="0" smtClean="0">
                <a:solidFill>
                  <a:schemeClr val="tx1">
                    <a:lumMod val="75000"/>
                    <a:lumOff val="25000"/>
                  </a:schemeClr>
                </a:solidFill>
              </a:rPr>
              <a:t>MG-132</a:t>
            </a:r>
            <a:r>
              <a:rPr lang="en-US" sz="2400" dirty="0" smtClean="0"/>
              <a:t> – Proteasome Inhibitor</a:t>
            </a:r>
          </a:p>
          <a:p>
            <a:r>
              <a:rPr lang="en-US" sz="2400" b="1" dirty="0" smtClean="0">
                <a:solidFill>
                  <a:schemeClr val="tx1">
                    <a:lumMod val="75000"/>
                    <a:lumOff val="25000"/>
                  </a:schemeClr>
                </a:solidFill>
              </a:rPr>
              <a:t>Proteasome</a:t>
            </a:r>
            <a:r>
              <a:rPr lang="en-US" sz="2400" dirty="0" smtClean="0"/>
              <a:t> – Breaks down proteins</a:t>
            </a:r>
          </a:p>
          <a:p>
            <a:r>
              <a:rPr lang="en-US" sz="2400" b="1" dirty="0" smtClean="0">
                <a:solidFill>
                  <a:schemeClr val="tx1">
                    <a:lumMod val="75000"/>
                    <a:lumOff val="25000"/>
                  </a:schemeClr>
                </a:solidFill>
              </a:rPr>
              <a:t>GSK650394 </a:t>
            </a:r>
            <a:r>
              <a:rPr lang="en-US" sz="2400" dirty="0" smtClean="0"/>
              <a:t>– Inhibits SGK1 molecular pathway</a:t>
            </a:r>
            <a:endParaRPr lang="en-US" sz="2400" dirty="0"/>
          </a:p>
        </p:txBody>
      </p:sp>
    </p:spTree>
    <p:extLst>
      <p:ext uri="{BB962C8B-B14F-4D97-AF65-F5344CB8AC3E}">
        <p14:creationId xmlns:p14="http://schemas.microsoft.com/office/powerpoint/2010/main" val="3132530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700" y="673290"/>
            <a:ext cx="4255827" cy="990600"/>
          </a:xfrm>
        </p:spPr>
        <p:txBody>
          <a:bodyPr/>
          <a:lstStyle/>
          <a:p>
            <a:r>
              <a:rPr lang="en-US" sz="1800" dirty="0" smtClean="0">
                <a:solidFill>
                  <a:srgbClr val="008000"/>
                </a:solidFill>
              </a:rPr>
              <a:t>Cochlear Biomarkers for Presbycusis:  </a:t>
            </a:r>
            <a:r>
              <a:rPr lang="en-US" sz="1800" dirty="0" smtClean="0"/>
              <a:t>Ribbon Synapse Protein Expression gives Readout of Hair Cell/Auditory Nerve Synaptic Function -</a:t>
            </a:r>
            <a:br>
              <a:rPr lang="en-US" sz="1800" dirty="0" smtClean="0"/>
            </a:br>
            <a:r>
              <a:rPr lang="en-US" sz="1800" dirty="0" smtClean="0">
                <a:solidFill>
                  <a:srgbClr val="FFC000"/>
                </a:solidFill>
              </a:rPr>
              <a:t>Antibody Protein Staining</a:t>
            </a:r>
            <a:endParaRPr lang="en-US" sz="1800"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1968500" cy="615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504203" y="685800"/>
            <a:ext cx="2490997" cy="50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594899" y="5725402"/>
            <a:ext cx="2400301" cy="923330"/>
          </a:xfrm>
          <a:prstGeom prst="rect">
            <a:avLst/>
          </a:prstGeom>
          <a:noFill/>
        </p:spPr>
        <p:txBody>
          <a:bodyPr wrap="square" rtlCol="0">
            <a:spAutoFit/>
          </a:bodyPr>
          <a:lstStyle/>
          <a:p>
            <a:r>
              <a:rPr lang="en-US" b="1" dirty="0" smtClean="0">
                <a:solidFill>
                  <a:srgbClr val="FF0000"/>
                </a:solidFill>
              </a:rPr>
              <a:t>Red:  Anti-CtBP2</a:t>
            </a:r>
          </a:p>
          <a:p>
            <a:r>
              <a:rPr lang="en-US" b="1" dirty="0" smtClean="0">
                <a:solidFill>
                  <a:schemeClr val="accent4">
                    <a:lumMod val="90000"/>
                    <a:lumOff val="10000"/>
                  </a:schemeClr>
                </a:solidFill>
              </a:rPr>
              <a:t>Green: Anti-GluR2</a:t>
            </a:r>
          </a:p>
          <a:p>
            <a:r>
              <a:rPr lang="en-US" b="1" dirty="0" smtClean="0">
                <a:solidFill>
                  <a:srgbClr val="22429E"/>
                </a:solidFill>
              </a:rPr>
              <a:t>Blue: Dapi, Nuclei</a:t>
            </a:r>
          </a:p>
        </p:txBody>
      </p:sp>
      <p:pic>
        <p:nvPicPr>
          <p:cNvPr id="3" name="Picture 2" descr="C:\Users\rfrisina\AppData\Local\Microsoft\Windows\Temporary Internet Files\Content.Outlook\BTN30R1A\ribbonybase1.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426" y="1935831"/>
            <a:ext cx="2189774" cy="476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02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81000" y="381000"/>
            <a:ext cx="8382000" cy="1143000"/>
          </a:xfrm>
        </p:spPr>
        <p:txBody>
          <a:bodyPr/>
          <a:lstStyle/>
          <a:p>
            <a:r>
              <a:rPr lang="en-US" sz="3600" b="1" dirty="0" smtClean="0">
                <a:latin typeface="Cambria" pitchFamily="18" charset="0"/>
              </a:rPr>
              <a:t>Pharmacology of Preventing Noise Damage- Antioxidants</a:t>
            </a:r>
            <a:endParaRPr lang="en-US" sz="3600" b="1" dirty="0">
              <a:latin typeface="Cambria" pitchFamily="18" charset="0"/>
            </a:endParaRPr>
          </a:p>
        </p:txBody>
      </p:sp>
      <p:sp>
        <p:nvSpPr>
          <p:cNvPr id="317443" name="Rectangle 3"/>
          <p:cNvSpPr>
            <a:spLocks noGrp="1" noChangeArrowheads="1"/>
          </p:cNvSpPr>
          <p:nvPr>
            <p:ph idx="1"/>
          </p:nvPr>
        </p:nvSpPr>
        <p:spPr>
          <a:xfrm>
            <a:off x="152400" y="1600200"/>
            <a:ext cx="8610600" cy="4648200"/>
          </a:xfrm>
        </p:spPr>
        <p:txBody>
          <a:bodyPr>
            <a:normAutofit/>
          </a:bodyPr>
          <a:lstStyle/>
          <a:p>
            <a:r>
              <a:rPr lang="en-US" sz="2800" i="1" dirty="0" smtClean="0">
                <a:latin typeface="Cambria" pitchFamily="18" charset="0"/>
              </a:rPr>
              <a:t>Administration of antioxidants </a:t>
            </a:r>
            <a:r>
              <a:rPr lang="en-US" sz="2800" dirty="0" smtClean="0">
                <a:latin typeface="Cambria" pitchFamily="18" charset="0"/>
              </a:rPr>
              <a:t>in animal models, mostly rodents, show dramatic reduction in noise-induced hearing loss</a:t>
            </a:r>
            <a:endParaRPr lang="en-US" sz="2800" dirty="0">
              <a:latin typeface="Cambria" pitchFamily="18" charset="0"/>
            </a:endParaRPr>
          </a:p>
          <a:p>
            <a:r>
              <a:rPr lang="en-US" sz="2800" dirty="0" smtClean="0">
                <a:solidFill>
                  <a:srgbClr val="7030A0"/>
                </a:solidFill>
                <a:latin typeface="Cambria" pitchFamily="18" charset="0"/>
              </a:rPr>
              <a:t>Vitamins A, C, E, Mg, (LePrell, Miller); NAC</a:t>
            </a:r>
            <a:r>
              <a:rPr lang="en-US" sz="2800" dirty="0">
                <a:solidFill>
                  <a:srgbClr val="7030A0"/>
                </a:solidFill>
                <a:latin typeface="Cambria" pitchFamily="18" charset="0"/>
              </a:rPr>
              <a:t> </a:t>
            </a:r>
            <a:r>
              <a:rPr lang="en-US" sz="2800" dirty="0" smtClean="0">
                <a:solidFill>
                  <a:srgbClr val="7030A0"/>
                </a:solidFill>
                <a:latin typeface="Cambria" pitchFamily="18" charset="0"/>
              </a:rPr>
              <a:t>(</a:t>
            </a:r>
            <a:r>
              <a:rPr lang="en-US" sz="2800" dirty="0" err="1" smtClean="0">
                <a:solidFill>
                  <a:srgbClr val="7030A0"/>
                </a:solidFill>
                <a:latin typeface="Cambria" pitchFamily="18" charset="0"/>
              </a:rPr>
              <a:t>Crandell</a:t>
            </a:r>
            <a:r>
              <a:rPr lang="en-US" sz="2800" dirty="0" smtClean="0">
                <a:solidFill>
                  <a:srgbClr val="7030A0"/>
                </a:solidFill>
                <a:latin typeface="Cambria" pitchFamily="18" charset="0"/>
              </a:rPr>
              <a:t>, Kopke) have shown success</a:t>
            </a:r>
          </a:p>
          <a:p>
            <a:r>
              <a:rPr lang="en-US" sz="2800" dirty="0" smtClean="0">
                <a:solidFill>
                  <a:schemeClr val="tx2"/>
                </a:solidFill>
                <a:latin typeface="Cambria" pitchFamily="18" charset="0"/>
              </a:rPr>
              <a:t>Unfortunately, clinical trials in humans, mostly with military subject populations, have failed </a:t>
            </a:r>
          </a:p>
          <a:p>
            <a:r>
              <a:rPr lang="en-US" sz="2800" dirty="0" smtClean="0">
                <a:solidFill>
                  <a:schemeClr val="tx2"/>
                </a:solidFill>
                <a:latin typeface="Cambria" pitchFamily="18" charset="0"/>
              </a:rPr>
              <a:t>Could be due to species differences, dosages, timing, age of subjects (3 month old mouse same as 21 year old human?)</a:t>
            </a:r>
            <a:endParaRPr lang="en-US" sz="2800" dirty="0" smtClean="0">
              <a:solidFill>
                <a:srgbClr val="FFFF00"/>
              </a:solidFill>
              <a:latin typeface="Cambria" pitchFamily="18" charset="0"/>
            </a:endParaRPr>
          </a:p>
        </p:txBody>
      </p:sp>
    </p:spTree>
    <p:extLst>
      <p:ext uri="{BB962C8B-B14F-4D97-AF65-F5344CB8AC3E}">
        <p14:creationId xmlns:p14="http://schemas.microsoft.com/office/powerpoint/2010/main" val="297288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81000" y="381000"/>
            <a:ext cx="8382000" cy="1143000"/>
          </a:xfrm>
        </p:spPr>
        <p:txBody>
          <a:bodyPr/>
          <a:lstStyle/>
          <a:p>
            <a:r>
              <a:rPr lang="en-US" sz="3600" b="1" dirty="0" smtClean="0">
                <a:latin typeface="Cambria" pitchFamily="18" charset="0"/>
              </a:rPr>
              <a:t>Pharmacology of Preventing Noise Damage- Antioxidants</a:t>
            </a:r>
            <a:endParaRPr lang="en-US" sz="3600" b="1" dirty="0">
              <a:latin typeface="Cambri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37" y="1724024"/>
            <a:ext cx="8803576" cy="368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5562600"/>
            <a:ext cx="8229600" cy="707886"/>
          </a:xfrm>
          <a:prstGeom prst="rect">
            <a:avLst/>
          </a:prstGeom>
          <a:noFill/>
        </p:spPr>
        <p:txBody>
          <a:bodyPr wrap="square" rtlCol="0">
            <a:spAutoFit/>
          </a:bodyPr>
          <a:lstStyle/>
          <a:p>
            <a:r>
              <a:rPr lang="en-US" sz="2000" dirty="0" smtClean="0">
                <a:solidFill>
                  <a:srgbClr val="7030A0"/>
                </a:solidFill>
              </a:rPr>
              <a:t>LePrell et al. 2007</a:t>
            </a:r>
            <a:r>
              <a:rPr lang="en-US" sz="2000" dirty="0">
                <a:solidFill>
                  <a:srgbClr val="7030A0"/>
                </a:solidFill>
              </a:rPr>
              <a:t>; </a:t>
            </a:r>
            <a:r>
              <a:rPr lang="en-US" sz="2000" dirty="0"/>
              <a:t>Guinea pigs; octave-band </a:t>
            </a:r>
            <a:r>
              <a:rPr lang="en-US" sz="2000" dirty="0" smtClean="0"/>
              <a:t>noise, centered </a:t>
            </a:r>
            <a:r>
              <a:rPr lang="en-US" sz="2000" dirty="0"/>
              <a:t>at</a:t>
            </a:r>
          </a:p>
          <a:p>
            <a:r>
              <a:rPr lang="en-US" sz="2000" dirty="0"/>
              <a:t>4 kHz, 120 dB SPL, 5 </a:t>
            </a:r>
            <a:r>
              <a:rPr lang="en-US" sz="2000" dirty="0" smtClean="0"/>
              <a:t>hr;  </a:t>
            </a:r>
            <a:r>
              <a:rPr lang="en-US" sz="2000" dirty="0" smtClean="0">
                <a:solidFill>
                  <a:srgbClr val="7030A0"/>
                </a:solidFill>
              </a:rPr>
              <a:t>ABR thresholds</a:t>
            </a:r>
            <a:endParaRPr lang="en-US" sz="2000" dirty="0">
              <a:solidFill>
                <a:srgbClr val="7030A0"/>
              </a:solidFill>
            </a:endParaRPr>
          </a:p>
        </p:txBody>
      </p:sp>
    </p:spTree>
    <p:extLst>
      <p:ext uri="{BB962C8B-B14F-4D97-AF65-F5344CB8AC3E}">
        <p14:creationId xmlns:p14="http://schemas.microsoft.com/office/powerpoint/2010/main" val="172650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80" y="426998"/>
            <a:ext cx="8734136" cy="954107"/>
          </a:xfrm>
          <a:prstGeom prst="rect">
            <a:avLst/>
          </a:prstGeom>
          <a:noFill/>
        </p:spPr>
        <p:txBody>
          <a:bodyPr wrap="square" rtlCol="0">
            <a:spAutoFit/>
          </a:bodyPr>
          <a:lstStyle/>
          <a:p>
            <a:r>
              <a:rPr lang="en-US" sz="2800" b="1" dirty="0" smtClean="0">
                <a:solidFill>
                  <a:schemeClr val="accent2">
                    <a:lumMod val="75000"/>
                  </a:schemeClr>
                </a:solidFill>
              </a:rPr>
              <a:t>Gap-in-Noise ABR Responses- Middle age CBA Mice- Absolute Sensitivity</a:t>
            </a:r>
            <a:endParaRPr lang="en-US" sz="2800" b="1" dirty="0">
              <a:solidFill>
                <a:schemeClr val="accent2">
                  <a:lumMod val="75000"/>
                </a:schemeClr>
              </a:solidFill>
            </a:endParaRPr>
          </a:p>
        </p:txBody>
      </p:sp>
      <p:sp>
        <p:nvSpPr>
          <p:cNvPr id="3" name="Up Arrow 2"/>
          <p:cNvSpPr/>
          <p:nvPr/>
        </p:nvSpPr>
        <p:spPr>
          <a:xfrm>
            <a:off x="4507232" y="5791200"/>
            <a:ext cx="347631" cy="351413"/>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 y="1524000"/>
            <a:ext cx="2441519" cy="3539430"/>
          </a:xfrm>
          <a:prstGeom prst="rect">
            <a:avLst/>
          </a:prstGeom>
          <a:noFill/>
        </p:spPr>
        <p:txBody>
          <a:bodyPr wrap="square" rtlCol="0">
            <a:spAutoFit/>
          </a:bodyPr>
          <a:lstStyle/>
          <a:p>
            <a:r>
              <a:rPr lang="en-US" sz="2800" dirty="0" smtClean="0">
                <a:solidFill>
                  <a:schemeClr val="accent2">
                    <a:lumMod val="75000"/>
                  </a:schemeClr>
                </a:solidFill>
              </a:rPr>
              <a:t>ABR threshold functions for Young adult and Middle age CBA mice- </a:t>
            </a:r>
            <a:r>
              <a:rPr lang="en-US" sz="2800" dirty="0" smtClean="0">
                <a:solidFill>
                  <a:srgbClr val="7030A0"/>
                </a:solidFill>
              </a:rPr>
              <a:t>Good sensitivity</a:t>
            </a:r>
            <a:endParaRPr lang="en-US" sz="2800" dirty="0">
              <a:solidFill>
                <a:srgbClr val="7030A0"/>
              </a:solidFill>
            </a:endParaRPr>
          </a:p>
        </p:txBody>
      </p:sp>
      <p:grpSp>
        <p:nvGrpSpPr>
          <p:cNvPr id="27" name="Group 26"/>
          <p:cNvGrpSpPr/>
          <p:nvPr/>
        </p:nvGrpSpPr>
        <p:grpSpPr>
          <a:xfrm>
            <a:off x="3013710" y="1381106"/>
            <a:ext cx="5673090" cy="5248294"/>
            <a:chOff x="0" y="0"/>
            <a:chExt cx="4180700" cy="4686382"/>
          </a:xfrm>
        </p:grpSpPr>
        <p:pic>
          <p:nvPicPr>
            <p:cNvPr id="2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80700" cy="220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noChangeArrowheads="1"/>
            </p:cNvPicPr>
            <p:nvPr/>
          </p:nvPicPr>
          <p:blipFill rotWithShape="1">
            <a:blip r:embed="rId3">
              <a:extLst>
                <a:ext uri="{28A0092B-C50C-407E-A947-70E740481C1C}">
                  <a14:useLocalDpi xmlns:a14="http://schemas.microsoft.com/office/drawing/2010/main" val="0"/>
                </a:ext>
              </a:extLst>
            </a:blip>
            <a:srcRect r="25271"/>
            <a:stretch/>
          </p:blipFill>
          <p:spPr bwMode="auto">
            <a:xfrm>
              <a:off x="152400" y="2482678"/>
              <a:ext cx="3063386" cy="220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5-Point Star 3"/>
          <p:cNvSpPr/>
          <p:nvPr/>
        </p:nvSpPr>
        <p:spPr bwMode="auto">
          <a:xfrm>
            <a:off x="6781800" y="1651787"/>
            <a:ext cx="304800" cy="295294"/>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 name="5-Point Star 5"/>
          <p:cNvSpPr/>
          <p:nvPr/>
        </p:nvSpPr>
        <p:spPr bwMode="auto">
          <a:xfrm>
            <a:off x="6934200" y="2022061"/>
            <a:ext cx="45719" cy="45719"/>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2" name="5-Point Star 31"/>
          <p:cNvSpPr/>
          <p:nvPr/>
        </p:nvSpPr>
        <p:spPr bwMode="auto">
          <a:xfrm>
            <a:off x="6919415" y="4317038"/>
            <a:ext cx="304800" cy="295294"/>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3" name="5-Point Star 32"/>
          <p:cNvSpPr/>
          <p:nvPr/>
        </p:nvSpPr>
        <p:spPr bwMode="auto">
          <a:xfrm>
            <a:off x="457200" y="5100138"/>
            <a:ext cx="304800" cy="295294"/>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4" name="TextBox 33"/>
          <p:cNvSpPr txBox="1"/>
          <p:nvPr/>
        </p:nvSpPr>
        <p:spPr>
          <a:xfrm>
            <a:off x="734623" y="5099826"/>
            <a:ext cx="1841099" cy="923330"/>
          </a:xfrm>
          <a:prstGeom prst="rect">
            <a:avLst/>
          </a:prstGeom>
          <a:noFill/>
        </p:spPr>
        <p:txBody>
          <a:bodyPr wrap="square" rtlCol="0">
            <a:spAutoFit/>
          </a:bodyPr>
          <a:lstStyle/>
          <a:p>
            <a:r>
              <a:rPr lang="en-US" dirty="0" smtClean="0"/>
              <a:t>Presentation level for Gap-in-noise stimuli</a:t>
            </a:r>
            <a:endParaRPr lang="en-US" dirty="0"/>
          </a:p>
        </p:txBody>
      </p:sp>
      <p:sp>
        <p:nvSpPr>
          <p:cNvPr id="7" name="TextBox 6"/>
          <p:cNvSpPr txBox="1"/>
          <p:nvPr/>
        </p:nvSpPr>
        <p:spPr>
          <a:xfrm>
            <a:off x="152400" y="6070081"/>
            <a:ext cx="3003899" cy="646331"/>
          </a:xfrm>
          <a:prstGeom prst="rect">
            <a:avLst/>
          </a:prstGeom>
          <a:noFill/>
        </p:spPr>
        <p:txBody>
          <a:bodyPr wrap="none" rtlCol="0">
            <a:spAutoFit/>
          </a:bodyPr>
          <a:lstStyle/>
          <a:p>
            <a:r>
              <a:rPr lang="en-US" b="1" i="1" dirty="0" smtClean="0"/>
              <a:t>Williamson, Frisina et al., </a:t>
            </a:r>
          </a:p>
          <a:p>
            <a:r>
              <a:rPr lang="en-US" b="1" i="1" dirty="0" smtClean="0"/>
              <a:t>- 2014</a:t>
            </a:r>
            <a:endParaRPr lang="en-US" b="1" i="1" dirty="0"/>
          </a:p>
        </p:txBody>
      </p:sp>
    </p:spTree>
    <p:extLst>
      <p:ext uri="{BB962C8B-B14F-4D97-AF65-F5344CB8AC3E}">
        <p14:creationId xmlns:p14="http://schemas.microsoft.com/office/powerpoint/2010/main" val="368934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81000" y="304800"/>
            <a:ext cx="8382000" cy="1143000"/>
          </a:xfrm>
        </p:spPr>
        <p:txBody>
          <a:bodyPr/>
          <a:lstStyle/>
          <a:p>
            <a:r>
              <a:rPr lang="en-US" sz="3600" b="1" dirty="0" smtClean="0">
                <a:latin typeface="Cambria" pitchFamily="18" charset="0"/>
              </a:rPr>
              <a:t>Pharmacology of Preventing Noise Damage- Antioxidants</a:t>
            </a:r>
            <a:endParaRPr lang="en-US" sz="3600" b="1" dirty="0">
              <a:latin typeface="Cambria" pitchFamily="18" charset="0"/>
            </a:endParaRPr>
          </a:p>
        </p:txBody>
      </p:sp>
      <p:sp>
        <p:nvSpPr>
          <p:cNvPr id="3" name="TextBox 2"/>
          <p:cNvSpPr txBox="1"/>
          <p:nvPr/>
        </p:nvSpPr>
        <p:spPr>
          <a:xfrm>
            <a:off x="381000" y="2286000"/>
            <a:ext cx="2362200" cy="1938992"/>
          </a:xfrm>
          <a:prstGeom prst="rect">
            <a:avLst/>
          </a:prstGeom>
          <a:noFill/>
        </p:spPr>
        <p:txBody>
          <a:bodyPr wrap="square" rtlCol="0">
            <a:spAutoFit/>
          </a:bodyPr>
          <a:lstStyle/>
          <a:p>
            <a:r>
              <a:rPr lang="en-US" sz="2000" dirty="0" smtClean="0">
                <a:solidFill>
                  <a:srgbClr val="7030A0"/>
                </a:solidFill>
              </a:rPr>
              <a:t>LePrell et al. 2007</a:t>
            </a:r>
            <a:r>
              <a:rPr lang="en-US" sz="2000" dirty="0"/>
              <a:t>; Guinea pigs; octave-band </a:t>
            </a:r>
            <a:r>
              <a:rPr lang="en-US" sz="2000" dirty="0" smtClean="0"/>
              <a:t>noise, centered at 4 </a:t>
            </a:r>
            <a:r>
              <a:rPr lang="en-US" sz="2000" dirty="0"/>
              <a:t>kHz, 120 dB SPL, 5 </a:t>
            </a:r>
            <a:r>
              <a:rPr lang="en-US" sz="2000" dirty="0" smtClean="0"/>
              <a:t>hr;  </a:t>
            </a:r>
            <a:r>
              <a:rPr lang="en-US" sz="2000" dirty="0" smtClean="0">
                <a:solidFill>
                  <a:srgbClr val="7030A0"/>
                </a:solidFill>
              </a:rPr>
              <a:t>hair cell counts</a:t>
            </a:r>
            <a:endParaRPr lang="en-US" sz="2000" dirty="0">
              <a:solidFill>
                <a:srgbClr val="7030A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525" y="1447800"/>
            <a:ext cx="5219253" cy="499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20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52400"/>
            <a:ext cx="8686800" cy="1143000"/>
          </a:xfrm>
          <a:prstGeom prst="rect">
            <a:avLst/>
          </a:prstGeom>
          <a:noFill/>
          <a:ln w="9525">
            <a:noFill/>
            <a:miter lim="800000"/>
            <a:headEnd/>
            <a:tailEnd/>
          </a:ln>
          <a:effectLst/>
        </p:spPr>
        <p:txBody>
          <a:bodyPr anchor="ctr"/>
          <a:lstStyle/>
          <a:p>
            <a:pPr algn="ctr">
              <a:defRPr/>
            </a:pPr>
            <a:r>
              <a:rPr lang="en-US" sz="3600" b="1" dirty="0">
                <a:solidFill>
                  <a:srgbClr val="FFCC99"/>
                </a:solidFill>
                <a:effectLst>
                  <a:outerShdw blurRad="38100" dist="38100" dir="2700000" algn="tl">
                    <a:srgbClr val="000000"/>
                  </a:outerShdw>
                </a:effectLst>
              </a:rPr>
              <a:t>Future Directions</a:t>
            </a:r>
          </a:p>
        </p:txBody>
      </p:sp>
      <p:sp>
        <p:nvSpPr>
          <p:cNvPr id="40963" name="Rectangle 4"/>
          <p:cNvSpPr>
            <a:spLocks noChangeArrowheads="1"/>
          </p:cNvSpPr>
          <p:nvPr/>
        </p:nvSpPr>
        <p:spPr bwMode="auto">
          <a:xfrm>
            <a:off x="228600" y="11430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333300"/>
              </a:buClr>
              <a:buSzPct val="65000"/>
              <a:buFont typeface="Wingdings" pitchFamily="2" charset="2"/>
              <a:buChar char="n"/>
            </a:pPr>
            <a:r>
              <a:rPr lang="en-US" altLang="en-US" sz="2400" dirty="0" smtClean="0">
                <a:solidFill>
                  <a:srgbClr val="000000"/>
                </a:solidFill>
                <a:latin typeface="Cambria" pitchFamily="18" charset="0"/>
              </a:rPr>
              <a:t>Additional breakthrough advances might well come from </a:t>
            </a:r>
            <a:r>
              <a:rPr lang="en-US" altLang="en-US" sz="2400" dirty="0" smtClean="0">
                <a:solidFill>
                  <a:srgbClr val="7030A0"/>
                </a:solidFill>
                <a:latin typeface="Cambria" pitchFamily="18" charset="0"/>
              </a:rPr>
              <a:t>biomedical engineering </a:t>
            </a:r>
            <a:r>
              <a:rPr lang="en-US" altLang="en-US" sz="2400" dirty="0" smtClean="0">
                <a:solidFill>
                  <a:srgbClr val="000000"/>
                </a:solidFill>
                <a:latin typeface="Cambria" pitchFamily="18" charset="0"/>
              </a:rPr>
              <a:t>accomplishments in the areas of </a:t>
            </a:r>
            <a:r>
              <a:rPr lang="en-US" altLang="en-US" sz="2400" dirty="0" smtClean="0">
                <a:solidFill>
                  <a:srgbClr val="7030A0"/>
                </a:solidFill>
                <a:latin typeface="Cambria" pitchFamily="18" charset="0"/>
              </a:rPr>
              <a:t>local drug delivery</a:t>
            </a:r>
            <a:r>
              <a:rPr lang="en-US" altLang="en-US" sz="2400" dirty="0" smtClean="0">
                <a:solidFill>
                  <a:srgbClr val="000000"/>
                </a:solidFill>
                <a:latin typeface="Cambria" pitchFamily="18" charset="0"/>
              </a:rPr>
              <a:t> to the inner ear</a:t>
            </a:r>
          </a:p>
          <a:p>
            <a:pPr>
              <a:lnSpc>
                <a:spcPct val="80000"/>
              </a:lnSpc>
              <a:spcBef>
                <a:spcPct val="20000"/>
              </a:spcBef>
              <a:buClr>
                <a:srgbClr val="333300"/>
              </a:buClr>
              <a:buSzPct val="65000"/>
              <a:buFont typeface="Wingdings" pitchFamily="2" charset="2"/>
              <a:buChar char="n"/>
            </a:pPr>
            <a:r>
              <a:rPr lang="en-US" altLang="en-US" sz="2400" dirty="0" smtClean="0">
                <a:solidFill>
                  <a:srgbClr val="008000"/>
                </a:solidFill>
                <a:latin typeface="Cambria" pitchFamily="18" charset="0"/>
              </a:rPr>
              <a:t>Advantages here will include better control of the concentrations of the delivered agents, ability to control volumes and infusion rates more precisely, programmability, and avoidance of digestion/breakdown/variable-serum-level problems of oral administration</a:t>
            </a:r>
          </a:p>
          <a:p>
            <a:pPr>
              <a:lnSpc>
                <a:spcPct val="80000"/>
              </a:lnSpc>
              <a:spcBef>
                <a:spcPct val="20000"/>
              </a:spcBef>
              <a:buClr>
                <a:srgbClr val="333300"/>
              </a:buClr>
              <a:buSzPct val="65000"/>
              <a:buFont typeface="Wingdings" pitchFamily="2" charset="2"/>
              <a:buChar char="n"/>
            </a:pPr>
            <a:r>
              <a:rPr lang="en-US" altLang="en-US" sz="2400" dirty="0" smtClean="0">
                <a:solidFill>
                  <a:srgbClr val="000000"/>
                </a:solidFill>
                <a:latin typeface="Cambria" pitchFamily="18" charset="0"/>
              </a:rPr>
              <a:t>Very little research is being funded currently on microsystems drug delivery to the inner ear</a:t>
            </a:r>
          </a:p>
          <a:p>
            <a:pPr>
              <a:lnSpc>
                <a:spcPct val="80000"/>
              </a:lnSpc>
              <a:spcBef>
                <a:spcPct val="20000"/>
              </a:spcBef>
              <a:buClr>
                <a:srgbClr val="333300"/>
              </a:buClr>
              <a:buSzPct val="65000"/>
              <a:buFont typeface="Wingdings" pitchFamily="2" charset="2"/>
              <a:buChar char="n"/>
            </a:pPr>
            <a:r>
              <a:rPr lang="en-US" altLang="en-US" sz="2400" dirty="0" smtClean="0">
                <a:solidFill>
                  <a:srgbClr val="008000"/>
                </a:solidFill>
                <a:latin typeface="Cambria" pitchFamily="18" charset="0"/>
              </a:rPr>
              <a:t>As progress is made, pumps will become better and smaller allowing for otolaryngologists  to implant (refillable, programmable, wireless power supplies…) inner ear micropumps with outpatient procedures no more invasive, than perhaps implanting a tube in a child’s tympanic membrane to treat chronic middle ear infections.</a:t>
            </a:r>
          </a:p>
          <a:p>
            <a:pPr>
              <a:lnSpc>
                <a:spcPct val="80000"/>
              </a:lnSpc>
              <a:spcBef>
                <a:spcPct val="20000"/>
              </a:spcBef>
              <a:buClr>
                <a:srgbClr val="333300"/>
              </a:buClr>
              <a:buSzPct val="65000"/>
              <a:buFont typeface="Wingdings" pitchFamily="2" charset="2"/>
              <a:buChar char="n"/>
            </a:pPr>
            <a:endParaRPr lang="en-US" altLang="en-US" sz="2800" dirty="0" smtClean="0">
              <a:solidFill>
                <a:srgbClr val="000000"/>
              </a:solidFill>
              <a:latin typeface="Cambria" pitchFamily="18" charset="0"/>
            </a:endParaRPr>
          </a:p>
        </p:txBody>
      </p:sp>
    </p:spTree>
    <p:extLst>
      <p:ext uri="{BB962C8B-B14F-4D97-AF65-F5344CB8AC3E}">
        <p14:creationId xmlns:p14="http://schemas.microsoft.com/office/powerpoint/2010/main" val="1135829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81000" y="914400"/>
            <a:ext cx="838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dirty="0" smtClean="0">
                <a:solidFill>
                  <a:srgbClr val="FFFFFF"/>
                </a:solidFill>
              </a:rPr>
              <a:t>Drug Delivery to the Inner Ear - Cochlea</a:t>
            </a:r>
          </a:p>
        </p:txBody>
      </p:sp>
      <p:sp>
        <p:nvSpPr>
          <p:cNvPr id="41987" name="Line 3"/>
          <p:cNvSpPr>
            <a:spLocks noChangeShapeType="1"/>
          </p:cNvSpPr>
          <p:nvPr/>
        </p:nvSpPr>
        <p:spPr bwMode="auto">
          <a:xfrm>
            <a:off x="381000" y="1295400"/>
            <a:ext cx="792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smtClean="0">
              <a:solidFill>
                <a:srgbClr val="000000"/>
              </a:solidFill>
            </a:endParaRPr>
          </a:p>
        </p:txBody>
      </p:sp>
      <p:sp>
        <p:nvSpPr>
          <p:cNvPr id="15364" name="Text Box 4"/>
          <p:cNvSpPr txBox="1">
            <a:spLocks noChangeArrowheads="1"/>
          </p:cNvSpPr>
          <p:nvPr/>
        </p:nvSpPr>
        <p:spPr bwMode="auto">
          <a:xfrm>
            <a:off x="200025" y="1447800"/>
            <a:ext cx="62007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2238" indent="-1222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defRPr/>
            </a:pPr>
            <a:r>
              <a:rPr lang="en-US" sz="1600" dirty="0" smtClean="0">
                <a:solidFill>
                  <a:srgbClr val="FFFFFF"/>
                </a:solidFill>
                <a:effectLst>
                  <a:outerShdw blurRad="38100" dist="38100" dir="2700000" algn="tl">
                    <a:srgbClr val="000000">
                      <a:alpha val="43137"/>
                    </a:srgbClr>
                  </a:outerShdw>
                </a:effectLst>
              </a:rPr>
              <a:t>Create novel, drug delivery “smart” micro-pumps for delivery of bio-therapeutic agents to the inner ear</a:t>
            </a:r>
          </a:p>
          <a:p>
            <a:pPr eaLnBrk="1" hangingPunct="1">
              <a:spcBef>
                <a:spcPct val="50000"/>
              </a:spcBef>
              <a:buFontTx/>
              <a:buChar char="•"/>
              <a:defRPr/>
            </a:pPr>
            <a:r>
              <a:rPr lang="en-US" sz="1600" dirty="0" smtClean="0">
                <a:solidFill>
                  <a:srgbClr val="FFFFFF"/>
                </a:solidFill>
                <a:effectLst>
                  <a:outerShdw blurRad="38100" dist="38100" dir="2700000" algn="tl">
                    <a:srgbClr val="000000">
                      <a:alpha val="43137"/>
                    </a:srgbClr>
                  </a:outerShdw>
                </a:effectLst>
              </a:rPr>
              <a:t>Start by preventing noise-damage, age-linked hearing loss, side effects of chemotherapeutic agents and anti-biotics</a:t>
            </a:r>
          </a:p>
          <a:p>
            <a:pPr eaLnBrk="1" hangingPunct="1">
              <a:spcBef>
                <a:spcPct val="50000"/>
              </a:spcBef>
              <a:buFontTx/>
              <a:buChar char="•"/>
              <a:defRPr/>
            </a:pPr>
            <a:r>
              <a:rPr lang="en-US" sz="1600" dirty="0" smtClean="0">
                <a:solidFill>
                  <a:srgbClr val="FFFFFF"/>
                </a:solidFill>
                <a:effectLst>
                  <a:outerShdw blurRad="38100" dist="38100" dir="2700000" algn="tl">
                    <a:srgbClr val="000000">
                      <a:alpha val="43137"/>
                    </a:srgbClr>
                  </a:outerShdw>
                </a:effectLst>
              </a:rPr>
              <a:t>Mouse models very advantageous for genetics, but very difficult due to the small size of the mouse inner ear:  600 nL</a:t>
            </a:r>
          </a:p>
          <a:p>
            <a:pPr eaLnBrk="1" hangingPunct="1">
              <a:spcBef>
                <a:spcPct val="50000"/>
              </a:spcBef>
              <a:buFontTx/>
              <a:buChar char="•"/>
              <a:defRPr/>
            </a:pPr>
            <a:r>
              <a:rPr lang="en-US" sz="1600" dirty="0" smtClean="0">
                <a:solidFill>
                  <a:srgbClr val="FFFFFF"/>
                </a:solidFill>
                <a:effectLst>
                  <a:outerShdw blurRad="38100" dist="38100" dir="2700000" algn="tl">
                    <a:srgbClr val="000000">
                      <a:alpha val="43137"/>
                    </a:srgbClr>
                  </a:outerShdw>
                </a:effectLst>
              </a:rPr>
              <a:t>Can image the infusion of agents in the mouse inner ear in real-time using micro-CT biomedical imaging technologies</a:t>
            </a:r>
          </a:p>
        </p:txBody>
      </p:sp>
      <p:sp>
        <p:nvSpPr>
          <p:cNvPr id="41989" name="Rectangle 12"/>
          <p:cNvSpPr>
            <a:spLocks noChangeArrowheads="1"/>
          </p:cNvSpPr>
          <p:nvPr/>
        </p:nvSpPr>
        <p:spPr bwMode="auto">
          <a:xfrm>
            <a:off x="0" y="0"/>
            <a:ext cx="9144000" cy="749300"/>
          </a:xfrm>
          <a:prstGeom prst="rect">
            <a:avLst/>
          </a:prstGeom>
          <a:solidFill>
            <a:srgbClr val="003928">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smtClean="0">
              <a:solidFill>
                <a:srgbClr val="000000"/>
              </a:solidFill>
            </a:endParaRPr>
          </a:p>
        </p:txBody>
      </p:sp>
      <p:sp>
        <p:nvSpPr>
          <p:cNvPr id="41990" name="Text Box 13"/>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smtClean="0">
                <a:solidFill>
                  <a:srgbClr val="FFC000"/>
                </a:solidFill>
              </a:rPr>
              <a:t>Microsystems: Research Highlights</a:t>
            </a:r>
          </a:p>
        </p:txBody>
      </p:sp>
      <p:pic>
        <p:nvPicPr>
          <p:cNvPr id="41991"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4163"/>
            <a:ext cx="2371725" cy="645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3962400"/>
            <a:ext cx="5943600"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497096"/>
      </p:ext>
    </p:extLst>
  </p:cSld>
  <p:clrMapOvr>
    <a:masterClrMapping/>
  </p:clrMapOvr>
  <p:transition spd="med">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76200" y="160338"/>
            <a:ext cx="8991600" cy="1143000"/>
          </a:xfrm>
        </p:spPr>
        <p:txBody>
          <a:bodyPr/>
          <a:lstStyle/>
          <a:p>
            <a:pPr eaLnBrk="1" hangingPunct="1"/>
            <a:r>
              <a:rPr lang="en-US" altLang="en-US" sz="3200" dirty="0" smtClean="0">
                <a:solidFill>
                  <a:srgbClr val="FFFF66"/>
                </a:solidFill>
              </a:rPr>
              <a:t>Chronic Noise Exposure/Unexpected Impulse Blast:  A Biomedical Protective System</a:t>
            </a:r>
          </a:p>
        </p:txBody>
      </p:sp>
      <p:pic>
        <p:nvPicPr>
          <p:cNvPr id="102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21438" y="1444625"/>
            <a:ext cx="2092325" cy="2038350"/>
          </a:xfrm>
          <a:extLst>
            <a:ext uri="{91240B29-F687-4F45-9708-019B960494DF}">
              <a14:hiddenLine xmlns:a14="http://schemas.microsoft.com/office/drawing/2010/main" w="9525" cap="flat">
                <a:solidFill>
                  <a:srgbClr val="000000"/>
                </a:solidFill>
                <a:miter lim="800000"/>
                <a:headEnd/>
                <a:tailEnd/>
              </a14:hiddenLine>
            </a:ext>
          </a:extLst>
        </p:spPr>
      </p:pic>
      <p:pic>
        <p:nvPicPr>
          <p:cNvPr id="10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1625600"/>
            <a:ext cx="1504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1485900"/>
            <a:ext cx="27003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6"/>
          <p:cNvSpPr txBox="1">
            <a:spLocks noChangeArrowheads="1"/>
          </p:cNvSpPr>
          <p:nvPr/>
        </p:nvSpPr>
        <p:spPr bwMode="auto">
          <a:xfrm>
            <a:off x="292100" y="4089400"/>
            <a:ext cx="2463800" cy="830263"/>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dirty="0" smtClean="0">
                <a:solidFill>
                  <a:srgbClr val="FFCC99"/>
                </a:solidFill>
                <a:latin typeface="Times New Roman" pitchFamily="18" charset="0"/>
                <a:ea typeface="MS PGothic" pitchFamily="34" charset="-128"/>
              </a:rPr>
              <a:t>acoustic / kinetic sensor</a:t>
            </a:r>
          </a:p>
        </p:txBody>
      </p:sp>
      <p:sp>
        <p:nvSpPr>
          <p:cNvPr id="1032" name="TextBox 17"/>
          <p:cNvSpPr txBox="1">
            <a:spLocks noChangeArrowheads="1"/>
          </p:cNvSpPr>
          <p:nvPr/>
        </p:nvSpPr>
        <p:spPr bwMode="auto">
          <a:xfrm>
            <a:off x="3162300" y="4089400"/>
            <a:ext cx="2463800" cy="830263"/>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dirty="0" smtClean="0">
                <a:solidFill>
                  <a:srgbClr val="FFCC99"/>
                </a:solidFill>
                <a:latin typeface="Times New Roman" pitchFamily="18" charset="0"/>
                <a:ea typeface="MS PGothic" pitchFamily="34" charset="-128"/>
              </a:rPr>
              <a:t>algorithm / threshold </a:t>
            </a:r>
          </a:p>
        </p:txBody>
      </p:sp>
      <p:sp>
        <p:nvSpPr>
          <p:cNvPr id="1033" name="TextBox 18"/>
          <p:cNvSpPr txBox="1">
            <a:spLocks noChangeArrowheads="1"/>
          </p:cNvSpPr>
          <p:nvPr/>
        </p:nvSpPr>
        <p:spPr bwMode="auto">
          <a:xfrm>
            <a:off x="3162300" y="5295900"/>
            <a:ext cx="2463800" cy="830263"/>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dirty="0" smtClean="0">
                <a:solidFill>
                  <a:srgbClr val="FFCC99"/>
                </a:solidFill>
                <a:latin typeface="Times New Roman" pitchFamily="18" charset="0"/>
                <a:ea typeface="MS PGothic" pitchFamily="34" charset="-128"/>
              </a:rPr>
              <a:t>data storage / integration</a:t>
            </a:r>
          </a:p>
        </p:txBody>
      </p:sp>
      <p:sp>
        <p:nvSpPr>
          <p:cNvPr id="1034" name="TextBox 19"/>
          <p:cNvSpPr txBox="1">
            <a:spLocks noChangeArrowheads="1"/>
          </p:cNvSpPr>
          <p:nvPr/>
        </p:nvSpPr>
        <p:spPr bwMode="auto">
          <a:xfrm>
            <a:off x="6057900" y="4089400"/>
            <a:ext cx="2819400" cy="830263"/>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dirty="0" smtClean="0">
                <a:solidFill>
                  <a:srgbClr val="FFCC99"/>
                </a:solidFill>
                <a:latin typeface="Times New Roman" pitchFamily="18" charset="0"/>
                <a:ea typeface="MS PGothic" pitchFamily="34" charset="-128"/>
              </a:rPr>
              <a:t>therapeutic delivery to cochlea</a:t>
            </a:r>
          </a:p>
        </p:txBody>
      </p:sp>
      <p:cxnSp>
        <p:nvCxnSpPr>
          <p:cNvPr id="1035" name="Straight Arrow Connector 21"/>
          <p:cNvCxnSpPr>
            <a:cxnSpLocks noChangeShapeType="1"/>
            <a:stCxn id="1031" idx="3"/>
            <a:endCxn id="1032" idx="1"/>
          </p:cNvCxnSpPr>
          <p:nvPr/>
        </p:nvCxnSpPr>
        <p:spPr bwMode="auto">
          <a:xfrm>
            <a:off x="2755900" y="4505325"/>
            <a:ext cx="406400" cy="1588"/>
          </a:xfrm>
          <a:prstGeom prst="straightConnector1">
            <a:avLst/>
          </a:prstGeom>
          <a:noFill/>
          <a:ln w="38100">
            <a:solidFill>
              <a:srgbClr val="FFCC99"/>
            </a:solidFill>
            <a:round/>
            <a:headEnd/>
            <a:tailEnd type="arrow" w="med" len="med"/>
          </a:ln>
          <a:extLst>
            <a:ext uri="{909E8E84-426E-40DD-AFC4-6F175D3DCCD1}">
              <a14:hiddenFill xmlns:a14="http://schemas.microsoft.com/office/drawing/2010/main">
                <a:noFill/>
              </a14:hiddenFill>
            </a:ext>
          </a:extLst>
        </p:spPr>
      </p:cxnSp>
      <p:cxnSp>
        <p:nvCxnSpPr>
          <p:cNvPr id="1036" name="Straight Arrow Connector 23"/>
          <p:cNvCxnSpPr>
            <a:cxnSpLocks noChangeShapeType="1"/>
            <a:stCxn id="1032" idx="3"/>
            <a:endCxn id="1034" idx="1"/>
          </p:cNvCxnSpPr>
          <p:nvPr/>
        </p:nvCxnSpPr>
        <p:spPr bwMode="auto">
          <a:xfrm>
            <a:off x="5626100" y="4505325"/>
            <a:ext cx="431800" cy="0"/>
          </a:xfrm>
          <a:prstGeom prst="straightConnector1">
            <a:avLst/>
          </a:prstGeom>
          <a:noFill/>
          <a:ln w="38100">
            <a:solidFill>
              <a:srgbClr val="FFCC99"/>
            </a:solidFill>
            <a:round/>
            <a:headEnd/>
            <a:tailEnd type="arrow" w="med" len="med"/>
          </a:ln>
          <a:extLst>
            <a:ext uri="{909E8E84-426E-40DD-AFC4-6F175D3DCCD1}">
              <a14:hiddenFill xmlns:a14="http://schemas.microsoft.com/office/drawing/2010/main">
                <a:noFill/>
              </a14:hiddenFill>
            </a:ext>
          </a:extLst>
        </p:spPr>
      </p:cxnSp>
      <p:cxnSp>
        <p:nvCxnSpPr>
          <p:cNvPr id="1037" name="Straight Arrow Connector 25"/>
          <p:cNvCxnSpPr>
            <a:cxnSpLocks noChangeShapeType="1"/>
          </p:cNvCxnSpPr>
          <p:nvPr/>
        </p:nvCxnSpPr>
        <p:spPr bwMode="auto">
          <a:xfrm rot="5400000">
            <a:off x="3606801" y="5118100"/>
            <a:ext cx="381000" cy="3175"/>
          </a:xfrm>
          <a:prstGeom prst="straightConnector1">
            <a:avLst/>
          </a:prstGeom>
          <a:noFill/>
          <a:ln w="38100">
            <a:solidFill>
              <a:srgbClr val="FFCC99"/>
            </a:solidFill>
            <a:round/>
            <a:headEnd/>
            <a:tailEnd type="arrow" w="med" len="med"/>
          </a:ln>
          <a:extLst>
            <a:ext uri="{909E8E84-426E-40DD-AFC4-6F175D3DCCD1}">
              <a14:hiddenFill xmlns:a14="http://schemas.microsoft.com/office/drawing/2010/main">
                <a:noFill/>
              </a14:hiddenFill>
            </a:ext>
          </a:extLst>
        </p:spPr>
      </p:cxnSp>
      <p:cxnSp>
        <p:nvCxnSpPr>
          <p:cNvPr id="1038" name="Straight Arrow Connector 27"/>
          <p:cNvCxnSpPr>
            <a:cxnSpLocks noChangeShapeType="1"/>
          </p:cNvCxnSpPr>
          <p:nvPr/>
        </p:nvCxnSpPr>
        <p:spPr bwMode="auto">
          <a:xfrm rot="5400000" flipH="1" flipV="1">
            <a:off x="4686301" y="5105400"/>
            <a:ext cx="381000" cy="3175"/>
          </a:xfrm>
          <a:prstGeom prst="straightConnector1">
            <a:avLst/>
          </a:prstGeom>
          <a:noFill/>
          <a:ln w="38100">
            <a:solidFill>
              <a:srgbClr val="FFCC99"/>
            </a:solidFill>
            <a:round/>
            <a:headEnd/>
            <a:tailEnd type="arrow" w="med" len="med"/>
          </a:ln>
          <a:extLst>
            <a:ext uri="{909E8E84-426E-40DD-AFC4-6F175D3DCCD1}">
              <a14:hiddenFill xmlns:a14="http://schemas.microsoft.com/office/drawing/2010/main">
                <a:noFill/>
              </a14:hiddenFill>
            </a:ext>
          </a:extLst>
        </p:spPr>
      </p:cxnSp>
      <p:grpSp>
        <p:nvGrpSpPr>
          <p:cNvPr id="1039" name="Group 16"/>
          <p:cNvGrpSpPr>
            <a:grpSpLocks noChangeAspect="1"/>
          </p:cNvGrpSpPr>
          <p:nvPr/>
        </p:nvGrpSpPr>
        <p:grpSpPr bwMode="auto">
          <a:xfrm>
            <a:off x="2447925" y="1625600"/>
            <a:ext cx="1504950" cy="1828800"/>
            <a:chOff x="1542" y="1024"/>
            <a:chExt cx="948" cy="1152"/>
          </a:xfrm>
        </p:grpSpPr>
        <p:sp>
          <p:nvSpPr>
            <p:cNvPr id="1041" name="AutoShape 15"/>
            <p:cNvSpPr>
              <a:spLocks noChangeAspect="1" noChangeArrowheads="1" noTextEdit="1"/>
            </p:cNvSpPr>
            <p:nvPr/>
          </p:nvSpPr>
          <p:spPr bwMode="auto">
            <a:xfrm>
              <a:off x="1542" y="1024"/>
              <a:ext cx="94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endParaRPr>
            </a:p>
          </p:txBody>
        </p:sp>
        <p:sp>
          <p:nvSpPr>
            <p:cNvPr id="1042" name="Freeform 17"/>
            <p:cNvSpPr>
              <a:spLocks/>
            </p:cNvSpPr>
            <p:nvPr/>
          </p:nvSpPr>
          <p:spPr bwMode="auto">
            <a:xfrm>
              <a:off x="2161" y="1496"/>
              <a:ext cx="103" cy="172"/>
            </a:xfrm>
            <a:custGeom>
              <a:avLst/>
              <a:gdLst>
                <a:gd name="T0" fmla="*/ 34 w 103"/>
                <a:gd name="T1" fmla="*/ 148 h 172"/>
                <a:gd name="T2" fmla="*/ 33 w 103"/>
                <a:gd name="T3" fmla="*/ 143 h 172"/>
                <a:gd name="T4" fmla="*/ 28 w 103"/>
                <a:gd name="T5" fmla="*/ 130 h 172"/>
                <a:gd name="T6" fmla="*/ 22 w 103"/>
                <a:gd name="T7" fmla="*/ 112 h 172"/>
                <a:gd name="T8" fmla="*/ 15 w 103"/>
                <a:gd name="T9" fmla="*/ 89 h 172"/>
                <a:gd name="T10" fmla="*/ 8 w 103"/>
                <a:gd name="T11" fmla="*/ 66 h 172"/>
                <a:gd name="T12" fmla="*/ 3 w 103"/>
                <a:gd name="T13" fmla="*/ 44 h 172"/>
                <a:gd name="T14" fmla="*/ 0 w 103"/>
                <a:gd name="T15" fmla="*/ 26 h 172"/>
                <a:gd name="T16" fmla="*/ 1 w 103"/>
                <a:gd name="T17" fmla="*/ 13 h 172"/>
                <a:gd name="T18" fmla="*/ 7 w 103"/>
                <a:gd name="T19" fmla="*/ 5 h 172"/>
                <a:gd name="T20" fmla="*/ 18 w 103"/>
                <a:gd name="T21" fmla="*/ 1 h 172"/>
                <a:gd name="T22" fmla="*/ 30 w 103"/>
                <a:gd name="T23" fmla="*/ 0 h 172"/>
                <a:gd name="T24" fmla="*/ 44 w 103"/>
                <a:gd name="T25" fmla="*/ 2 h 172"/>
                <a:gd name="T26" fmla="*/ 57 w 103"/>
                <a:gd name="T27" fmla="*/ 8 h 172"/>
                <a:gd name="T28" fmla="*/ 70 w 103"/>
                <a:gd name="T29" fmla="*/ 19 h 172"/>
                <a:gd name="T30" fmla="*/ 79 w 103"/>
                <a:gd name="T31" fmla="*/ 35 h 172"/>
                <a:gd name="T32" fmla="*/ 85 w 103"/>
                <a:gd name="T33" fmla="*/ 56 h 172"/>
                <a:gd name="T34" fmla="*/ 88 w 103"/>
                <a:gd name="T35" fmla="*/ 79 h 172"/>
                <a:gd name="T36" fmla="*/ 93 w 103"/>
                <a:gd name="T37" fmla="*/ 100 h 172"/>
                <a:gd name="T38" fmla="*/ 97 w 103"/>
                <a:gd name="T39" fmla="*/ 118 h 172"/>
                <a:gd name="T40" fmla="*/ 100 w 103"/>
                <a:gd name="T41" fmla="*/ 135 h 172"/>
                <a:gd name="T42" fmla="*/ 102 w 103"/>
                <a:gd name="T43" fmla="*/ 148 h 172"/>
                <a:gd name="T44" fmla="*/ 103 w 103"/>
                <a:gd name="T45" fmla="*/ 158 h 172"/>
                <a:gd name="T46" fmla="*/ 101 w 103"/>
                <a:gd name="T47" fmla="*/ 166 h 172"/>
                <a:gd name="T48" fmla="*/ 95 w 103"/>
                <a:gd name="T49" fmla="*/ 169 h 172"/>
                <a:gd name="T50" fmla="*/ 87 w 103"/>
                <a:gd name="T51" fmla="*/ 171 h 172"/>
                <a:gd name="T52" fmla="*/ 79 w 103"/>
                <a:gd name="T53" fmla="*/ 172 h 172"/>
                <a:gd name="T54" fmla="*/ 71 w 103"/>
                <a:gd name="T55" fmla="*/ 172 h 172"/>
                <a:gd name="T56" fmla="*/ 62 w 103"/>
                <a:gd name="T57" fmla="*/ 170 h 172"/>
                <a:gd name="T58" fmla="*/ 53 w 103"/>
                <a:gd name="T59" fmla="*/ 168 h 172"/>
                <a:gd name="T60" fmla="*/ 46 w 103"/>
                <a:gd name="T61" fmla="*/ 163 h 172"/>
                <a:gd name="T62" fmla="*/ 39 w 103"/>
                <a:gd name="T63" fmla="*/ 157 h 172"/>
                <a:gd name="T64" fmla="*/ 34 w 103"/>
                <a:gd name="T65" fmla="*/ 148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3" h="172">
                  <a:moveTo>
                    <a:pt x="34" y="148"/>
                  </a:moveTo>
                  <a:lnTo>
                    <a:pt x="33" y="143"/>
                  </a:lnTo>
                  <a:lnTo>
                    <a:pt x="28" y="130"/>
                  </a:lnTo>
                  <a:lnTo>
                    <a:pt x="22" y="112"/>
                  </a:lnTo>
                  <a:lnTo>
                    <a:pt x="15" y="89"/>
                  </a:lnTo>
                  <a:lnTo>
                    <a:pt x="8" y="66"/>
                  </a:lnTo>
                  <a:lnTo>
                    <a:pt x="3" y="44"/>
                  </a:lnTo>
                  <a:lnTo>
                    <a:pt x="0" y="26"/>
                  </a:lnTo>
                  <a:lnTo>
                    <a:pt x="1" y="13"/>
                  </a:lnTo>
                  <a:lnTo>
                    <a:pt x="7" y="5"/>
                  </a:lnTo>
                  <a:lnTo>
                    <a:pt x="18" y="1"/>
                  </a:lnTo>
                  <a:lnTo>
                    <a:pt x="30" y="0"/>
                  </a:lnTo>
                  <a:lnTo>
                    <a:pt x="44" y="2"/>
                  </a:lnTo>
                  <a:lnTo>
                    <a:pt x="57" y="8"/>
                  </a:lnTo>
                  <a:lnTo>
                    <a:pt x="70" y="19"/>
                  </a:lnTo>
                  <a:lnTo>
                    <a:pt x="79" y="35"/>
                  </a:lnTo>
                  <a:lnTo>
                    <a:pt x="85" y="56"/>
                  </a:lnTo>
                  <a:lnTo>
                    <a:pt x="88" y="79"/>
                  </a:lnTo>
                  <a:lnTo>
                    <a:pt x="93" y="100"/>
                  </a:lnTo>
                  <a:lnTo>
                    <a:pt x="97" y="118"/>
                  </a:lnTo>
                  <a:lnTo>
                    <a:pt x="100" y="135"/>
                  </a:lnTo>
                  <a:lnTo>
                    <a:pt x="102" y="148"/>
                  </a:lnTo>
                  <a:lnTo>
                    <a:pt x="103" y="158"/>
                  </a:lnTo>
                  <a:lnTo>
                    <a:pt x="101" y="166"/>
                  </a:lnTo>
                  <a:lnTo>
                    <a:pt x="95" y="169"/>
                  </a:lnTo>
                  <a:lnTo>
                    <a:pt x="87" y="171"/>
                  </a:lnTo>
                  <a:lnTo>
                    <a:pt x="79" y="172"/>
                  </a:lnTo>
                  <a:lnTo>
                    <a:pt x="71" y="172"/>
                  </a:lnTo>
                  <a:lnTo>
                    <a:pt x="62" y="170"/>
                  </a:lnTo>
                  <a:lnTo>
                    <a:pt x="53" y="168"/>
                  </a:lnTo>
                  <a:lnTo>
                    <a:pt x="46" y="163"/>
                  </a:lnTo>
                  <a:lnTo>
                    <a:pt x="39" y="157"/>
                  </a:lnTo>
                  <a:lnTo>
                    <a:pt x="3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43" name="Freeform 18"/>
            <p:cNvSpPr>
              <a:spLocks/>
            </p:cNvSpPr>
            <p:nvPr/>
          </p:nvSpPr>
          <p:spPr bwMode="auto">
            <a:xfrm>
              <a:off x="2168" y="1498"/>
              <a:ext cx="93" cy="167"/>
            </a:xfrm>
            <a:custGeom>
              <a:avLst/>
              <a:gdLst>
                <a:gd name="T0" fmla="*/ 1 w 93"/>
                <a:gd name="T1" fmla="*/ 13 h 167"/>
                <a:gd name="T2" fmla="*/ 6 w 93"/>
                <a:gd name="T3" fmla="*/ 6 h 167"/>
                <a:gd name="T4" fmla="*/ 15 w 93"/>
                <a:gd name="T5" fmla="*/ 1 h 167"/>
                <a:gd name="T6" fmla="*/ 25 w 93"/>
                <a:gd name="T7" fmla="*/ 0 h 167"/>
                <a:gd name="T8" fmla="*/ 37 w 93"/>
                <a:gd name="T9" fmla="*/ 2 h 167"/>
                <a:gd name="T10" fmla="*/ 49 w 93"/>
                <a:gd name="T11" fmla="*/ 8 h 167"/>
                <a:gd name="T12" fmla="*/ 60 w 93"/>
                <a:gd name="T13" fmla="*/ 19 h 167"/>
                <a:gd name="T14" fmla="*/ 69 w 93"/>
                <a:gd name="T15" fmla="*/ 34 h 167"/>
                <a:gd name="T16" fmla="*/ 74 w 93"/>
                <a:gd name="T17" fmla="*/ 54 h 167"/>
                <a:gd name="T18" fmla="*/ 78 w 93"/>
                <a:gd name="T19" fmla="*/ 77 h 167"/>
                <a:gd name="T20" fmla="*/ 82 w 93"/>
                <a:gd name="T21" fmla="*/ 97 h 167"/>
                <a:gd name="T22" fmla="*/ 86 w 93"/>
                <a:gd name="T23" fmla="*/ 115 h 167"/>
                <a:gd name="T24" fmla="*/ 90 w 93"/>
                <a:gd name="T25" fmla="*/ 130 h 167"/>
                <a:gd name="T26" fmla="*/ 92 w 93"/>
                <a:gd name="T27" fmla="*/ 143 h 167"/>
                <a:gd name="T28" fmla="*/ 93 w 93"/>
                <a:gd name="T29" fmla="*/ 153 h 167"/>
                <a:gd name="T30" fmla="*/ 91 w 93"/>
                <a:gd name="T31" fmla="*/ 160 h 167"/>
                <a:gd name="T32" fmla="*/ 86 w 93"/>
                <a:gd name="T33" fmla="*/ 164 h 167"/>
                <a:gd name="T34" fmla="*/ 79 w 93"/>
                <a:gd name="T35" fmla="*/ 165 h 167"/>
                <a:gd name="T36" fmla="*/ 72 w 93"/>
                <a:gd name="T37" fmla="*/ 166 h 167"/>
                <a:gd name="T38" fmla="*/ 65 w 93"/>
                <a:gd name="T39" fmla="*/ 167 h 167"/>
                <a:gd name="T40" fmla="*/ 57 w 93"/>
                <a:gd name="T41" fmla="*/ 165 h 167"/>
                <a:gd name="T42" fmla="*/ 50 w 93"/>
                <a:gd name="T43" fmla="*/ 163 h 167"/>
                <a:gd name="T44" fmla="*/ 43 w 93"/>
                <a:gd name="T45" fmla="*/ 159 h 167"/>
                <a:gd name="T46" fmla="*/ 37 w 93"/>
                <a:gd name="T47" fmla="*/ 152 h 167"/>
                <a:gd name="T48" fmla="*/ 32 w 93"/>
                <a:gd name="T49" fmla="*/ 144 h 167"/>
                <a:gd name="T50" fmla="*/ 31 w 93"/>
                <a:gd name="T51" fmla="*/ 139 h 167"/>
                <a:gd name="T52" fmla="*/ 26 w 93"/>
                <a:gd name="T53" fmla="*/ 126 h 167"/>
                <a:gd name="T54" fmla="*/ 20 w 93"/>
                <a:gd name="T55" fmla="*/ 108 h 167"/>
                <a:gd name="T56" fmla="*/ 13 w 93"/>
                <a:gd name="T57" fmla="*/ 87 h 167"/>
                <a:gd name="T58" fmla="*/ 7 w 93"/>
                <a:gd name="T59" fmla="*/ 65 h 167"/>
                <a:gd name="T60" fmla="*/ 2 w 93"/>
                <a:gd name="T61" fmla="*/ 43 h 167"/>
                <a:gd name="T62" fmla="*/ 0 w 93"/>
                <a:gd name="T63" fmla="*/ 25 h 167"/>
                <a:gd name="T64" fmla="*/ 1 w 93"/>
                <a:gd name="T65" fmla="*/ 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 h="167">
                  <a:moveTo>
                    <a:pt x="1" y="13"/>
                  </a:moveTo>
                  <a:lnTo>
                    <a:pt x="6" y="6"/>
                  </a:lnTo>
                  <a:lnTo>
                    <a:pt x="15" y="1"/>
                  </a:lnTo>
                  <a:lnTo>
                    <a:pt x="25" y="0"/>
                  </a:lnTo>
                  <a:lnTo>
                    <a:pt x="37" y="2"/>
                  </a:lnTo>
                  <a:lnTo>
                    <a:pt x="49" y="8"/>
                  </a:lnTo>
                  <a:lnTo>
                    <a:pt x="60" y="19"/>
                  </a:lnTo>
                  <a:lnTo>
                    <a:pt x="69" y="34"/>
                  </a:lnTo>
                  <a:lnTo>
                    <a:pt x="74" y="54"/>
                  </a:lnTo>
                  <a:lnTo>
                    <a:pt x="78" y="77"/>
                  </a:lnTo>
                  <a:lnTo>
                    <a:pt x="82" y="97"/>
                  </a:lnTo>
                  <a:lnTo>
                    <a:pt x="86" y="115"/>
                  </a:lnTo>
                  <a:lnTo>
                    <a:pt x="90" y="130"/>
                  </a:lnTo>
                  <a:lnTo>
                    <a:pt x="92" y="143"/>
                  </a:lnTo>
                  <a:lnTo>
                    <a:pt x="93" y="153"/>
                  </a:lnTo>
                  <a:lnTo>
                    <a:pt x="91" y="160"/>
                  </a:lnTo>
                  <a:lnTo>
                    <a:pt x="86" y="164"/>
                  </a:lnTo>
                  <a:lnTo>
                    <a:pt x="79" y="165"/>
                  </a:lnTo>
                  <a:lnTo>
                    <a:pt x="72" y="166"/>
                  </a:lnTo>
                  <a:lnTo>
                    <a:pt x="65" y="167"/>
                  </a:lnTo>
                  <a:lnTo>
                    <a:pt x="57" y="165"/>
                  </a:lnTo>
                  <a:lnTo>
                    <a:pt x="50" y="163"/>
                  </a:lnTo>
                  <a:lnTo>
                    <a:pt x="43" y="159"/>
                  </a:lnTo>
                  <a:lnTo>
                    <a:pt x="37" y="152"/>
                  </a:lnTo>
                  <a:lnTo>
                    <a:pt x="32" y="144"/>
                  </a:lnTo>
                  <a:lnTo>
                    <a:pt x="31" y="139"/>
                  </a:lnTo>
                  <a:lnTo>
                    <a:pt x="26" y="126"/>
                  </a:lnTo>
                  <a:lnTo>
                    <a:pt x="20" y="108"/>
                  </a:lnTo>
                  <a:lnTo>
                    <a:pt x="13" y="87"/>
                  </a:lnTo>
                  <a:lnTo>
                    <a:pt x="7" y="65"/>
                  </a:lnTo>
                  <a:lnTo>
                    <a:pt x="2" y="43"/>
                  </a:lnTo>
                  <a:lnTo>
                    <a:pt x="0" y="25"/>
                  </a:lnTo>
                  <a:lnTo>
                    <a:pt x="1" y="13"/>
                  </a:lnTo>
                  <a:close/>
                </a:path>
              </a:pathLst>
            </a:custGeom>
            <a:solidFill>
              <a:srgbClr val="D3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44" name="Freeform 19"/>
            <p:cNvSpPr>
              <a:spLocks/>
            </p:cNvSpPr>
            <p:nvPr/>
          </p:nvSpPr>
          <p:spPr bwMode="auto">
            <a:xfrm>
              <a:off x="2173" y="1501"/>
              <a:ext cx="83" cy="161"/>
            </a:xfrm>
            <a:custGeom>
              <a:avLst/>
              <a:gdLst>
                <a:gd name="T0" fmla="*/ 0 w 83"/>
                <a:gd name="T1" fmla="*/ 13 h 161"/>
                <a:gd name="T2" fmla="*/ 4 w 83"/>
                <a:gd name="T3" fmla="*/ 6 h 161"/>
                <a:gd name="T4" fmla="*/ 12 w 83"/>
                <a:gd name="T5" fmla="*/ 2 h 161"/>
                <a:gd name="T6" fmla="*/ 21 w 83"/>
                <a:gd name="T7" fmla="*/ 0 h 161"/>
                <a:gd name="T8" fmla="*/ 32 w 83"/>
                <a:gd name="T9" fmla="*/ 2 h 161"/>
                <a:gd name="T10" fmla="*/ 42 w 83"/>
                <a:gd name="T11" fmla="*/ 8 h 161"/>
                <a:gd name="T12" fmla="*/ 51 w 83"/>
                <a:gd name="T13" fmla="*/ 18 h 161"/>
                <a:gd name="T14" fmla="*/ 59 w 83"/>
                <a:gd name="T15" fmla="*/ 33 h 161"/>
                <a:gd name="T16" fmla="*/ 64 w 83"/>
                <a:gd name="T17" fmla="*/ 52 h 161"/>
                <a:gd name="T18" fmla="*/ 68 w 83"/>
                <a:gd name="T19" fmla="*/ 74 h 161"/>
                <a:gd name="T20" fmla="*/ 73 w 83"/>
                <a:gd name="T21" fmla="*/ 93 h 161"/>
                <a:gd name="T22" fmla="*/ 77 w 83"/>
                <a:gd name="T23" fmla="*/ 111 h 161"/>
                <a:gd name="T24" fmla="*/ 80 w 83"/>
                <a:gd name="T25" fmla="*/ 126 h 161"/>
                <a:gd name="T26" fmla="*/ 82 w 83"/>
                <a:gd name="T27" fmla="*/ 138 h 161"/>
                <a:gd name="T28" fmla="*/ 83 w 83"/>
                <a:gd name="T29" fmla="*/ 148 h 161"/>
                <a:gd name="T30" fmla="*/ 82 w 83"/>
                <a:gd name="T31" fmla="*/ 154 h 161"/>
                <a:gd name="T32" fmla="*/ 78 w 83"/>
                <a:gd name="T33" fmla="*/ 158 h 161"/>
                <a:gd name="T34" fmla="*/ 72 w 83"/>
                <a:gd name="T35" fmla="*/ 160 h 161"/>
                <a:gd name="T36" fmla="*/ 66 w 83"/>
                <a:gd name="T37" fmla="*/ 161 h 161"/>
                <a:gd name="T38" fmla="*/ 59 w 83"/>
                <a:gd name="T39" fmla="*/ 161 h 161"/>
                <a:gd name="T40" fmla="*/ 53 w 83"/>
                <a:gd name="T41" fmla="*/ 160 h 161"/>
                <a:gd name="T42" fmla="*/ 47 w 83"/>
                <a:gd name="T43" fmla="*/ 158 h 161"/>
                <a:gd name="T44" fmla="*/ 41 w 83"/>
                <a:gd name="T45" fmla="*/ 153 h 161"/>
                <a:gd name="T46" fmla="*/ 36 w 83"/>
                <a:gd name="T47" fmla="*/ 148 h 161"/>
                <a:gd name="T48" fmla="*/ 31 w 83"/>
                <a:gd name="T49" fmla="*/ 139 h 161"/>
                <a:gd name="T50" fmla="*/ 29 w 83"/>
                <a:gd name="T51" fmla="*/ 134 h 161"/>
                <a:gd name="T52" fmla="*/ 25 w 83"/>
                <a:gd name="T53" fmla="*/ 122 h 161"/>
                <a:gd name="T54" fmla="*/ 20 w 83"/>
                <a:gd name="T55" fmla="*/ 105 h 161"/>
                <a:gd name="T56" fmla="*/ 14 w 83"/>
                <a:gd name="T57" fmla="*/ 85 h 161"/>
                <a:gd name="T58" fmla="*/ 7 w 83"/>
                <a:gd name="T59" fmla="*/ 63 h 161"/>
                <a:gd name="T60" fmla="*/ 3 w 83"/>
                <a:gd name="T61" fmla="*/ 43 h 161"/>
                <a:gd name="T62" fmla="*/ 0 w 83"/>
                <a:gd name="T63" fmla="*/ 25 h 161"/>
                <a:gd name="T64" fmla="*/ 0 w 83"/>
                <a:gd name="T65" fmla="*/ 13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161">
                  <a:moveTo>
                    <a:pt x="0" y="13"/>
                  </a:moveTo>
                  <a:lnTo>
                    <a:pt x="4" y="6"/>
                  </a:lnTo>
                  <a:lnTo>
                    <a:pt x="12" y="2"/>
                  </a:lnTo>
                  <a:lnTo>
                    <a:pt x="21" y="0"/>
                  </a:lnTo>
                  <a:lnTo>
                    <a:pt x="32" y="2"/>
                  </a:lnTo>
                  <a:lnTo>
                    <a:pt x="42" y="8"/>
                  </a:lnTo>
                  <a:lnTo>
                    <a:pt x="51" y="18"/>
                  </a:lnTo>
                  <a:lnTo>
                    <a:pt x="59" y="33"/>
                  </a:lnTo>
                  <a:lnTo>
                    <a:pt x="64" y="52"/>
                  </a:lnTo>
                  <a:lnTo>
                    <a:pt x="68" y="74"/>
                  </a:lnTo>
                  <a:lnTo>
                    <a:pt x="73" y="93"/>
                  </a:lnTo>
                  <a:lnTo>
                    <a:pt x="77" y="111"/>
                  </a:lnTo>
                  <a:lnTo>
                    <a:pt x="80" y="126"/>
                  </a:lnTo>
                  <a:lnTo>
                    <a:pt x="82" y="138"/>
                  </a:lnTo>
                  <a:lnTo>
                    <a:pt x="83" y="148"/>
                  </a:lnTo>
                  <a:lnTo>
                    <a:pt x="82" y="154"/>
                  </a:lnTo>
                  <a:lnTo>
                    <a:pt x="78" y="158"/>
                  </a:lnTo>
                  <a:lnTo>
                    <a:pt x="72" y="160"/>
                  </a:lnTo>
                  <a:lnTo>
                    <a:pt x="66" y="161"/>
                  </a:lnTo>
                  <a:lnTo>
                    <a:pt x="59" y="161"/>
                  </a:lnTo>
                  <a:lnTo>
                    <a:pt x="53" y="160"/>
                  </a:lnTo>
                  <a:lnTo>
                    <a:pt x="47" y="158"/>
                  </a:lnTo>
                  <a:lnTo>
                    <a:pt x="41" y="153"/>
                  </a:lnTo>
                  <a:lnTo>
                    <a:pt x="36" y="148"/>
                  </a:lnTo>
                  <a:lnTo>
                    <a:pt x="31" y="139"/>
                  </a:lnTo>
                  <a:lnTo>
                    <a:pt x="29" y="134"/>
                  </a:lnTo>
                  <a:lnTo>
                    <a:pt x="25" y="122"/>
                  </a:lnTo>
                  <a:lnTo>
                    <a:pt x="20" y="105"/>
                  </a:lnTo>
                  <a:lnTo>
                    <a:pt x="14" y="85"/>
                  </a:lnTo>
                  <a:lnTo>
                    <a:pt x="7" y="63"/>
                  </a:lnTo>
                  <a:lnTo>
                    <a:pt x="3" y="43"/>
                  </a:lnTo>
                  <a:lnTo>
                    <a:pt x="0" y="25"/>
                  </a:lnTo>
                  <a:lnTo>
                    <a:pt x="0" y="13"/>
                  </a:lnTo>
                  <a:close/>
                </a:path>
              </a:pathLst>
            </a:custGeom>
            <a:solidFill>
              <a:srgbClr val="AA9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45" name="Freeform 20"/>
            <p:cNvSpPr>
              <a:spLocks/>
            </p:cNvSpPr>
            <p:nvPr/>
          </p:nvSpPr>
          <p:spPr bwMode="auto">
            <a:xfrm>
              <a:off x="2179" y="1504"/>
              <a:ext cx="72" cy="155"/>
            </a:xfrm>
            <a:custGeom>
              <a:avLst/>
              <a:gdLst>
                <a:gd name="T0" fmla="*/ 0 w 72"/>
                <a:gd name="T1" fmla="*/ 13 h 155"/>
                <a:gd name="T2" fmla="*/ 2 w 72"/>
                <a:gd name="T3" fmla="*/ 6 h 155"/>
                <a:gd name="T4" fmla="*/ 8 w 72"/>
                <a:gd name="T5" fmla="*/ 1 h 155"/>
                <a:gd name="T6" fmla="*/ 16 w 72"/>
                <a:gd name="T7" fmla="*/ 0 h 155"/>
                <a:gd name="T8" fmla="*/ 25 w 72"/>
                <a:gd name="T9" fmla="*/ 1 h 155"/>
                <a:gd name="T10" fmla="*/ 34 w 72"/>
                <a:gd name="T11" fmla="*/ 7 h 155"/>
                <a:gd name="T12" fmla="*/ 42 w 72"/>
                <a:gd name="T13" fmla="*/ 16 h 155"/>
                <a:gd name="T14" fmla="*/ 49 w 72"/>
                <a:gd name="T15" fmla="*/ 31 h 155"/>
                <a:gd name="T16" fmla="*/ 54 w 72"/>
                <a:gd name="T17" fmla="*/ 50 h 155"/>
                <a:gd name="T18" fmla="*/ 58 w 72"/>
                <a:gd name="T19" fmla="*/ 71 h 155"/>
                <a:gd name="T20" fmla="*/ 62 w 72"/>
                <a:gd name="T21" fmla="*/ 90 h 155"/>
                <a:gd name="T22" fmla="*/ 66 w 72"/>
                <a:gd name="T23" fmla="*/ 106 h 155"/>
                <a:gd name="T24" fmla="*/ 69 w 72"/>
                <a:gd name="T25" fmla="*/ 121 h 155"/>
                <a:gd name="T26" fmla="*/ 71 w 72"/>
                <a:gd name="T27" fmla="*/ 132 h 155"/>
                <a:gd name="T28" fmla="*/ 72 w 72"/>
                <a:gd name="T29" fmla="*/ 142 h 155"/>
                <a:gd name="T30" fmla="*/ 71 w 72"/>
                <a:gd name="T31" fmla="*/ 149 h 155"/>
                <a:gd name="T32" fmla="*/ 68 w 72"/>
                <a:gd name="T33" fmla="*/ 152 h 155"/>
                <a:gd name="T34" fmla="*/ 64 w 72"/>
                <a:gd name="T35" fmla="*/ 154 h 155"/>
                <a:gd name="T36" fmla="*/ 58 w 72"/>
                <a:gd name="T37" fmla="*/ 155 h 155"/>
                <a:gd name="T38" fmla="*/ 53 w 72"/>
                <a:gd name="T39" fmla="*/ 155 h 155"/>
                <a:gd name="T40" fmla="*/ 48 w 72"/>
                <a:gd name="T41" fmla="*/ 154 h 155"/>
                <a:gd name="T42" fmla="*/ 42 w 72"/>
                <a:gd name="T43" fmla="*/ 152 h 155"/>
                <a:gd name="T44" fmla="*/ 38 w 72"/>
                <a:gd name="T45" fmla="*/ 148 h 155"/>
                <a:gd name="T46" fmla="*/ 33 w 72"/>
                <a:gd name="T47" fmla="*/ 142 h 155"/>
                <a:gd name="T48" fmla="*/ 29 w 72"/>
                <a:gd name="T49" fmla="*/ 134 h 155"/>
                <a:gd name="T50" fmla="*/ 27 w 72"/>
                <a:gd name="T51" fmla="*/ 130 h 155"/>
                <a:gd name="T52" fmla="*/ 24 w 72"/>
                <a:gd name="T53" fmla="*/ 118 h 155"/>
                <a:gd name="T54" fmla="*/ 19 w 72"/>
                <a:gd name="T55" fmla="*/ 101 h 155"/>
                <a:gd name="T56" fmla="*/ 13 w 72"/>
                <a:gd name="T57" fmla="*/ 82 h 155"/>
                <a:gd name="T58" fmla="*/ 7 w 72"/>
                <a:gd name="T59" fmla="*/ 61 h 155"/>
                <a:gd name="T60" fmla="*/ 2 w 72"/>
                <a:gd name="T61" fmla="*/ 41 h 155"/>
                <a:gd name="T62" fmla="*/ 0 w 72"/>
                <a:gd name="T63" fmla="*/ 25 h 155"/>
                <a:gd name="T64" fmla="*/ 0 w 72"/>
                <a:gd name="T65" fmla="*/ 13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5">
                  <a:moveTo>
                    <a:pt x="0" y="13"/>
                  </a:moveTo>
                  <a:lnTo>
                    <a:pt x="2" y="6"/>
                  </a:lnTo>
                  <a:lnTo>
                    <a:pt x="8" y="1"/>
                  </a:lnTo>
                  <a:lnTo>
                    <a:pt x="16" y="0"/>
                  </a:lnTo>
                  <a:lnTo>
                    <a:pt x="25" y="1"/>
                  </a:lnTo>
                  <a:lnTo>
                    <a:pt x="34" y="7"/>
                  </a:lnTo>
                  <a:lnTo>
                    <a:pt x="42" y="16"/>
                  </a:lnTo>
                  <a:lnTo>
                    <a:pt x="49" y="31"/>
                  </a:lnTo>
                  <a:lnTo>
                    <a:pt x="54" y="50"/>
                  </a:lnTo>
                  <a:lnTo>
                    <a:pt x="58" y="71"/>
                  </a:lnTo>
                  <a:lnTo>
                    <a:pt x="62" y="90"/>
                  </a:lnTo>
                  <a:lnTo>
                    <a:pt x="66" y="106"/>
                  </a:lnTo>
                  <a:lnTo>
                    <a:pt x="69" y="121"/>
                  </a:lnTo>
                  <a:lnTo>
                    <a:pt x="71" y="132"/>
                  </a:lnTo>
                  <a:lnTo>
                    <a:pt x="72" y="142"/>
                  </a:lnTo>
                  <a:lnTo>
                    <a:pt x="71" y="149"/>
                  </a:lnTo>
                  <a:lnTo>
                    <a:pt x="68" y="152"/>
                  </a:lnTo>
                  <a:lnTo>
                    <a:pt x="64" y="154"/>
                  </a:lnTo>
                  <a:lnTo>
                    <a:pt x="58" y="155"/>
                  </a:lnTo>
                  <a:lnTo>
                    <a:pt x="53" y="155"/>
                  </a:lnTo>
                  <a:lnTo>
                    <a:pt x="48" y="154"/>
                  </a:lnTo>
                  <a:lnTo>
                    <a:pt x="42" y="152"/>
                  </a:lnTo>
                  <a:lnTo>
                    <a:pt x="38" y="148"/>
                  </a:lnTo>
                  <a:lnTo>
                    <a:pt x="33" y="142"/>
                  </a:lnTo>
                  <a:lnTo>
                    <a:pt x="29" y="134"/>
                  </a:lnTo>
                  <a:lnTo>
                    <a:pt x="27" y="130"/>
                  </a:lnTo>
                  <a:lnTo>
                    <a:pt x="24" y="118"/>
                  </a:lnTo>
                  <a:lnTo>
                    <a:pt x="19" y="101"/>
                  </a:lnTo>
                  <a:lnTo>
                    <a:pt x="13" y="82"/>
                  </a:lnTo>
                  <a:lnTo>
                    <a:pt x="7" y="61"/>
                  </a:lnTo>
                  <a:lnTo>
                    <a:pt x="2" y="41"/>
                  </a:lnTo>
                  <a:lnTo>
                    <a:pt x="0" y="25"/>
                  </a:lnTo>
                  <a:lnTo>
                    <a:pt x="0" y="13"/>
                  </a:lnTo>
                  <a:close/>
                </a:path>
              </a:pathLst>
            </a:custGeom>
            <a:solidFill>
              <a:srgbClr val="7C59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46" name="Freeform 21"/>
            <p:cNvSpPr>
              <a:spLocks/>
            </p:cNvSpPr>
            <p:nvPr/>
          </p:nvSpPr>
          <p:spPr bwMode="auto">
            <a:xfrm>
              <a:off x="2183" y="1507"/>
              <a:ext cx="64" cy="149"/>
            </a:xfrm>
            <a:custGeom>
              <a:avLst/>
              <a:gdLst>
                <a:gd name="T0" fmla="*/ 0 w 64"/>
                <a:gd name="T1" fmla="*/ 13 h 149"/>
                <a:gd name="T2" fmla="*/ 2 w 64"/>
                <a:gd name="T3" fmla="*/ 6 h 149"/>
                <a:gd name="T4" fmla="*/ 7 w 64"/>
                <a:gd name="T5" fmla="*/ 1 h 149"/>
                <a:gd name="T6" fmla="*/ 13 w 64"/>
                <a:gd name="T7" fmla="*/ 0 h 149"/>
                <a:gd name="T8" fmla="*/ 20 w 64"/>
                <a:gd name="T9" fmla="*/ 1 h 149"/>
                <a:gd name="T10" fmla="*/ 27 w 64"/>
                <a:gd name="T11" fmla="*/ 7 h 149"/>
                <a:gd name="T12" fmla="*/ 34 w 64"/>
                <a:gd name="T13" fmla="*/ 16 h 149"/>
                <a:gd name="T14" fmla="*/ 41 w 64"/>
                <a:gd name="T15" fmla="*/ 29 h 149"/>
                <a:gd name="T16" fmla="*/ 45 w 64"/>
                <a:gd name="T17" fmla="*/ 48 h 149"/>
                <a:gd name="T18" fmla="*/ 49 w 64"/>
                <a:gd name="T19" fmla="*/ 68 h 149"/>
                <a:gd name="T20" fmla="*/ 53 w 64"/>
                <a:gd name="T21" fmla="*/ 86 h 149"/>
                <a:gd name="T22" fmla="*/ 57 w 64"/>
                <a:gd name="T23" fmla="*/ 102 h 149"/>
                <a:gd name="T24" fmla="*/ 60 w 64"/>
                <a:gd name="T25" fmla="*/ 116 h 149"/>
                <a:gd name="T26" fmla="*/ 63 w 64"/>
                <a:gd name="T27" fmla="*/ 128 h 149"/>
                <a:gd name="T28" fmla="*/ 64 w 64"/>
                <a:gd name="T29" fmla="*/ 136 h 149"/>
                <a:gd name="T30" fmla="*/ 63 w 64"/>
                <a:gd name="T31" fmla="*/ 143 h 149"/>
                <a:gd name="T32" fmla="*/ 61 w 64"/>
                <a:gd name="T33" fmla="*/ 146 h 149"/>
                <a:gd name="T34" fmla="*/ 57 w 64"/>
                <a:gd name="T35" fmla="*/ 148 h 149"/>
                <a:gd name="T36" fmla="*/ 53 w 64"/>
                <a:gd name="T37" fmla="*/ 149 h 149"/>
                <a:gd name="T38" fmla="*/ 49 w 64"/>
                <a:gd name="T39" fmla="*/ 149 h 149"/>
                <a:gd name="T40" fmla="*/ 45 w 64"/>
                <a:gd name="T41" fmla="*/ 148 h 149"/>
                <a:gd name="T42" fmla="*/ 40 w 64"/>
                <a:gd name="T43" fmla="*/ 147 h 149"/>
                <a:gd name="T44" fmla="*/ 36 w 64"/>
                <a:gd name="T45" fmla="*/ 143 h 149"/>
                <a:gd name="T46" fmla="*/ 32 w 64"/>
                <a:gd name="T47" fmla="*/ 137 h 149"/>
                <a:gd name="T48" fmla="*/ 28 w 64"/>
                <a:gd name="T49" fmla="*/ 129 h 149"/>
                <a:gd name="T50" fmla="*/ 27 w 64"/>
                <a:gd name="T51" fmla="*/ 125 h 149"/>
                <a:gd name="T52" fmla="*/ 24 w 64"/>
                <a:gd name="T53" fmla="*/ 114 h 149"/>
                <a:gd name="T54" fmla="*/ 19 w 64"/>
                <a:gd name="T55" fmla="*/ 98 h 149"/>
                <a:gd name="T56" fmla="*/ 13 w 64"/>
                <a:gd name="T57" fmla="*/ 79 h 149"/>
                <a:gd name="T58" fmla="*/ 8 w 64"/>
                <a:gd name="T59" fmla="*/ 58 h 149"/>
                <a:gd name="T60" fmla="*/ 4 w 64"/>
                <a:gd name="T61" fmla="*/ 39 h 149"/>
                <a:gd name="T62" fmla="*/ 1 w 64"/>
                <a:gd name="T63" fmla="*/ 24 h 149"/>
                <a:gd name="T64" fmla="*/ 0 w 64"/>
                <a:gd name="T65" fmla="*/ 13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149">
                  <a:moveTo>
                    <a:pt x="0" y="13"/>
                  </a:moveTo>
                  <a:lnTo>
                    <a:pt x="2" y="6"/>
                  </a:lnTo>
                  <a:lnTo>
                    <a:pt x="7" y="1"/>
                  </a:lnTo>
                  <a:lnTo>
                    <a:pt x="13" y="0"/>
                  </a:lnTo>
                  <a:lnTo>
                    <a:pt x="20" y="1"/>
                  </a:lnTo>
                  <a:lnTo>
                    <a:pt x="27" y="7"/>
                  </a:lnTo>
                  <a:lnTo>
                    <a:pt x="34" y="16"/>
                  </a:lnTo>
                  <a:lnTo>
                    <a:pt x="41" y="29"/>
                  </a:lnTo>
                  <a:lnTo>
                    <a:pt x="45" y="48"/>
                  </a:lnTo>
                  <a:lnTo>
                    <a:pt x="49" y="68"/>
                  </a:lnTo>
                  <a:lnTo>
                    <a:pt x="53" y="86"/>
                  </a:lnTo>
                  <a:lnTo>
                    <a:pt x="57" y="102"/>
                  </a:lnTo>
                  <a:lnTo>
                    <a:pt x="60" y="116"/>
                  </a:lnTo>
                  <a:lnTo>
                    <a:pt x="63" y="128"/>
                  </a:lnTo>
                  <a:lnTo>
                    <a:pt x="64" y="136"/>
                  </a:lnTo>
                  <a:lnTo>
                    <a:pt x="63" y="143"/>
                  </a:lnTo>
                  <a:lnTo>
                    <a:pt x="61" y="146"/>
                  </a:lnTo>
                  <a:lnTo>
                    <a:pt x="57" y="148"/>
                  </a:lnTo>
                  <a:lnTo>
                    <a:pt x="53" y="149"/>
                  </a:lnTo>
                  <a:lnTo>
                    <a:pt x="49" y="149"/>
                  </a:lnTo>
                  <a:lnTo>
                    <a:pt x="45" y="148"/>
                  </a:lnTo>
                  <a:lnTo>
                    <a:pt x="40" y="147"/>
                  </a:lnTo>
                  <a:lnTo>
                    <a:pt x="36" y="143"/>
                  </a:lnTo>
                  <a:lnTo>
                    <a:pt x="32" y="137"/>
                  </a:lnTo>
                  <a:lnTo>
                    <a:pt x="28" y="129"/>
                  </a:lnTo>
                  <a:lnTo>
                    <a:pt x="27" y="125"/>
                  </a:lnTo>
                  <a:lnTo>
                    <a:pt x="24" y="114"/>
                  </a:lnTo>
                  <a:lnTo>
                    <a:pt x="19" y="98"/>
                  </a:lnTo>
                  <a:lnTo>
                    <a:pt x="13" y="79"/>
                  </a:lnTo>
                  <a:lnTo>
                    <a:pt x="8" y="58"/>
                  </a:lnTo>
                  <a:lnTo>
                    <a:pt x="4" y="39"/>
                  </a:lnTo>
                  <a:lnTo>
                    <a:pt x="1" y="24"/>
                  </a:lnTo>
                  <a:lnTo>
                    <a:pt x="0" y="13"/>
                  </a:lnTo>
                  <a:close/>
                </a:path>
              </a:pathLst>
            </a:custGeom>
            <a:solidFill>
              <a:srgbClr val="51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47" name="Freeform 22"/>
            <p:cNvSpPr>
              <a:spLocks/>
            </p:cNvSpPr>
            <p:nvPr/>
          </p:nvSpPr>
          <p:spPr bwMode="auto">
            <a:xfrm>
              <a:off x="2187" y="1510"/>
              <a:ext cx="54" cy="144"/>
            </a:xfrm>
            <a:custGeom>
              <a:avLst/>
              <a:gdLst>
                <a:gd name="T0" fmla="*/ 28 w 54"/>
                <a:gd name="T1" fmla="*/ 125 h 144"/>
                <a:gd name="T2" fmla="*/ 27 w 54"/>
                <a:gd name="T3" fmla="*/ 121 h 144"/>
                <a:gd name="T4" fmla="*/ 23 w 54"/>
                <a:gd name="T5" fmla="*/ 110 h 144"/>
                <a:gd name="T6" fmla="*/ 19 w 54"/>
                <a:gd name="T7" fmla="*/ 95 h 144"/>
                <a:gd name="T8" fmla="*/ 14 w 54"/>
                <a:gd name="T9" fmla="*/ 76 h 144"/>
                <a:gd name="T10" fmla="*/ 9 w 54"/>
                <a:gd name="T11" fmla="*/ 57 h 144"/>
                <a:gd name="T12" fmla="*/ 4 w 54"/>
                <a:gd name="T13" fmla="*/ 39 h 144"/>
                <a:gd name="T14" fmla="*/ 1 w 54"/>
                <a:gd name="T15" fmla="*/ 23 h 144"/>
                <a:gd name="T16" fmla="*/ 0 w 54"/>
                <a:gd name="T17" fmla="*/ 13 h 144"/>
                <a:gd name="T18" fmla="*/ 2 w 54"/>
                <a:gd name="T19" fmla="*/ 6 h 144"/>
                <a:gd name="T20" fmla="*/ 5 w 54"/>
                <a:gd name="T21" fmla="*/ 2 h 144"/>
                <a:gd name="T22" fmla="*/ 9 w 54"/>
                <a:gd name="T23" fmla="*/ 0 h 144"/>
                <a:gd name="T24" fmla="*/ 15 w 54"/>
                <a:gd name="T25" fmla="*/ 1 h 144"/>
                <a:gd name="T26" fmla="*/ 20 w 54"/>
                <a:gd name="T27" fmla="*/ 6 h 144"/>
                <a:gd name="T28" fmla="*/ 26 w 54"/>
                <a:gd name="T29" fmla="*/ 15 h 144"/>
                <a:gd name="T30" fmla="*/ 31 w 54"/>
                <a:gd name="T31" fmla="*/ 28 h 144"/>
                <a:gd name="T32" fmla="*/ 36 w 54"/>
                <a:gd name="T33" fmla="*/ 45 h 144"/>
                <a:gd name="T34" fmla="*/ 40 w 54"/>
                <a:gd name="T35" fmla="*/ 65 h 144"/>
                <a:gd name="T36" fmla="*/ 44 w 54"/>
                <a:gd name="T37" fmla="*/ 82 h 144"/>
                <a:gd name="T38" fmla="*/ 48 w 54"/>
                <a:gd name="T39" fmla="*/ 98 h 144"/>
                <a:gd name="T40" fmla="*/ 50 w 54"/>
                <a:gd name="T41" fmla="*/ 111 h 144"/>
                <a:gd name="T42" fmla="*/ 53 w 54"/>
                <a:gd name="T43" fmla="*/ 122 h 144"/>
                <a:gd name="T44" fmla="*/ 54 w 54"/>
                <a:gd name="T45" fmla="*/ 131 h 144"/>
                <a:gd name="T46" fmla="*/ 54 w 54"/>
                <a:gd name="T47" fmla="*/ 137 h 144"/>
                <a:gd name="T48" fmla="*/ 53 w 54"/>
                <a:gd name="T49" fmla="*/ 140 h 144"/>
                <a:gd name="T50" fmla="*/ 50 w 54"/>
                <a:gd name="T51" fmla="*/ 142 h 144"/>
                <a:gd name="T52" fmla="*/ 47 w 54"/>
                <a:gd name="T53" fmla="*/ 143 h 144"/>
                <a:gd name="T54" fmla="*/ 44 w 54"/>
                <a:gd name="T55" fmla="*/ 144 h 144"/>
                <a:gd name="T56" fmla="*/ 41 w 54"/>
                <a:gd name="T57" fmla="*/ 143 h 144"/>
                <a:gd name="T58" fmla="*/ 37 w 54"/>
                <a:gd name="T59" fmla="*/ 141 h 144"/>
                <a:gd name="T60" fmla="*/ 34 w 54"/>
                <a:gd name="T61" fmla="*/ 137 h 144"/>
                <a:gd name="T62" fmla="*/ 31 w 54"/>
                <a:gd name="T63" fmla="*/ 132 h 144"/>
                <a:gd name="T64" fmla="*/ 28 w 54"/>
                <a:gd name="T65" fmla="*/ 125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144">
                  <a:moveTo>
                    <a:pt x="28" y="125"/>
                  </a:moveTo>
                  <a:lnTo>
                    <a:pt x="27" y="121"/>
                  </a:lnTo>
                  <a:lnTo>
                    <a:pt x="23" y="110"/>
                  </a:lnTo>
                  <a:lnTo>
                    <a:pt x="19" y="95"/>
                  </a:lnTo>
                  <a:lnTo>
                    <a:pt x="14" y="76"/>
                  </a:lnTo>
                  <a:lnTo>
                    <a:pt x="9" y="57"/>
                  </a:lnTo>
                  <a:lnTo>
                    <a:pt x="4" y="39"/>
                  </a:lnTo>
                  <a:lnTo>
                    <a:pt x="1" y="23"/>
                  </a:lnTo>
                  <a:lnTo>
                    <a:pt x="0" y="13"/>
                  </a:lnTo>
                  <a:lnTo>
                    <a:pt x="2" y="6"/>
                  </a:lnTo>
                  <a:lnTo>
                    <a:pt x="5" y="2"/>
                  </a:lnTo>
                  <a:lnTo>
                    <a:pt x="9" y="0"/>
                  </a:lnTo>
                  <a:lnTo>
                    <a:pt x="15" y="1"/>
                  </a:lnTo>
                  <a:lnTo>
                    <a:pt x="20" y="6"/>
                  </a:lnTo>
                  <a:lnTo>
                    <a:pt x="26" y="15"/>
                  </a:lnTo>
                  <a:lnTo>
                    <a:pt x="31" y="28"/>
                  </a:lnTo>
                  <a:lnTo>
                    <a:pt x="36" y="45"/>
                  </a:lnTo>
                  <a:lnTo>
                    <a:pt x="40" y="65"/>
                  </a:lnTo>
                  <a:lnTo>
                    <a:pt x="44" y="82"/>
                  </a:lnTo>
                  <a:lnTo>
                    <a:pt x="48" y="98"/>
                  </a:lnTo>
                  <a:lnTo>
                    <a:pt x="50" y="111"/>
                  </a:lnTo>
                  <a:lnTo>
                    <a:pt x="53" y="122"/>
                  </a:lnTo>
                  <a:lnTo>
                    <a:pt x="54" y="131"/>
                  </a:lnTo>
                  <a:lnTo>
                    <a:pt x="54" y="137"/>
                  </a:lnTo>
                  <a:lnTo>
                    <a:pt x="53" y="140"/>
                  </a:lnTo>
                  <a:lnTo>
                    <a:pt x="50" y="142"/>
                  </a:lnTo>
                  <a:lnTo>
                    <a:pt x="47" y="143"/>
                  </a:lnTo>
                  <a:lnTo>
                    <a:pt x="44" y="144"/>
                  </a:lnTo>
                  <a:lnTo>
                    <a:pt x="41" y="143"/>
                  </a:lnTo>
                  <a:lnTo>
                    <a:pt x="37" y="141"/>
                  </a:lnTo>
                  <a:lnTo>
                    <a:pt x="34" y="137"/>
                  </a:lnTo>
                  <a:lnTo>
                    <a:pt x="31" y="132"/>
                  </a:lnTo>
                  <a:lnTo>
                    <a:pt x="28" y="125"/>
                  </a:lnTo>
                  <a:close/>
                </a:path>
              </a:pathLst>
            </a:custGeom>
            <a:solidFill>
              <a:srgbClr val="2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48" name="Freeform 23"/>
            <p:cNvSpPr>
              <a:spLocks/>
            </p:cNvSpPr>
            <p:nvPr/>
          </p:nvSpPr>
          <p:spPr bwMode="auto">
            <a:xfrm>
              <a:off x="2249" y="1531"/>
              <a:ext cx="130" cy="128"/>
            </a:xfrm>
            <a:custGeom>
              <a:avLst/>
              <a:gdLst>
                <a:gd name="T0" fmla="*/ 19 w 130"/>
                <a:gd name="T1" fmla="*/ 78 h 128"/>
                <a:gd name="T2" fmla="*/ 20 w 130"/>
                <a:gd name="T3" fmla="*/ 78 h 128"/>
                <a:gd name="T4" fmla="*/ 22 w 130"/>
                <a:gd name="T5" fmla="*/ 80 h 128"/>
                <a:gd name="T6" fmla="*/ 27 w 130"/>
                <a:gd name="T7" fmla="*/ 83 h 128"/>
                <a:gd name="T8" fmla="*/ 32 w 130"/>
                <a:gd name="T9" fmla="*/ 87 h 128"/>
                <a:gd name="T10" fmla="*/ 39 w 130"/>
                <a:gd name="T11" fmla="*/ 91 h 128"/>
                <a:gd name="T12" fmla="*/ 47 w 130"/>
                <a:gd name="T13" fmla="*/ 96 h 128"/>
                <a:gd name="T14" fmla="*/ 55 w 130"/>
                <a:gd name="T15" fmla="*/ 101 h 128"/>
                <a:gd name="T16" fmla="*/ 63 w 130"/>
                <a:gd name="T17" fmla="*/ 106 h 128"/>
                <a:gd name="T18" fmla="*/ 72 w 130"/>
                <a:gd name="T19" fmla="*/ 111 h 128"/>
                <a:gd name="T20" fmla="*/ 81 w 130"/>
                <a:gd name="T21" fmla="*/ 116 h 128"/>
                <a:gd name="T22" fmla="*/ 89 w 130"/>
                <a:gd name="T23" fmla="*/ 120 h 128"/>
                <a:gd name="T24" fmla="*/ 98 w 130"/>
                <a:gd name="T25" fmla="*/ 124 h 128"/>
                <a:gd name="T26" fmla="*/ 105 w 130"/>
                <a:gd name="T27" fmla="*/ 127 h 128"/>
                <a:gd name="T28" fmla="*/ 111 w 130"/>
                <a:gd name="T29" fmla="*/ 128 h 128"/>
                <a:gd name="T30" fmla="*/ 117 w 130"/>
                <a:gd name="T31" fmla="*/ 128 h 128"/>
                <a:gd name="T32" fmla="*/ 121 w 130"/>
                <a:gd name="T33" fmla="*/ 128 h 128"/>
                <a:gd name="T34" fmla="*/ 126 w 130"/>
                <a:gd name="T35" fmla="*/ 122 h 128"/>
                <a:gd name="T36" fmla="*/ 130 w 130"/>
                <a:gd name="T37" fmla="*/ 112 h 128"/>
                <a:gd name="T38" fmla="*/ 130 w 130"/>
                <a:gd name="T39" fmla="*/ 98 h 128"/>
                <a:gd name="T40" fmla="*/ 128 w 130"/>
                <a:gd name="T41" fmla="*/ 82 h 128"/>
                <a:gd name="T42" fmla="*/ 123 w 130"/>
                <a:gd name="T43" fmla="*/ 67 h 128"/>
                <a:gd name="T44" fmla="*/ 114 w 130"/>
                <a:gd name="T45" fmla="*/ 52 h 128"/>
                <a:gd name="T46" fmla="*/ 102 w 130"/>
                <a:gd name="T47" fmla="*/ 40 h 128"/>
                <a:gd name="T48" fmla="*/ 86 w 130"/>
                <a:gd name="T49" fmla="*/ 31 h 128"/>
                <a:gd name="T50" fmla="*/ 69 w 130"/>
                <a:gd name="T51" fmla="*/ 25 h 128"/>
                <a:gd name="T52" fmla="*/ 53 w 130"/>
                <a:gd name="T53" fmla="*/ 18 h 128"/>
                <a:gd name="T54" fmla="*/ 39 w 130"/>
                <a:gd name="T55" fmla="*/ 11 h 128"/>
                <a:gd name="T56" fmla="*/ 27 w 130"/>
                <a:gd name="T57" fmla="*/ 6 h 128"/>
                <a:gd name="T58" fmla="*/ 17 w 130"/>
                <a:gd name="T59" fmla="*/ 2 h 128"/>
                <a:gd name="T60" fmla="*/ 9 w 130"/>
                <a:gd name="T61" fmla="*/ 0 h 128"/>
                <a:gd name="T62" fmla="*/ 4 w 130"/>
                <a:gd name="T63" fmla="*/ 2 h 128"/>
                <a:gd name="T64" fmla="*/ 2 w 130"/>
                <a:gd name="T65" fmla="*/ 8 h 128"/>
                <a:gd name="T66" fmla="*/ 1 w 130"/>
                <a:gd name="T67" fmla="*/ 16 h 128"/>
                <a:gd name="T68" fmla="*/ 0 w 130"/>
                <a:gd name="T69" fmla="*/ 25 h 128"/>
                <a:gd name="T70" fmla="*/ 0 w 130"/>
                <a:gd name="T71" fmla="*/ 35 h 128"/>
                <a:gd name="T72" fmla="*/ 1 w 130"/>
                <a:gd name="T73" fmla="*/ 45 h 128"/>
                <a:gd name="T74" fmla="*/ 3 w 130"/>
                <a:gd name="T75" fmla="*/ 54 h 128"/>
                <a:gd name="T76" fmla="*/ 7 w 130"/>
                <a:gd name="T77" fmla="*/ 63 h 128"/>
                <a:gd name="T78" fmla="*/ 12 w 130"/>
                <a:gd name="T79" fmla="*/ 71 h 128"/>
                <a:gd name="T80" fmla="*/ 19 w 130"/>
                <a:gd name="T81" fmla="*/ 78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0" h="128">
                  <a:moveTo>
                    <a:pt x="19" y="78"/>
                  </a:moveTo>
                  <a:lnTo>
                    <a:pt x="20" y="78"/>
                  </a:lnTo>
                  <a:lnTo>
                    <a:pt x="22" y="80"/>
                  </a:lnTo>
                  <a:lnTo>
                    <a:pt x="27" y="83"/>
                  </a:lnTo>
                  <a:lnTo>
                    <a:pt x="32" y="87"/>
                  </a:lnTo>
                  <a:lnTo>
                    <a:pt x="39" y="91"/>
                  </a:lnTo>
                  <a:lnTo>
                    <a:pt x="47" y="96"/>
                  </a:lnTo>
                  <a:lnTo>
                    <a:pt x="55" y="101"/>
                  </a:lnTo>
                  <a:lnTo>
                    <a:pt x="63" y="106"/>
                  </a:lnTo>
                  <a:lnTo>
                    <a:pt x="72" y="111"/>
                  </a:lnTo>
                  <a:lnTo>
                    <a:pt x="81" y="116"/>
                  </a:lnTo>
                  <a:lnTo>
                    <a:pt x="89" y="120"/>
                  </a:lnTo>
                  <a:lnTo>
                    <a:pt x="98" y="124"/>
                  </a:lnTo>
                  <a:lnTo>
                    <a:pt x="105" y="127"/>
                  </a:lnTo>
                  <a:lnTo>
                    <a:pt x="111" y="128"/>
                  </a:lnTo>
                  <a:lnTo>
                    <a:pt x="117" y="128"/>
                  </a:lnTo>
                  <a:lnTo>
                    <a:pt x="121" y="128"/>
                  </a:lnTo>
                  <a:lnTo>
                    <a:pt x="126" y="122"/>
                  </a:lnTo>
                  <a:lnTo>
                    <a:pt x="130" y="112"/>
                  </a:lnTo>
                  <a:lnTo>
                    <a:pt x="130" y="98"/>
                  </a:lnTo>
                  <a:lnTo>
                    <a:pt x="128" y="82"/>
                  </a:lnTo>
                  <a:lnTo>
                    <a:pt x="123" y="67"/>
                  </a:lnTo>
                  <a:lnTo>
                    <a:pt x="114" y="52"/>
                  </a:lnTo>
                  <a:lnTo>
                    <a:pt x="102" y="40"/>
                  </a:lnTo>
                  <a:lnTo>
                    <a:pt x="86" y="31"/>
                  </a:lnTo>
                  <a:lnTo>
                    <a:pt x="69" y="25"/>
                  </a:lnTo>
                  <a:lnTo>
                    <a:pt x="53" y="18"/>
                  </a:lnTo>
                  <a:lnTo>
                    <a:pt x="39" y="11"/>
                  </a:lnTo>
                  <a:lnTo>
                    <a:pt x="27" y="6"/>
                  </a:lnTo>
                  <a:lnTo>
                    <a:pt x="17" y="2"/>
                  </a:lnTo>
                  <a:lnTo>
                    <a:pt x="9" y="0"/>
                  </a:lnTo>
                  <a:lnTo>
                    <a:pt x="4" y="2"/>
                  </a:lnTo>
                  <a:lnTo>
                    <a:pt x="2" y="8"/>
                  </a:lnTo>
                  <a:lnTo>
                    <a:pt x="1" y="16"/>
                  </a:lnTo>
                  <a:lnTo>
                    <a:pt x="0" y="25"/>
                  </a:lnTo>
                  <a:lnTo>
                    <a:pt x="0" y="35"/>
                  </a:lnTo>
                  <a:lnTo>
                    <a:pt x="1" y="45"/>
                  </a:lnTo>
                  <a:lnTo>
                    <a:pt x="3" y="54"/>
                  </a:lnTo>
                  <a:lnTo>
                    <a:pt x="7" y="63"/>
                  </a:lnTo>
                  <a:lnTo>
                    <a:pt x="12" y="71"/>
                  </a:lnTo>
                  <a:lnTo>
                    <a:pt x="19"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49" name="Freeform 24"/>
            <p:cNvSpPr>
              <a:spLocks/>
            </p:cNvSpPr>
            <p:nvPr/>
          </p:nvSpPr>
          <p:spPr bwMode="auto">
            <a:xfrm>
              <a:off x="2251" y="1534"/>
              <a:ext cx="125" cy="118"/>
            </a:xfrm>
            <a:custGeom>
              <a:avLst/>
              <a:gdLst>
                <a:gd name="T0" fmla="*/ 116 w 125"/>
                <a:gd name="T1" fmla="*/ 117 h 118"/>
                <a:gd name="T2" fmla="*/ 120 w 125"/>
                <a:gd name="T3" fmla="*/ 113 h 118"/>
                <a:gd name="T4" fmla="*/ 124 w 125"/>
                <a:gd name="T5" fmla="*/ 106 h 118"/>
                <a:gd name="T6" fmla="*/ 125 w 125"/>
                <a:gd name="T7" fmla="*/ 96 h 118"/>
                <a:gd name="T8" fmla="*/ 124 w 125"/>
                <a:gd name="T9" fmla="*/ 85 h 118"/>
                <a:gd name="T10" fmla="*/ 121 w 125"/>
                <a:gd name="T11" fmla="*/ 72 h 118"/>
                <a:gd name="T12" fmla="*/ 116 w 125"/>
                <a:gd name="T13" fmla="*/ 60 h 118"/>
                <a:gd name="T14" fmla="*/ 108 w 125"/>
                <a:gd name="T15" fmla="*/ 49 h 118"/>
                <a:gd name="T16" fmla="*/ 97 w 125"/>
                <a:gd name="T17" fmla="*/ 39 h 118"/>
                <a:gd name="T18" fmla="*/ 95 w 125"/>
                <a:gd name="T19" fmla="*/ 37 h 118"/>
                <a:gd name="T20" fmla="*/ 93 w 125"/>
                <a:gd name="T21" fmla="*/ 36 h 118"/>
                <a:gd name="T22" fmla="*/ 90 w 125"/>
                <a:gd name="T23" fmla="*/ 35 h 118"/>
                <a:gd name="T24" fmla="*/ 88 w 125"/>
                <a:gd name="T25" fmla="*/ 33 h 118"/>
                <a:gd name="T26" fmla="*/ 86 w 125"/>
                <a:gd name="T27" fmla="*/ 32 h 118"/>
                <a:gd name="T28" fmla="*/ 83 w 125"/>
                <a:gd name="T29" fmla="*/ 31 h 118"/>
                <a:gd name="T30" fmla="*/ 81 w 125"/>
                <a:gd name="T31" fmla="*/ 30 h 118"/>
                <a:gd name="T32" fmla="*/ 79 w 125"/>
                <a:gd name="T33" fmla="*/ 29 h 118"/>
                <a:gd name="T34" fmla="*/ 63 w 125"/>
                <a:gd name="T35" fmla="*/ 23 h 118"/>
                <a:gd name="T36" fmla="*/ 48 w 125"/>
                <a:gd name="T37" fmla="*/ 16 h 118"/>
                <a:gd name="T38" fmla="*/ 35 w 125"/>
                <a:gd name="T39" fmla="*/ 10 h 118"/>
                <a:gd name="T40" fmla="*/ 25 w 125"/>
                <a:gd name="T41" fmla="*/ 6 h 118"/>
                <a:gd name="T42" fmla="*/ 15 w 125"/>
                <a:gd name="T43" fmla="*/ 2 h 118"/>
                <a:gd name="T44" fmla="*/ 8 w 125"/>
                <a:gd name="T45" fmla="*/ 0 h 118"/>
                <a:gd name="T46" fmla="*/ 3 w 125"/>
                <a:gd name="T47" fmla="*/ 2 h 118"/>
                <a:gd name="T48" fmla="*/ 1 w 125"/>
                <a:gd name="T49" fmla="*/ 7 h 118"/>
                <a:gd name="T50" fmla="*/ 0 w 125"/>
                <a:gd name="T51" fmla="*/ 17 h 118"/>
                <a:gd name="T52" fmla="*/ 0 w 125"/>
                <a:gd name="T53" fmla="*/ 29 h 118"/>
                <a:gd name="T54" fmla="*/ 1 w 125"/>
                <a:gd name="T55" fmla="*/ 41 h 118"/>
                <a:gd name="T56" fmla="*/ 5 w 125"/>
                <a:gd name="T57" fmla="*/ 53 h 118"/>
                <a:gd name="T58" fmla="*/ 8 w 125"/>
                <a:gd name="T59" fmla="*/ 57 h 118"/>
                <a:gd name="T60" fmla="*/ 11 w 125"/>
                <a:gd name="T61" fmla="*/ 61 h 118"/>
                <a:gd name="T62" fmla="*/ 14 w 125"/>
                <a:gd name="T63" fmla="*/ 65 h 118"/>
                <a:gd name="T64" fmla="*/ 18 w 125"/>
                <a:gd name="T65" fmla="*/ 69 h 118"/>
                <a:gd name="T66" fmla="*/ 20 w 125"/>
                <a:gd name="T67" fmla="*/ 70 h 118"/>
                <a:gd name="T68" fmla="*/ 23 w 125"/>
                <a:gd name="T69" fmla="*/ 72 h 118"/>
                <a:gd name="T70" fmla="*/ 27 w 125"/>
                <a:gd name="T71" fmla="*/ 75 h 118"/>
                <a:gd name="T72" fmla="*/ 33 w 125"/>
                <a:gd name="T73" fmla="*/ 78 h 118"/>
                <a:gd name="T74" fmla="*/ 39 w 125"/>
                <a:gd name="T75" fmla="*/ 82 h 118"/>
                <a:gd name="T76" fmla="*/ 46 w 125"/>
                <a:gd name="T77" fmla="*/ 87 h 118"/>
                <a:gd name="T78" fmla="*/ 54 w 125"/>
                <a:gd name="T79" fmla="*/ 91 h 118"/>
                <a:gd name="T80" fmla="*/ 62 w 125"/>
                <a:gd name="T81" fmla="*/ 97 h 118"/>
                <a:gd name="T82" fmla="*/ 70 w 125"/>
                <a:gd name="T83" fmla="*/ 101 h 118"/>
                <a:gd name="T84" fmla="*/ 78 w 125"/>
                <a:gd name="T85" fmla="*/ 105 h 118"/>
                <a:gd name="T86" fmla="*/ 86 w 125"/>
                <a:gd name="T87" fmla="*/ 109 h 118"/>
                <a:gd name="T88" fmla="*/ 94 w 125"/>
                <a:gd name="T89" fmla="*/ 113 h 118"/>
                <a:gd name="T90" fmla="*/ 101 w 125"/>
                <a:gd name="T91" fmla="*/ 116 h 118"/>
                <a:gd name="T92" fmla="*/ 107 w 125"/>
                <a:gd name="T93" fmla="*/ 117 h 118"/>
                <a:gd name="T94" fmla="*/ 112 w 125"/>
                <a:gd name="T95" fmla="*/ 118 h 118"/>
                <a:gd name="T96" fmla="*/ 116 w 125"/>
                <a:gd name="T97" fmla="*/ 117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5" h="118">
                  <a:moveTo>
                    <a:pt x="116" y="117"/>
                  </a:moveTo>
                  <a:lnTo>
                    <a:pt x="120" y="113"/>
                  </a:lnTo>
                  <a:lnTo>
                    <a:pt x="124" y="106"/>
                  </a:lnTo>
                  <a:lnTo>
                    <a:pt x="125" y="96"/>
                  </a:lnTo>
                  <a:lnTo>
                    <a:pt x="124" y="85"/>
                  </a:lnTo>
                  <a:lnTo>
                    <a:pt x="121" y="72"/>
                  </a:lnTo>
                  <a:lnTo>
                    <a:pt x="116" y="60"/>
                  </a:lnTo>
                  <a:lnTo>
                    <a:pt x="108" y="49"/>
                  </a:lnTo>
                  <a:lnTo>
                    <a:pt x="97" y="39"/>
                  </a:lnTo>
                  <a:lnTo>
                    <a:pt x="95" y="37"/>
                  </a:lnTo>
                  <a:lnTo>
                    <a:pt x="93" y="36"/>
                  </a:lnTo>
                  <a:lnTo>
                    <a:pt x="90" y="35"/>
                  </a:lnTo>
                  <a:lnTo>
                    <a:pt x="88" y="33"/>
                  </a:lnTo>
                  <a:lnTo>
                    <a:pt x="86" y="32"/>
                  </a:lnTo>
                  <a:lnTo>
                    <a:pt x="83" y="31"/>
                  </a:lnTo>
                  <a:lnTo>
                    <a:pt x="81" y="30"/>
                  </a:lnTo>
                  <a:lnTo>
                    <a:pt x="79" y="29"/>
                  </a:lnTo>
                  <a:lnTo>
                    <a:pt x="63" y="23"/>
                  </a:lnTo>
                  <a:lnTo>
                    <a:pt x="48" y="16"/>
                  </a:lnTo>
                  <a:lnTo>
                    <a:pt x="35" y="10"/>
                  </a:lnTo>
                  <a:lnTo>
                    <a:pt x="25" y="6"/>
                  </a:lnTo>
                  <a:lnTo>
                    <a:pt x="15" y="2"/>
                  </a:lnTo>
                  <a:lnTo>
                    <a:pt x="8" y="0"/>
                  </a:lnTo>
                  <a:lnTo>
                    <a:pt x="3" y="2"/>
                  </a:lnTo>
                  <a:lnTo>
                    <a:pt x="1" y="7"/>
                  </a:lnTo>
                  <a:lnTo>
                    <a:pt x="0" y="17"/>
                  </a:lnTo>
                  <a:lnTo>
                    <a:pt x="0" y="29"/>
                  </a:lnTo>
                  <a:lnTo>
                    <a:pt x="1" y="41"/>
                  </a:lnTo>
                  <a:lnTo>
                    <a:pt x="5" y="53"/>
                  </a:lnTo>
                  <a:lnTo>
                    <a:pt x="8" y="57"/>
                  </a:lnTo>
                  <a:lnTo>
                    <a:pt x="11" y="61"/>
                  </a:lnTo>
                  <a:lnTo>
                    <a:pt x="14" y="65"/>
                  </a:lnTo>
                  <a:lnTo>
                    <a:pt x="18" y="69"/>
                  </a:lnTo>
                  <a:lnTo>
                    <a:pt x="20" y="70"/>
                  </a:lnTo>
                  <a:lnTo>
                    <a:pt x="23" y="72"/>
                  </a:lnTo>
                  <a:lnTo>
                    <a:pt x="27" y="75"/>
                  </a:lnTo>
                  <a:lnTo>
                    <a:pt x="33" y="78"/>
                  </a:lnTo>
                  <a:lnTo>
                    <a:pt x="39" y="82"/>
                  </a:lnTo>
                  <a:lnTo>
                    <a:pt x="46" y="87"/>
                  </a:lnTo>
                  <a:lnTo>
                    <a:pt x="54" y="91"/>
                  </a:lnTo>
                  <a:lnTo>
                    <a:pt x="62" y="97"/>
                  </a:lnTo>
                  <a:lnTo>
                    <a:pt x="70" y="101"/>
                  </a:lnTo>
                  <a:lnTo>
                    <a:pt x="78" y="105"/>
                  </a:lnTo>
                  <a:lnTo>
                    <a:pt x="86" y="109"/>
                  </a:lnTo>
                  <a:lnTo>
                    <a:pt x="94" y="113"/>
                  </a:lnTo>
                  <a:lnTo>
                    <a:pt x="101" y="116"/>
                  </a:lnTo>
                  <a:lnTo>
                    <a:pt x="107" y="117"/>
                  </a:lnTo>
                  <a:lnTo>
                    <a:pt x="112" y="118"/>
                  </a:lnTo>
                  <a:lnTo>
                    <a:pt x="116" y="117"/>
                  </a:lnTo>
                  <a:close/>
                </a:path>
              </a:pathLst>
            </a:custGeom>
            <a:solidFill>
              <a:srgbClr val="D3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0" name="Freeform 25"/>
            <p:cNvSpPr>
              <a:spLocks/>
            </p:cNvSpPr>
            <p:nvPr/>
          </p:nvSpPr>
          <p:spPr bwMode="auto">
            <a:xfrm>
              <a:off x="2253" y="1540"/>
              <a:ext cx="121" cy="106"/>
            </a:xfrm>
            <a:custGeom>
              <a:avLst/>
              <a:gdLst>
                <a:gd name="T0" fmla="*/ 111 w 121"/>
                <a:gd name="T1" fmla="*/ 106 h 106"/>
                <a:gd name="T2" fmla="*/ 116 w 121"/>
                <a:gd name="T3" fmla="*/ 102 h 106"/>
                <a:gd name="T4" fmla="*/ 119 w 121"/>
                <a:gd name="T5" fmla="*/ 96 h 106"/>
                <a:gd name="T6" fmla="*/ 121 w 121"/>
                <a:gd name="T7" fmla="*/ 88 h 106"/>
                <a:gd name="T8" fmla="*/ 120 w 121"/>
                <a:gd name="T9" fmla="*/ 77 h 106"/>
                <a:gd name="T10" fmla="*/ 117 w 121"/>
                <a:gd name="T11" fmla="*/ 67 h 106"/>
                <a:gd name="T12" fmla="*/ 111 w 121"/>
                <a:gd name="T13" fmla="*/ 55 h 106"/>
                <a:gd name="T14" fmla="*/ 103 w 121"/>
                <a:gd name="T15" fmla="*/ 45 h 106"/>
                <a:gd name="T16" fmla="*/ 91 w 121"/>
                <a:gd name="T17" fmla="*/ 36 h 106"/>
                <a:gd name="T18" fmla="*/ 89 w 121"/>
                <a:gd name="T19" fmla="*/ 35 h 106"/>
                <a:gd name="T20" fmla="*/ 87 w 121"/>
                <a:gd name="T21" fmla="*/ 34 h 106"/>
                <a:gd name="T22" fmla="*/ 84 w 121"/>
                <a:gd name="T23" fmla="*/ 32 h 106"/>
                <a:gd name="T24" fmla="*/ 82 w 121"/>
                <a:gd name="T25" fmla="*/ 31 h 106"/>
                <a:gd name="T26" fmla="*/ 79 w 121"/>
                <a:gd name="T27" fmla="*/ 30 h 106"/>
                <a:gd name="T28" fmla="*/ 77 w 121"/>
                <a:gd name="T29" fmla="*/ 28 h 106"/>
                <a:gd name="T30" fmla="*/ 74 w 121"/>
                <a:gd name="T31" fmla="*/ 28 h 106"/>
                <a:gd name="T32" fmla="*/ 72 w 121"/>
                <a:gd name="T33" fmla="*/ 27 h 106"/>
                <a:gd name="T34" fmla="*/ 58 w 121"/>
                <a:gd name="T35" fmla="*/ 21 h 106"/>
                <a:gd name="T36" fmla="*/ 44 w 121"/>
                <a:gd name="T37" fmla="*/ 15 h 106"/>
                <a:gd name="T38" fmla="*/ 33 w 121"/>
                <a:gd name="T39" fmla="*/ 9 h 106"/>
                <a:gd name="T40" fmla="*/ 23 w 121"/>
                <a:gd name="T41" fmla="*/ 5 h 106"/>
                <a:gd name="T42" fmla="*/ 14 w 121"/>
                <a:gd name="T43" fmla="*/ 1 h 106"/>
                <a:gd name="T44" fmla="*/ 8 w 121"/>
                <a:gd name="T45" fmla="*/ 0 h 106"/>
                <a:gd name="T46" fmla="*/ 3 w 121"/>
                <a:gd name="T47" fmla="*/ 1 h 106"/>
                <a:gd name="T48" fmla="*/ 1 w 121"/>
                <a:gd name="T49" fmla="*/ 5 h 106"/>
                <a:gd name="T50" fmla="*/ 0 w 121"/>
                <a:gd name="T51" fmla="*/ 15 h 106"/>
                <a:gd name="T52" fmla="*/ 0 w 121"/>
                <a:gd name="T53" fmla="*/ 24 h 106"/>
                <a:gd name="T54" fmla="*/ 2 w 121"/>
                <a:gd name="T55" fmla="*/ 36 h 106"/>
                <a:gd name="T56" fmla="*/ 8 w 121"/>
                <a:gd name="T57" fmla="*/ 47 h 106"/>
                <a:gd name="T58" fmla="*/ 9 w 121"/>
                <a:gd name="T59" fmla="*/ 51 h 106"/>
                <a:gd name="T60" fmla="*/ 12 w 121"/>
                <a:gd name="T61" fmla="*/ 54 h 106"/>
                <a:gd name="T62" fmla="*/ 14 w 121"/>
                <a:gd name="T63" fmla="*/ 57 h 106"/>
                <a:gd name="T64" fmla="*/ 18 w 121"/>
                <a:gd name="T65" fmla="*/ 60 h 106"/>
                <a:gd name="T66" fmla="*/ 20 w 121"/>
                <a:gd name="T67" fmla="*/ 61 h 106"/>
                <a:gd name="T68" fmla="*/ 24 w 121"/>
                <a:gd name="T69" fmla="*/ 64 h 106"/>
                <a:gd name="T70" fmla="*/ 28 w 121"/>
                <a:gd name="T71" fmla="*/ 66 h 106"/>
                <a:gd name="T72" fmla="*/ 33 w 121"/>
                <a:gd name="T73" fmla="*/ 69 h 106"/>
                <a:gd name="T74" fmla="*/ 40 w 121"/>
                <a:gd name="T75" fmla="*/ 73 h 106"/>
                <a:gd name="T76" fmla="*/ 47 w 121"/>
                <a:gd name="T77" fmla="*/ 77 h 106"/>
                <a:gd name="T78" fmla="*/ 54 w 121"/>
                <a:gd name="T79" fmla="*/ 82 h 106"/>
                <a:gd name="T80" fmla="*/ 62 w 121"/>
                <a:gd name="T81" fmla="*/ 86 h 106"/>
                <a:gd name="T82" fmla="*/ 69 w 121"/>
                <a:gd name="T83" fmla="*/ 90 h 106"/>
                <a:gd name="T84" fmla="*/ 77 w 121"/>
                <a:gd name="T85" fmla="*/ 94 h 106"/>
                <a:gd name="T86" fmla="*/ 84 w 121"/>
                <a:gd name="T87" fmla="*/ 98 h 106"/>
                <a:gd name="T88" fmla="*/ 91 w 121"/>
                <a:gd name="T89" fmla="*/ 101 h 106"/>
                <a:gd name="T90" fmla="*/ 98 w 121"/>
                <a:gd name="T91" fmla="*/ 103 h 106"/>
                <a:gd name="T92" fmla="*/ 103 w 121"/>
                <a:gd name="T93" fmla="*/ 105 h 106"/>
                <a:gd name="T94" fmla="*/ 108 w 121"/>
                <a:gd name="T95" fmla="*/ 106 h 106"/>
                <a:gd name="T96" fmla="*/ 111 w 121"/>
                <a:gd name="T97" fmla="*/ 106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1" h="106">
                  <a:moveTo>
                    <a:pt x="111" y="106"/>
                  </a:moveTo>
                  <a:lnTo>
                    <a:pt x="116" y="102"/>
                  </a:lnTo>
                  <a:lnTo>
                    <a:pt x="119" y="96"/>
                  </a:lnTo>
                  <a:lnTo>
                    <a:pt x="121" y="88"/>
                  </a:lnTo>
                  <a:lnTo>
                    <a:pt x="120" y="77"/>
                  </a:lnTo>
                  <a:lnTo>
                    <a:pt x="117" y="67"/>
                  </a:lnTo>
                  <a:lnTo>
                    <a:pt x="111" y="55"/>
                  </a:lnTo>
                  <a:lnTo>
                    <a:pt x="103" y="45"/>
                  </a:lnTo>
                  <a:lnTo>
                    <a:pt x="91" y="36"/>
                  </a:lnTo>
                  <a:lnTo>
                    <a:pt x="89" y="35"/>
                  </a:lnTo>
                  <a:lnTo>
                    <a:pt x="87" y="34"/>
                  </a:lnTo>
                  <a:lnTo>
                    <a:pt x="84" y="32"/>
                  </a:lnTo>
                  <a:lnTo>
                    <a:pt x="82" y="31"/>
                  </a:lnTo>
                  <a:lnTo>
                    <a:pt x="79" y="30"/>
                  </a:lnTo>
                  <a:lnTo>
                    <a:pt x="77" y="28"/>
                  </a:lnTo>
                  <a:lnTo>
                    <a:pt x="74" y="28"/>
                  </a:lnTo>
                  <a:lnTo>
                    <a:pt x="72" y="27"/>
                  </a:lnTo>
                  <a:lnTo>
                    <a:pt x="58" y="21"/>
                  </a:lnTo>
                  <a:lnTo>
                    <a:pt x="44" y="15"/>
                  </a:lnTo>
                  <a:lnTo>
                    <a:pt x="33" y="9"/>
                  </a:lnTo>
                  <a:lnTo>
                    <a:pt x="23" y="5"/>
                  </a:lnTo>
                  <a:lnTo>
                    <a:pt x="14" y="1"/>
                  </a:lnTo>
                  <a:lnTo>
                    <a:pt x="8" y="0"/>
                  </a:lnTo>
                  <a:lnTo>
                    <a:pt x="3" y="1"/>
                  </a:lnTo>
                  <a:lnTo>
                    <a:pt x="1" y="5"/>
                  </a:lnTo>
                  <a:lnTo>
                    <a:pt x="0" y="15"/>
                  </a:lnTo>
                  <a:lnTo>
                    <a:pt x="0" y="24"/>
                  </a:lnTo>
                  <a:lnTo>
                    <a:pt x="2" y="36"/>
                  </a:lnTo>
                  <a:lnTo>
                    <a:pt x="8" y="47"/>
                  </a:lnTo>
                  <a:lnTo>
                    <a:pt x="9" y="51"/>
                  </a:lnTo>
                  <a:lnTo>
                    <a:pt x="12" y="54"/>
                  </a:lnTo>
                  <a:lnTo>
                    <a:pt x="14" y="57"/>
                  </a:lnTo>
                  <a:lnTo>
                    <a:pt x="18" y="60"/>
                  </a:lnTo>
                  <a:lnTo>
                    <a:pt x="20" y="61"/>
                  </a:lnTo>
                  <a:lnTo>
                    <a:pt x="24" y="64"/>
                  </a:lnTo>
                  <a:lnTo>
                    <a:pt x="28" y="66"/>
                  </a:lnTo>
                  <a:lnTo>
                    <a:pt x="33" y="69"/>
                  </a:lnTo>
                  <a:lnTo>
                    <a:pt x="40" y="73"/>
                  </a:lnTo>
                  <a:lnTo>
                    <a:pt x="47" y="77"/>
                  </a:lnTo>
                  <a:lnTo>
                    <a:pt x="54" y="82"/>
                  </a:lnTo>
                  <a:lnTo>
                    <a:pt x="62" y="86"/>
                  </a:lnTo>
                  <a:lnTo>
                    <a:pt x="69" y="90"/>
                  </a:lnTo>
                  <a:lnTo>
                    <a:pt x="77" y="94"/>
                  </a:lnTo>
                  <a:lnTo>
                    <a:pt x="84" y="98"/>
                  </a:lnTo>
                  <a:lnTo>
                    <a:pt x="91" y="101"/>
                  </a:lnTo>
                  <a:lnTo>
                    <a:pt x="98" y="103"/>
                  </a:lnTo>
                  <a:lnTo>
                    <a:pt x="103" y="105"/>
                  </a:lnTo>
                  <a:lnTo>
                    <a:pt x="108" y="106"/>
                  </a:lnTo>
                  <a:lnTo>
                    <a:pt x="111" y="106"/>
                  </a:lnTo>
                  <a:close/>
                </a:path>
              </a:pathLst>
            </a:custGeom>
            <a:solidFill>
              <a:srgbClr val="AA9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1" name="Freeform 26"/>
            <p:cNvSpPr>
              <a:spLocks/>
            </p:cNvSpPr>
            <p:nvPr/>
          </p:nvSpPr>
          <p:spPr bwMode="auto">
            <a:xfrm>
              <a:off x="2255" y="1548"/>
              <a:ext cx="116" cy="94"/>
            </a:xfrm>
            <a:custGeom>
              <a:avLst/>
              <a:gdLst>
                <a:gd name="T0" fmla="*/ 107 w 116"/>
                <a:gd name="T1" fmla="*/ 94 h 94"/>
                <a:gd name="T2" fmla="*/ 112 w 116"/>
                <a:gd name="T3" fmla="*/ 92 h 94"/>
                <a:gd name="T4" fmla="*/ 115 w 116"/>
                <a:gd name="T5" fmla="*/ 87 h 94"/>
                <a:gd name="T6" fmla="*/ 116 w 116"/>
                <a:gd name="T7" fmla="*/ 79 h 94"/>
                <a:gd name="T8" fmla="*/ 116 w 116"/>
                <a:gd name="T9" fmla="*/ 71 h 94"/>
                <a:gd name="T10" fmla="*/ 112 w 116"/>
                <a:gd name="T11" fmla="*/ 61 h 94"/>
                <a:gd name="T12" fmla="*/ 106 w 116"/>
                <a:gd name="T13" fmla="*/ 51 h 94"/>
                <a:gd name="T14" fmla="*/ 97 w 116"/>
                <a:gd name="T15" fmla="*/ 42 h 94"/>
                <a:gd name="T16" fmla="*/ 85 w 116"/>
                <a:gd name="T17" fmla="*/ 34 h 94"/>
                <a:gd name="T18" fmla="*/ 83 w 116"/>
                <a:gd name="T19" fmla="*/ 32 h 94"/>
                <a:gd name="T20" fmla="*/ 81 w 116"/>
                <a:gd name="T21" fmla="*/ 31 h 94"/>
                <a:gd name="T22" fmla="*/ 78 w 116"/>
                <a:gd name="T23" fmla="*/ 30 h 94"/>
                <a:gd name="T24" fmla="*/ 75 w 116"/>
                <a:gd name="T25" fmla="*/ 28 h 94"/>
                <a:gd name="T26" fmla="*/ 73 w 116"/>
                <a:gd name="T27" fmla="*/ 27 h 94"/>
                <a:gd name="T28" fmla="*/ 70 w 116"/>
                <a:gd name="T29" fmla="*/ 26 h 94"/>
                <a:gd name="T30" fmla="*/ 68 w 116"/>
                <a:gd name="T31" fmla="*/ 25 h 94"/>
                <a:gd name="T32" fmla="*/ 66 w 116"/>
                <a:gd name="T33" fmla="*/ 24 h 94"/>
                <a:gd name="T34" fmla="*/ 52 w 116"/>
                <a:gd name="T35" fmla="*/ 18 h 94"/>
                <a:gd name="T36" fmla="*/ 40 w 116"/>
                <a:gd name="T37" fmla="*/ 13 h 94"/>
                <a:gd name="T38" fmla="*/ 30 w 116"/>
                <a:gd name="T39" fmla="*/ 8 h 94"/>
                <a:gd name="T40" fmla="*/ 21 w 116"/>
                <a:gd name="T41" fmla="*/ 4 h 94"/>
                <a:gd name="T42" fmla="*/ 13 w 116"/>
                <a:gd name="T43" fmla="*/ 1 h 94"/>
                <a:gd name="T44" fmla="*/ 7 w 116"/>
                <a:gd name="T45" fmla="*/ 0 h 94"/>
                <a:gd name="T46" fmla="*/ 4 w 116"/>
                <a:gd name="T47" fmla="*/ 0 h 94"/>
                <a:gd name="T48" fmla="*/ 1 w 116"/>
                <a:gd name="T49" fmla="*/ 4 h 94"/>
                <a:gd name="T50" fmla="*/ 0 w 116"/>
                <a:gd name="T51" fmla="*/ 12 h 94"/>
                <a:gd name="T52" fmla="*/ 0 w 116"/>
                <a:gd name="T53" fmla="*/ 22 h 94"/>
                <a:gd name="T54" fmla="*/ 3 w 116"/>
                <a:gd name="T55" fmla="*/ 31 h 94"/>
                <a:gd name="T56" fmla="*/ 10 w 116"/>
                <a:gd name="T57" fmla="*/ 41 h 94"/>
                <a:gd name="T58" fmla="*/ 11 w 116"/>
                <a:gd name="T59" fmla="*/ 43 h 94"/>
                <a:gd name="T60" fmla="*/ 13 w 116"/>
                <a:gd name="T61" fmla="*/ 46 h 94"/>
                <a:gd name="T62" fmla="*/ 15 w 116"/>
                <a:gd name="T63" fmla="*/ 49 h 94"/>
                <a:gd name="T64" fmla="*/ 19 w 116"/>
                <a:gd name="T65" fmla="*/ 51 h 94"/>
                <a:gd name="T66" fmla="*/ 25 w 116"/>
                <a:gd name="T67" fmla="*/ 55 h 94"/>
                <a:gd name="T68" fmla="*/ 35 w 116"/>
                <a:gd name="T69" fmla="*/ 61 h 94"/>
                <a:gd name="T70" fmla="*/ 47 w 116"/>
                <a:gd name="T71" fmla="*/ 68 h 94"/>
                <a:gd name="T72" fmla="*/ 61 w 116"/>
                <a:gd name="T73" fmla="*/ 76 h 94"/>
                <a:gd name="T74" fmla="*/ 75 w 116"/>
                <a:gd name="T75" fmla="*/ 83 h 94"/>
                <a:gd name="T76" fmla="*/ 89 w 116"/>
                <a:gd name="T77" fmla="*/ 90 h 94"/>
                <a:gd name="T78" fmla="*/ 100 w 116"/>
                <a:gd name="T79" fmla="*/ 94 h 94"/>
                <a:gd name="T80" fmla="*/ 107 w 116"/>
                <a:gd name="T81" fmla="*/ 94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6" h="94">
                  <a:moveTo>
                    <a:pt x="107" y="94"/>
                  </a:moveTo>
                  <a:lnTo>
                    <a:pt x="112" y="92"/>
                  </a:lnTo>
                  <a:lnTo>
                    <a:pt x="115" y="87"/>
                  </a:lnTo>
                  <a:lnTo>
                    <a:pt x="116" y="79"/>
                  </a:lnTo>
                  <a:lnTo>
                    <a:pt x="116" y="71"/>
                  </a:lnTo>
                  <a:lnTo>
                    <a:pt x="112" y="61"/>
                  </a:lnTo>
                  <a:lnTo>
                    <a:pt x="106" y="51"/>
                  </a:lnTo>
                  <a:lnTo>
                    <a:pt x="97" y="42"/>
                  </a:lnTo>
                  <a:lnTo>
                    <a:pt x="85" y="34"/>
                  </a:lnTo>
                  <a:lnTo>
                    <a:pt x="83" y="32"/>
                  </a:lnTo>
                  <a:lnTo>
                    <a:pt x="81" y="31"/>
                  </a:lnTo>
                  <a:lnTo>
                    <a:pt x="78" y="30"/>
                  </a:lnTo>
                  <a:lnTo>
                    <a:pt x="75" y="28"/>
                  </a:lnTo>
                  <a:lnTo>
                    <a:pt x="73" y="27"/>
                  </a:lnTo>
                  <a:lnTo>
                    <a:pt x="70" y="26"/>
                  </a:lnTo>
                  <a:lnTo>
                    <a:pt x="68" y="25"/>
                  </a:lnTo>
                  <a:lnTo>
                    <a:pt x="66" y="24"/>
                  </a:lnTo>
                  <a:lnTo>
                    <a:pt x="52" y="18"/>
                  </a:lnTo>
                  <a:lnTo>
                    <a:pt x="40" y="13"/>
                  </a:lnTo>
                  <a:lnTo>
                    <a:pt x="30" y="8"/>
                  </a:lnTo>
                  <a:lnTo>
                    <a:pt x="21" y="4"/>
                  </a:lnTo>
                  <a:lnTo>
                    <a:pt x="13" y="1"/>
                  </a:lnTo>
                  <a:lnTo>
                    <a:pt x="7" y="0"/>
                  </a:lnTo>
                  <a:lnTo>
                    <a:pt x="4" y="0"/>
                  </a:lnTo>
                  <a:lnTo>
                    <a:pt x="1" y="4"/>
                  </a:lnTo>
                  <a:lnTo>
                    <a:pt x="0" y="12"/>
                  </a:lnTo>
                  <a:lnTo>
                    <a:pt x="0" y="22"/>
                  </a:lnTo>
                  <a:lnTo>
                    <a:pt x="3" y="31"/>
                  </a:lnTo>
                  <a:lnTo>
                    <a:pt x="10" y="41"/>
                  </a:lnTo>
                  <a:lnTo>
                    <a:pt x="11" y="43"/>
                  </a:lnTo>
                  <a:lnTo>
                    <a:pt x="13" y="46"/>
                  </a:lnTo>
                  <a:lnTo>
                    <a:pt x="15" y="49"/>
                  </a:lnTo>
                  <a:lnTo>
                    <a:pt x="19" y="51"/>
                  </a:lnTo>
                  <a:lnTo>
                    <a:pt x="25" y="55"/>
                  </a:lnTo>
                  <a:lnTo>
                    <a:pt x="35" y="61"/>
                  </a:lnTo>
                  <a:lnTo>
                    <a:pt x="47" y="68"/>
                  </a:lnTo>
                  <a:lnTo>
                    <a:pt x="61" y="76"/>
                  </a:lnTo>
                  <a:lnTo>
                    <a:pt x="75" y="83"/>
                  </a:lnTo>
                  <a:lnTo>
                    <a:pt x="89" y="90"/>
                  </a:lnTo>
                  <a:lnTo>
                    <a:pt x="100" y="94"/>
                  </a:lnTo>
                  <a:lnTo>
                    <a:pt x="107" y="94"/>
                  </a:lnTo>
                  <a:close/>
                </a:path>
              </a:pathLst>
            </a:custGeom>
            <a:solidFill>
              <a:srgbClr val="7C59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2" name="Freeform 27"/>
            <p:cNvSpPr>
              <a:spLocks/>
            </p:cNvSpPr>
            <p:nvPr/>
          </p:nvSpPr>
          <p:spPr bwMode="auto">
            <a:xfrm>
              <a:off x="2258" y="1552"/>
              <a:ext cx="112" cy="83"/>
            </a:xfrm>
            <a:custGeom>
              <a:avLst/>
              <a:gdLst>
                <a:gd name="T0" fmla="*/ 103 w 112"/>
                <a:gd name="T1" fmla="*/ 83 h 83"/>
                <a:gd name="T2" fmla="*/ 108 w 112"/>
                <a:gd name="T3" fmla="*/ 82 h 83"/>
                <a:gd name="T4" fmla="*/ 111 w 112"/>
                <a:gd name="T5" fmla="*/ 77 h 83"/>
                <a:gd name="T6" fmla="*/ 112 w 112"/>
                <a:gd name="T7" fmla="*/ 72 h 83"/>
                <a:gd name="T8" fmla="*/ 111 w 112"/>
                <a:gd name="T9" fmla="*/ 64 h 83"/>
                <a:gd name="T10" fmla="*/ 108 w 112"/>
                <a:gd name="T11" fmla="*/ 56 h 83"/>
                <a:gd name="T12" fmla="*/ 101 w 112"/>
                <a:gd name="T13" fmla="*/ 47 h 83"/>
                <a:gd name="T14" fmla="*/ 91 w 112"/>
                <a:gd name="T15" fmla="*/ 39 h 83"/>
                <a:gd name="T16" fmla="*/ 79 w 112"/>
                <a:gd name="T17" fmla="*/ 31 h 83"/>
                <a:gd name="T18" fmla="*/ 76 w 112"/>
                <a:gd name="T19" fmla="*/ 30 h 83"/>
                <a:gd name="T20" fmla="*/ 74 w 112"/>
                <a:gd name="T21" fmla="*/ 29 h 83"/>
                <a:gd name="T22" fmla="*/ 71 w 112"/>
                <a:gd name="T23" fmla="*/ 28 h 83"/>
                <a:gd name="T24" fmla="*/ 69 w 112"/>
                <a:gd name="T25" fmla="*/ 27 h 83"/>
                <a:gd name="T26" fmla="*/ 66 w 112"/>
                <a:gd name="T27" fmla="*/ 26 h 83"/>
                <a:gd name="T28" fmla="*/ 64 w 112"/>
                <a:gd name="T29" fmla="*/ 24 h 83"/>
                <a:gd name="T30" fmla="*/ 61 w 112"/>
                <a:gd name="T31" fmla="*/ 23 h 83"/>
                <a:gd name="T32" fmla="*/ 59 w 112"/>
                <a:gd name="T33" fmla="*/ 22 h 83"/>
                <a:gd name="T34" fmla="*/ 48 w 112"/>
                <a:gd name="T35" fmla="*/ 17 h 83"/>
                <a:gd name="T36" fmla="*/ 37 w 112"/>
                <a:gd name="T37" fmla="*/ 12 h 83"/>
                <a:gd name="T38" fmla="*/ 27 w 112"/>
                <a:gd name="T39" fmla="*/ 7 h 83"/>
                <a:gd name="T40" fmla="*/ 19 w 112"/>
                <a:gd name="T41" fmla="*/ 4 h 83"/>
                <a:gd name="T42" fmla="*/ 12 w 112"/>
                <a:gd name="T43" fmla="*/ 1 h 83"/>
                <a:gd name="T44" fmla="*/ 7 w 112"/>
                <a:gd name="T45" fmla="*/ 0 h 83"/>
                <a:gd name="T46" fmla="*/ 4 w 112"/>
                <a:gd name="T47" fmla="*/ 0 h 83"/>
                <a:gd name="T48" fmla="*/ 1 w 112"/>
                <a:gd name="T49" fmla="*/ 3 h 83"/>
                <a:gd name="T50" fmla="*/ 0 w 112"/>
                <a:gd name="T51" fmla="*/ 9 h 83"/>
                <a:gd name="T52" fmla="*/ 0 w 112"/>
                <a:gd name="T53" fmla="*/ 18 h 83"/>
                <a:gd name="T54" fmla="*/ 4 w 112"/>
                <a:gd name="T55" fmla="*/ 27 h 83"/>
                <a:gd name="T56" fmla="*/ 12 w 112"/>
                <a:gd name="T57" fmla="*/ 36 h 83"/>
                <a:gd name="T58" fmla="*/ 12 w 112"/>
                <a:gd name="T59" fmla="*/ 37 h 83"/>
                <a:gd name="T60" fmla="*/ 14 w 112"/>
                <a:gd name="T61" fmla="*/ 39 h 83"/>
                <a:gd name="T62" fmla="*/ 16 w 112"/>
                <a:gd name="T63" fmla="*/ 41 h 83"/>
                <a:gd name="T64" fmla="*/ 19 w 112"/>
                <a:gd name="T65" fmla="*/ 42 h 83"/>
                <a:gd name="T66" fmla="*/ 26 w 112"/>
                <a:gd name="T67" fmla="*/ 46 h 83"/>
                <a:gd name="T68" fmla="*/ 36 w 112"/>
                <a:gd name="T69" fmla="*/ 52 h 83"/>
                <a:gd name="T70" fmla="*/ 48 w 112"/>
                <a:gd name="T71" fmla="*/ 59 h 83"/>
                <a:gd name="T72" fmla="*/ 61 w 112"/>
                <a:gd name="T73" fmla="*/ 66 h 83"/>
                <a:gd name="T74" fmla="*/ 74 w 112"/>
                <a:gd name="T75" fmla="*/ 73 h 83"/>
                <a:gd name="T76" fmla="*/ 86 w 112"/>
                <a:gd name="T77" fmla="*/ 79 h 83"/>
                <a:gd name="T78" fmla="*/ 96 w 112"/>
                <a:gd name="T79" fmla="*/ 82 h 83"/>
                <a:gd name="T80" fmla="*/ 103 w 112"/>
                <a:gd name="T81" fmla="*/ 83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2" h="83">
                  <a:moveTo>
                    <a:pt x="103" y="83"/>
                  </a:moveTo>
                  <a:lnTo>
                    <a:pt x="108" y="82"/>
                  </a:lnTo>
                  <a:lnTo>
                    <a:pt x="111" y="77"/>
                  </a:lnTo>
                  <a:lnTo>
                    <a:pt x="112" y="72"/>
                  </a:lnTo>
                  <a:lnTo>
                    <a:pt x="111" y="64"/>
                  </a:lnTo>
                  <a:lnTo>
                    <a:pt x="108" y="56"/>
                  </a:lnTo>
                  <a:lnTo>
                    <a:pt x="101" y="47"/>
                  </a:lnTo>
                  <a:lnTo>
                    <a:pt x="91" y="39"/>
                  </a:lnTo>
                  <a:lnTo>
                    <a:pt x="79" y="31"/>
                  </a:lnTo>
                  <a:lnTo>
                    <a:pt x="76" y="30"/>
                  </a:lnTo>
                  <a:lnTo>
                    <a:pt x="74" y="29"/>
                  </a:lnTo>
                  <a:lnTo>
                    <a:pt x="71" y="28"/>
                  </a:lnTo>
                  <a:lnTo>
                    <a:pt x="69" y="27"/>
                  </a:lnTo>
                  <a:lnTo>
                    <a:pt x="66" y="26"/>
                  </a:lnTo>
                  <a:lnTo>
                    <a:pt x="64" y="24"/>
                  </a:lnTo>
                  <a:lnTo>
                    <a:pt x="61" y="23"/>
                  </a:lnTo>
                  <a:lnTo>
                    <a:pt x="59" y="22"/>
                  </a:lnTo>
                  <a:lnTo>
                    <a:pt x="48" y="17"/>
                  </a:lnTo>
                  <a:lnTo>
                    <a:pt x="37" y="12"/>
                  </a:lnTo>
                  <a:lnTo>
                    <a:pt x="27" y="7"/>
                  </a:lnTo>
                  <a:lnTo>
                    <a:pt x="19" y="4"/>
                  </a:lnTo>
                  <a:lnTo>
                    <a:pt x="12" y="1"/>
                  </a:lnTo>
                  <a:lnTo>
                    <a:pt x="7" y="0"/>
                  </a:lnTo>
                  <a:lnTo>
                    <a:pt x="4" y="0"/>
                  </a:lnTo>
                  <a:lnTo>
                    <a:pt x="1" y="3"/>
                  </a:lnTo>
                  <a:lnTo>
                    <a:pt x="0" y="9"/>
                  </a:lnTo>
                  <a:lnTo>
                    <a:pt x="0" y="18"/>
                  </a:lnTo>
                  <a:lnTo>
                    <a:pt x="4" y="27"/>
                  </a:lnTo>
                  <a:lnTo>
                    <a:pt x="12" y="36"/>
                  </a:lnTo>
                  <a:lnTo>
                    <a:pt x="12" y="37"/>
                  </a:lnTo>
                  <a:lnTo>
                    <a:pt x="14" y="39"/>
                  </a:lnTo>
                  <a:lnTo>
                    <a:pt x="16" y="41"/>
                  </a:lnTo>
                  <a:lnTo>
                    <a:pt x="19" y="42"/>
                  </a:lnTo>
                  <a:lnTo>
                    <a:pt x="26" y="46"/>
                  </a:lnTo>
                  <a:lnTo>
                    <a:pt x="36" y="52"/>
                  </a:lnTo>
                  <a:lnTo>
                    <a:pt x="48" y="59"/>
                  </a:lnTo>
                  <a:lnTo>
                    <a:pt x="61" y="66"/>
                  </a:lnTo>
                  <a:lnTo>
                    <a:pt x="74" y="73"/>
                  </a:lnTo>
                  <a:lnTo>
                    <a:pt x="86" y="79"/>
                  </a:lnTo>
                  <a:lnTo>
                    <a:pt x="96" y="82"/>
                  </a:lnTo>
                  <a:lnTo>
                    <a:pt x="103" y="83"/>
                  </a:lnTo>
                  <a:close/>
                </a:path>
              </a:pathLst>
            </a:custGeom>
            <a:solidFill>
              <a:srgbClr val="51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3" name="Freeform 28"/>
            <p:cNvSpPr>
              <a:spLocks/>
            </p:cNvSpPr>
            <p:nvPr/>
          </p:nvSpPr>
          <p:spPr bwMode="auto">
            <a:xfrm>
              <a:off x="2259" y="1557"/>
              <a:ext cx="109" cy="74"/>
            </a:xfrm>
            <a:custGeom>
              <a:avLst/>
              <a:gdLst>
                <a:gd name="T0" fmla="*/ 15 w 109"/>
                <a:gd name="T1" fmla="*/ 32 h 74"/>
                <a:gd name="T2" fmla="*/ 18 w 109"/>
                <a:gd name="T3" fmla="*/ 33 h 74"/>
                <a:gd name="T4" fmla="*/ 26 w 109"/>
                <a:gd name="T5" fmla="*/ 38 h 74"/>
                <a:gd name="T6" fmla="*/ 38 w 109"/>
                <a:gd name="T7" fmla="*/ 45 h 74"/>
                <a:gd name="T8" fmla="*/ 52 w 109"/>
                <a:gd name="T9" fmla="*/ 52 h 74"/>
                <a:gd name="T10" fmla="*/ 66 w 109"/>
                <a:gd name="T11" fmla="*/ 60 h 74"/>
                <a:gd name="T12" fmla="*/ 80 w 109"/>
                <a:gd name="T13" fmla="*/ 67 h 74"/>
                <a:gd name="T14" fmla="*/ 92 w 109"/>
                <a:gd name="T15" fmla="*/ 71 h 74"/>
                <a:gd name="T16" fmla="*/ 100 w 109"/>
                <a:gd name="T17" fmla="*/ 74 h 74"/>
                <a:gd name="T18" fmla="*/ 105 w 109"/>
                <a:gd name="T19" fmla="*/ 73 h 74"/>
                <a:gd name="T20" fmla="*/ 108 w 109"/>
                <a:gd name="T21" fmla="*/ 70 h 74"/>
                <a:gd name="T22" fmla="*/ 109 w 109"/>
                <a:gd name="T23" fmla="*/ 65 h 74"/>
                <a:gd name="T24" fmla="*/ 108 w 109"/>
                <a:gd name="T25" fmla="*/ 59 h 74"/>
                <a:gd name="T26" fmla="*/ 104 w 109"/>
                <a:gd name="T27" fmla="*/ 52 h 74"/>
                <a:gd name="T28" fmla="*/ 97 w 109"/>
                <a:gd name="T29" fmla="*/ 45 h 74"/>
                <a:gd name="T30" fmla="*/ 87 w 109"/>
                <a:gd name="T31" fmla="*/ 37 h 74"/>
                <a:gd name="T32" fmla="*/ 74 w 109"/>
                <a:gd name="T33" fmla="*/ 30 h 74"/>
                <a:gd name="T34" fmla="*/ 59 w 109"/>
                <a:gd name="T35" fmla="*/ 24 h 74"/>
                <a:gd name="T36" fmla="*/ 46 w 109"/>
                <a:gd name="T37" fmla="*/ 18 h 74"/>
                <a:gd name="T38" fmla="*/ 34 w 109"/>
                <a:gd name="T39" fmla="*/ 12 h 74"/>
                <a:gd name="T40" fmla="*/ 25 w 109"/>
                <a:gd name="T41" fmla="*/ 7 h 74"/>
                <a:gd name="T42" fmla="*/ 16 w 109"/>
                <a:gd name="T43" fmla="*/ 3 h 74"/>
                <a:gd name="T44" fmla="*/ 10 w 109"/>
                <a:gd name="T45" fmla="*/ 1 h 74"/>
                <a:gd name="T46" fmla="*/ 5 w 109"/>
                <a:gd name="T47" fmla="*/ 0 h 74"/>
                <a:gd name="T48" fmla="*/ 3 w 109"/>
                <a:gd name="T49" fmla="*/ 2 h 74"/>
                <a:gd name="T50" fmla="*/ 2 w 109"/>
                <a:gd name="T51" fmla="*/ 5 h 74"/>
                <a:gd name="T52" fmla="*/ 1 w 109"/>
                <a:gd name="T53" fmla="*/ 8 h 74"/>
                <a:gd name="T54" fmla="*/ 0 w 109"/>
                <a:gd name="T55" fmla="*/ 12 h 74"/>
                <a:gd name="T56" fmla="*/ 1 w 109"/>
                <a:gd name="T57" fmla="*/ 15 h 74"/>
                <a:gd name="T58" fmla="*/ 3 w 109"/>
                <a:gd name="T59" fmla="*/ 19 h 74"/>
                <a:gd name="T60" fmla="*/ 5 w 109"/>
                <a:gd name="T61" fmla="*/ 23 h 74"/>
                <a:gd name="T62" fmla="*/ 9 w 109"/>
                <a:gd name="T63" fmla="*/ 27 h 74"/>
                <a:gd name="T64" fmla="*/ 15 w 109"/>
                <a:gd name="T65" fmla="*/ 32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74">
                  <a:moveTo>
                    <a:pt x="15" y="32"/>
                  </a:moveTo>
                  <a:lnTo>
                    <a:pt x="18" y="33"/>
                  </a:lnTo>
                  <a:lnTo>
                    <a:pt x="26" y="38"/>
                  </a:lnTo>
                  <a:lnTo>
                    <a:pt x="38" y="45"/>
                  </a:lnTo>
                  <a:lnTo>
                    <a:pt x="52" y="52"/>
                  </a:lnTo>
                  <a:lnTo>
                    <a:pt x="66" y="60"/>
                  </a:lnTo>
                  <a:lnTo>
                    <a:pt x="80" y="67"/>
                  </a:lnTo>
                  <a:lnTo>
                    <a:pt x="92" y="71"/>
                  </a:lnTo>
                  <a:lnTo>
                    <a:pt x="100" y="74"/>
                  </a:lnTo>
                  <a:lnTo>
                    <a:pt x="105" y="73"/>
                  </a:lnTo>
                  <a:lnTo>
                    <a:pt x="108" y="70"/>
                  </a:lnTo>
                  <a:lnTo>
                    <a:pt x="109" y="65"/>
                  </a:lnTo>
                  <a:lnTo>
                    <a:pt x="108" y="59"/>
                  </a:lnTo>
                  <a:lnTo>
                    <a:pt x="104" y="52"/>
                  </a:lnTo>
                  <a:lnTo>
                    <a:pt x="97" y="45"/>
                  </a:lnTo>
                  <a:lnTo>
                    <a:pt x="87" y="37"/>
                  </a:lnTo>
                  <a:lnTo>
                    <a:pt x="74" y="30"/>
                  </a:lnTo>
                  <a:lnTo>
                    <a:pt x="59" y="24"/>
                  </a:lnTo>
                  <a:lnTo>
                    <a:pt x="46" y="18"/>
                  </a:lnTo>
                  <a:lnTo>
                    <a:pt x="34" y="12"/>
                  </a:lnTo>
                  <a:lnTo>
                    <a:pt x="25" y="7"/>
                  </a:lnTo>
                  <a:lnTo>
                    <a:pt x="16" y="3"/>
                  </a:lnTo>
                  <a:lnTo>
                    <a:pt x="10" y="1"/>
                  </a:lnTo>
                  <a:lnTo>
                    <a:pt x="5" y="0"/>
                  </a:lnTo>
                  <a:lnTo>
                    <a:pt x="3" y="2"/>
                  </a:lnTo>
                  <a:lnTo>
                    <a:pt x="2" y="5"/>
                  </a:lnTo>
                  <a:lnTo>
                    <a:pt x="1" y="8"/>
                  </a:lnTo>
                  <a:lnTo>
                    <a:pt x="0" y="12"/>
                  </a:lnTo>
                  <a:lnTo>
                    <a:pt x="1" y="15"/>
                  </a:lnTo>
                  <a:lnTo>
                    <a:pt x="3" y="19"/>
                  </a:lnTo>
                  <a:lnTo>
                    <a:pt x="5" y="23"/>
                  </a:lnTo>
                  <a:lnTo>
                    <a:pt x="9" y="27"/>
                  </a:lnTo>
                  <a:lnTo>
                    <a:pt x="15" y="32"/>
                  </a:lnTo>
                  <a:close/>
                </a:path>
              </a:pathLst>
            </a:custGeom>
            <a:solidFill>
              <a:srgbClr val="2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4" name="Freeform 29"/>
            <p:cNvSpPr>
              <a:spLocks/>
            </p:cNvSpPr>
            <p:nvPr/>
          </p:nvSpPr>
          <p:spPr bwMode="auto">
            <a:xfrm>
              <a:off x="2110" y="1244"/>
              <a:ext cx="84" cy="151"/>
            </a:xfrm>
            <a:custGeom>
              <a:avLst/>
              <a:gdLst>
                <a:gd name="T0" fmla="*/ 27 w 84"/>
                <a:gd name="T1" fmla="*/ 130 h 151"/>
                <a:gd name="T2" fmla="*/ 25 w 84"/>
                <a:gd name="T3" fmla="*/ 126 h 151"/>
                <a:gd name="T4" fmla="*/ 22 w 84"/>
                <a:gd name="T5" fmla="*/ 114 h 151"/>
                <a:gd name="T6" fmla="*/ 17 w 84"/>
                <a:gd name="T7" fmla="*/ 98 h 151"/>
                <a:gd name="T8" fmla="*/ 11 w 84"/>
                <a:gd name="T9" fmla="*/ 78 h 151"/>
                <a:gd name="T10" fmla="*/ 6 w 84"/>
                <a:gd name="T11" fmla="*/ 58 h 151"/>
                <a:gd name="T12" fmla="*/ 2 w 84"/>
                <a:gd name="T13" fmla="*/ 38 h 151"/>
                <a:gd name="T14" fmla="*/ 0 w 84"/>
                <a:gd name="T15" fmla="*/ 22 h 151"/>
                <a:gd name="T16" fmla="*/ 1 w 84"/>
                <a:gd name="T17" fmla="*/ 11 h 151"/>
                <a:gd name="T18" fmla="*/ 6 w 84"/>
                <a:gd name="T19" fmla="*/ 5 h 151"/>
                <a:gd name="T20" fmla="*/ 14 w 84"/>
                <a:gd name="T21" fmla="*/ 0 h 151"/>
                <a:gd name="T22" fmla="*/ 24 w 84"/>
                <a:gd name="T23" fmla="*/ 0 h 151"/>
                <a:gd name="T24" fmla="*/ 36 w 84"/>
                <a:gd name="T25" fmla="*/ 1 h 151"/>
                <a:gd name="T26" fmla="*/ 47 w 84"/>
                <a:gd name="T27" fmla="*/ 7 h 151"/>
                <a:gd name="T28" fmla="*/ 56 w 84"/>
                <a:gd name="T29" fmla="*/ 17 h 151"/>
                <a:gd name="T30" fmla="*/ 65 w 84"/>
                <a:gd name="T31" fmla="*/ 31 h 151"/>
                <a:gd name="T32" fmla="*/ 69 w 84"/>
                <a:gd name="T33" fmla="*/ 50 h 151"/>
                <a:gd name="T34" fmla="*/ 72 w 84"/>
                <a:gd name="T35" fmla="*/ 70 h 151"/>
                <a:gd name="T36" fmla="*/ 75 w 84"/>
                <a:gd name="T37" fmla="*/ 89 h 151"/>
                <a:gd name="T38" fmla="*/ 79 w 84"/>
                <a:gd name="T39" fmla="*/ 105 h 151"/>
                <a:gd name="T40" fmla="*/ 82 w 84"/>
                <a:gd name="T41" fmla="*/ 119 h 151"/>
                <a:gd name="T42" fmla="*/ 84 w 84"/>
                <a:gd name="T43" fmla="*/ 131 h 151"/>
                <a:gd name="T44" fmla="*/ 84 w 84"/>
                <a:gd name="T45" fmla="*/ 140 h 151"/>
                <a:gd name="T46" fmla="*/ 82 w 84"/>
                <a:gd name="T47" fmla="*/ 146 h 151"/>
                <a:gd name="T48" fmla="*/ 77 w 84"/>
                <a:gd name="T49" fmla="*/ 149 h 151"/>
                <a:gd name="T50" fmla="*/ 71 w 84"/>
                <a:gd name="T51" fmla="*/ 151 h 151"/>
                <a:gd name="T52" fmla="*/ 64 w 84"/>
                <a:gd name="T53" fmla="*/ 151 h 151"/>
                <a:gd name="T54" fmla="*/ 57 w 84"/>
                <a:gd name="T55" fmla="*/ 151 h 151"/>
                <a:gd name="T56" fmla="*/ 50 w 84"/>
                <a:gd name="T57" fmla="*/ 151 h 151"/>
                <a:gd name="T58" fmla="*/ 43 w 84"/>
                <a:gd name="T59" fmla="*/ 148 h 151"/>
                <a:gd name="T60" fmla="*/ 37 w 84"/>
                <a:gd name="T61" fmla="*/ 144 h 151"/>
                <a:gd name="T62" fmla="*/ 31 w 84"/>
                <a:gd name="T63" fmla="*/ 138 h 151"/>
                <a:gd name="T64" fmla="*/ 27 w 84"/>
                <a:gd name="T65" fmla="*/ 13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151">
                  <a:moveTo>
                    <a:pt x="27" y="130"/>
                  </a:moveTo>
                  <a:lnTo>
                    <a:pt x="25" y="126"/>
                  </a:lnTo>
                  <a:lnTo>
                    <a:pt x="22" y="114"/>
                  </a:lnTo>
                  <a:lnTo>
                    <a:pt x="17" y="98"/>
                  </a:lnTo>
                  <a:lnTo>
                    <a:pt x="11" y="78"/>
                  </a:lnTo>
                  <a:lnTo>
                    <a:pt x="6" y="58"/>
                  </a:lnTo>
                  <a:lnTo>
                    <a:pt x="2" y="38"/>
                  </a:lnTo>
                  <a:lnTo>
                    <a:pt x="0" y="22"/>
                  </a:lnTo>
                  <a:lnTo>
                    <a:pt x="1" y="11"/>
                  </a:lnTo>
                  <a:lnTo>
                    <a:pt x="6" y="5"/>
                  </a:lnTo>
                  <a:lnTo>
                    <a:pt x="14" y="0"/>
                  </a:lnTo>
                  <a:lnTo>
                    <a:pt x="24" y="0"/>
                  </a:lnTo>
                  <a:lnTo>
                    <a:pt x="36" y="1"/>
                  </a:lnTo>
                  <a:lnTo>
                    <a:pt x="47" y="7"/>
                  </a:lnTo>
                  <a:lnTo>
                    <a:pt x="56" y="17"/>
                  </a:lnTo>
                  <a:lnTo>
                    <a:pt x="65" y="31"/>
                  </a:lnTo>
                  <a:lnTo>
                    <a:pt x="69" y="50"/>
                  </a:lnTo>
                  <a:lnTo>
                    <a:pt x="72" y="70"/>
                  </a:lnTo>
                  <a:lnTo>
                    <a:pt x="75" y="89"/>
                  </a:lnTo>
                  <a:lnTo>
                    <a:pt x="79" y="105"/>
                  </a:lnTo>
                  <a:lnTo>
                    <a:pt x="82" y="119"/>
                  </a:lnTo>
                  <a:lnTo>
                    <a:pt x="84" y="131"/>
                  </a:lnTo>
                  <a:lnTo>
                    <a:pt x="84" y="140"/>
                  </a:lnTo>
                  <a:lnTo>
                    <a:pt x="82" y="146"/>
                  </a:lnTo>
                  <a:lnTo>
                    <a:pt x="77" y="149"/>
                  </a:lnTo>
                  <a:lnTo>
                    <a:pt x="71" y="151"/>
                  </a:lnTo>
                  <a:lnTo>
                    <a:pt x="64" y="151"/>
                  </a:lnTo>
                  <a:lnTo>
                    <a:pt x="57" y="151"/>
                  </a:lnTo>
                  <a:lnTo>
                    <a:pt x="50" y="151"/>
                  </a:lnTo>
                  <a:lnTo>
                    <a:pt x="43" y="148"/>
                  </a:lnTo>
                  <a:lnTo>
                    <a:pt x="37" y="144"/>
                  </a:lnTo>
                  <a:lnTo>
                    <a:pt x="31" y="138"/>
                  </a:lnTo>
                  <a:lnTo>
                    <a:pt x="27"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5" name="Freeform 30"/>
            <p:cNvSpPr>
              <a:spLocks/>
            </p:cNvSpPr>
            <p:nvPr/>
          </p:nvSpPr>
          <p:spPr bwMode="auto">
            <a:xfrm>
              <a:off x="2114" y="1245"/>
              <a:ext cx="76" cy="147"/>
            </a:xfrm>
            <a:custGeom>
              <a:avLst/>
              <a:gdLst>
                <a:gd name="T0" fmla="*/ 1 w 76"/>
                <a:gd name="T1" fmla="*/ 12 h 147"/>
                <a:gd name="T2" fmla="*/ 5 w 76"/>
                <a:gd name="T3" fmla="*/ 6 h 147"/>
                <a:gd name="T4" fmla="*/ 12 w 76"/>
                <a:gd name="T5" fmla="*/ 2 h 147"/>
                <a:gd name="T6" fmla="*/ 21 w 76"/>
                <a:gd name="T7" fmla="*/ 0 h 147"/>
                <a:gd name="T8" fmla="*/ 31 w 76"/>
                <a:gd name="T9" fmla="*/ 3 h 147"/>
                <a:gd name="T10" fmla="*/ 41 w 76"/>
                <a:gd name="T11" fmla="*/ 8 h 147"/>
                <a:gd name="T12" fmla="*/ 50 w 76"/>
                <a:gd name="T13" fmla="*/ 17 h 147"/>
                <a:gd name="T14" fmla="*/ 57 w 76"/>
                <a:gd name="T15" fmla="*/ 31 h 147"/>
                <a:gd name="T16" fmla="*/ 61 w 76"/>
                <a:gd name="T17" fmla="*/ 49 h 147"/>
                <a:gd name="T18" fmla="*/ 64 w 76"/>
                <a:gd name="T19" fmla="*/ 68 h 147"/>
                <a:gd name="T20" fmla="*/ 67 w 76"/>
                <a:gd name="T21" fmla="*/ 86 h 147"/>
                <a:gd name="T22" fmla="*/ 71 w 76"/>
                <a:gd name="T23" fmla="*/ 102 h 147"/>
                <a:gd name="T24" fmla="*/ 74 w 76"/>
                <a:gd name="T25" fmla="*/ 116 h 147"/>
                <a:gd name="T26" fmla="*/ 76 w 76"/>
                <a:gd name="T27" fmla="*/ 127 h 147"/>
                <a:gd name="T28" fmla="*/ 76 w 76"/>
                <a:gd name="T29" fmla="*/ 136 h 147"/>
                <a:gd name="T30" fmla="*/ 74 w 76"/>
                <a:gd name="T31" fmla="*/ 142 h 147"/>
                <a:gd name="T32" fmla="*/ 70 w 76"/>
                <a:gd name="T33" fmla="*/ 145 h 147"/>
                <a:gd name="T34" fmla="*/ 65 w 76"/>
                <a:gd name="T35" fmla="*/ 146 h 147"/>
                <a:gd name="T36" fmla="*/ 59 w 76"/>
                <a:gd name="T37" fmla="*/ 147 h 147"/>
                <a:gd name="T38" fmla="*/ 52 w 76"/>
                <a:gd name="T39" fmla="*/ 147 h 147"/>
                <a:gd name="T40" fmla="*/ 47 w 76"/>
                <a:gd name="T41" fmla="*/ 146 h 147"/>
                <a:gd name="T42" fmla="*/ 40 w 76"/>
                <a:gd name="T43" fmla="*/ 145 h 147"/>
                <a:gd name="T44" fmla="*/ 35 w 76"/>
                <a:gd name="T45" fmla="*/ 141 h 147"/>
                <a:gd name="T46" fmla="*/ 31 w 76"/>
                <a:gd name="T47" fmla="*/ 135 h 147"/>
                <a:gd name="T48" fmla="*/ 26 w 76"/>
                <a:gd name="T49" fmla="*/ 127 h 147"/>
                <a:gd name="T50" fmla="*/ 25 w 76"/>
                <a:gd name="T51" fmla="*/ 123 h 147"/>
                <a:gd name="T52" fmla="*/ 21 w 76"/>
                <a:gd name="T53" fmla="*/ 112 h 147"/>
                <a:gd name="T54" fmla="*/ 17 w 76"/>
                <a:gd name="T55" fmla="*/ 96 h 147"/>
                <a:gd name="T56" fmla="*/ 11 w 76"/>
                <a:gd name="T57" fmla="*/ 77 h 147"/>
                <a:gd name="T58" fmla="*/ 6 w 76"/>
                <a:gd name="T59" fmla="*/ 58 h 147"/>
                <a:gd name="T60" fmla="*/ 2 w 76"/>
                <a:gd name="T61" fmla="*/ 38 h 147"/>
                <a:gd name="T62" fmla="*/ 0 w 76"/>
                <a:gd name="T63" fmla="*/ 23 h 147"/>
                <a:gd name="T64" fmla="*/ 1 w 76"/>
                <a:gd name="T65" fmla="*/ 12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47">
                  <a:moveTo>
                    <a:pt x="1" y="12"/>
                  </a:moveTo>
                  <a:lnTo>
                    <a:pt x="5" y="6"/>
                  </a:lnTo>
                  <a:lnTo>
                    <a:pt x="12" y="2"/>
                  </a:lnTo>
                  <a:lnTo>
                    <a:pt x="21" y="0"/>
                  </a:lnTo>
                  <a:lnTo>
                    <a:pt x="31" y="3"/>
                  </a:lnTo>
                  <a:lnTo>
                    <a:pt x="41" y="8"/>
                  </a:lnTo>
                  <a:lnTo>
                    <a:pt x="50" y="17"/>
                  </a:lnTo>
                  <a:lnTo>
                    <a:pt x="57" y="31"/>
                  </a:lnTo>
                  <a:lnTo>
                    <a:pt x="61" y="49"/>
                  </a:lnTo>
                  <a:lnTo>
                    <a:pt x="64" y="68"/>
                  </a:lnTo>
                  <a:lnTo>
                    <a:pt x="67" y="86"/>
                  </a:lnTo>
                  <a:lnTo>
                    <a:pt x="71" y="102"/>
                  </a:lnTo>
                  <a:lnTo>
                    <a:pt x="74" y="116"/>
                  </a:lnTo>
                  <a:lnTo>
                    <a:pt x="76" y="127"/>
                  </a:lnTo>
                  <a:lnTo>
                    <a:pt x="76" y="136"/>
                  </a:lnTo>
                  <a:lnTo>
                    <a:pt x="74" y="142"/>
                  </a:lnTo>
                  <a:lnTo>
                    <a:pt x="70" y="145"/>
                  </a:lnTo>
                  <a:lnTo>
                    <a:pt x="65" y="146"/>
                  </a:lnTo>
                  <a:lnTo>
                    <a:pt x="59" y="147"/>
                  </a:lnTo>
                  <a:lnTo>
                    <a:pt x="52" y="147"/>
                  </a:lnTo>
                  <a:lnTo>
                    <a:pt x="47" y="146"/>
                  </a:lnTo>
                  <a:lnTo>
                    <a:pt x="40" y="145"/>
                  </a:lnTo>
                  <a:lnTo>
                    <a:pt x="35" y="141"/>
                  </a:lnTo>
                  <a:lnTo>
                    <a:pt x="31" y="135"/>
                  </a:lnTo>
                  <a:lnTo>
                    <a:pt x="26" y="127"/>
                  </a:lnTo>
                  <a:lnTo>
                    <a:pt x="25" y="123"/>
                  </a:lnTo>
                  <a:lnTo>
                    <a:pt x="21" y="112"/>
                  </a:lnTo>
                  <a:lnTo>
                    <a:pt x="17" y="96"/>
                  </a:lnTo>
                  <a:lnTo>
                    <a:pt x="11" y="77"/>
                  </a:lnTo>
                  <a:lnTo>
                    <a:pt x="6" y="58"/>
                  </a:lnTo>
                  <a:lnTo>
                    <a:pt x="2" y="38"/>
                  </a:lnTo>
                  <a:lnTo>
                    <a:pt x="0" y="23"/>
                  </a:lnTo>
                  <a:lnTo>
                    <a:pt x="1" y="12"/>
                  </a:lnTo>
                  <a:close/>
                </a:path>
              </a:pathLst>
            </a:custGeom>
            <a:solidFill>
              <a:srgbClr val="D3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6" name="Freeform 31"/>
            <p:cNvSpPr>
              <a:spLocks/>
            </p:cNvSpPr>
            <p:nvPr/>
          </p:nvSpPr>
          <p:spPr bwMode="auto">
            <a:xfrm>
              <a:off x="2119" y="1248"/>
              <a:ext cx="66" cy="142"/>
            </a:xfrm>
            <a:custGeom>
              <a:avLst/>
              <a:gdLst>
                <a:gd name="T0" fmla="*/ 0 w 66"/>
                <a:gd name="T1" fmla="*/ 12 h 142"/>
                <a:gd name="T2" fmla="*/ 4 w 66"/>
                <a:gd name="T3" fmla="*/ 6 h 142"/>
                <a:gd name="T4" fmla="*/ 9 w 66"/>
                <a:gd name="T5" fmla="*/ 1 h 142"/>
                <a:gd name="T6" fmla="*/ 17 w 66"/>
                <a:gd name="T7" fmla="*/ 0 h 142"/>
                <a:gd name="T8" fmla="*/ 26 w 66"/>
                <a:gd name="T9" fmla="*/ 2 h 142"/>
                <a:gd name="T10" fmla="*/ 34 w 66"/>
                <a:gd name="T11" fmla="*/ 7 h 142"/>
                <a:gd name="T12" fmla="*/ 42 w 66"/>
                <a:gd name="T13" fmla="*/ 16 h 142"/>
                <a:gd name="T14" fmla="*/ 49 w 66"/>
                <a:gd name="T15" fmla="*/ 30 h 142"/>
                <a:gd name="T16" fmla="*/ 53 w 66"/>
                <a:gd name="T17" fmla="*/ 47 h 142"/>
                <a:gd name="T18" fmla="*/ 56 w 66"/>
                <a:gd name="T19" fmla="*/ 66 h 142"/>
                <a:gd name="T20" fmla="*/ 59 w 66"/>
                <a:gd name="T21" fmla="*/ 83 h 142"/>
                <a:gd name="T22" fmla="*/ 62 w 66"/>
                <a:gd name="T23" fmla="*/ 99 h 142"/>
                <a:gd name="T24" fmla="*/ 65 w 66"/>
                <a:gd name="T25" fmla="*/ 112 h 142"/>
                <a:gd name="T26" fmla="*/ 66 w 66"/>
                <a:gd name="T27" fmla="*/ 123 h 142"/>
                <a:gd name="T28" fmla="*/ 66 w 66"/>
                <a:gd name="T29" fmla="*/ 131 h 142"/>
                <a:gd name="T30" fmla="*/ 66 w 66"/>
                <a:gd name="T31" fmla="*/ 137 h 142"/>
                <a:gd name="T32" fmla="*/ 62 w 66"/>
                <a:gd name="T33" fmla="*/ 140 h 142"/>
                <a:gd name="T34" fmla="*/ 58 w 66"/>
                <a:gd name="T35" fmla="*/ 141 h 142"/>
                <a:gd name="T36" fmla="*/ 53 w 66"/>
                <a:gd name="T37" fmla="*/ 142 h 142"/>
                <a:gd name="T38" fmla="*/ 47 w 66"/>
                <a:gd name="T39" fmla="*/ 142 h 142"/>
                <a:gd name="T40" fmla="*/ 42 w 66"/>
                <a:gd name="T41" fmla="*/ 142 h 142"/>
                <a:gd name="T42" fmla="*/ 37 w 66"/>
                <a:gd name="T43" fmla="*/ 139 h 142"/>
                <a:gd name="T44" fmla="*/ 32 w 66"/>
                <a:gd name="T45" fmla="*/ 136 h 142"/>
                <a:gd name="T46" fmla="*/ 28 w 66"/>
                <a:gd name="T47" fmla="*/ 131 h 142"/>
                <a:gd name="T48" fmla="*/ 24 w 66"/>
                <a:gd name="T49" fmla="*/ 123 h 142"/>
                <a:gd name="T50" fmla="*/ 23 w 66"/>
                <a:gd name="T51" fmla="*/ 119 h 142"/>
                <a:gd name="T52" fmla="*/ 20 w 66"/>
                <a:gd name="T53" fmla="*/ 109 h 142"/>
                <a:gd name="T54" fmla="*/ 15 w 66"/>
                <a:gd name="T55" fmla="*/ 93 h 142"/>
                <a:gd name="T56" fmla="*/ 11 w 66"/>
                <a:gd name="T57" fmla="*/ 75 h 142"/>
                <a:gd name="T58" fmla="*/ 5 w 66"/>
                <a:gd name="T59" fmla="*/ 56 h 142"/>
                <a:gd name="T60" fmla="*/ 2 w 66"/>
                <a:gd name="T61" fmla="*/ 37 h 142"/>
                <a:gd name="T62" fmla="*/ 0 w 66"/>
                <a:gd name="T63" fmla="*/ 22 h 142"/>
                <a:gd name="T64" fmla="*/ 0 w 66"/>
                <a:gd name="T65" fmla="*/ 1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 h="142">
                  <a:moveTo>
                    <a:pt x="0" y="12"/>
                  </a:moveTo>
                  <a:lnTo>
                    <a:pt x="4" y="6"/>
                  </a:lnTo>
                  <a:lnTo>
                    <a:pt x="9" y="1"/>
                  </a:lnTo>
                  <a:lnTo>
                    <a:pt x="17" y="0"/>
                  </a:lnTo>
                  <a:lnTo>
                    <a:pt x="26" y="2"/>
                  </a:lnTo>
                  <a:lnTo>
                    <a:pt x="34" y="7"/>
                  </a:lnTo>
                  <a:lnTo>
                    <a:pt x="42" y="16"/>
                  </a:lnTo>
                  <a:lnTo>
                    <a:pt x="49" y="30"/>
                  </a:lnTo>
                  <a:lnTo>
                    <a:pt x="53" y="47"/>
                  </a:lnTo>
                  <a:lnTo>
                    <a:pt x="56" y="66"/>
                  </a:lnTo>
                  <a:lnTo>
                    <a:pt x="59" y="83"/>
                  </a:lnTo>
                  <a:lnTo>
                    <a:pt x="62" y="99"/>
                  </a:lnTo>
                  <a:lnTo>
                    <a:pt x="65" y="112"/>
                  </a:lnTo>
                  <a:lnTo>
                    <a:pt x="66" y="123"/>
                  </a:lnTo>
                  <a:lnTo>
                    <a:pt x="66" y="131"/>
                  </a:lnTo>
                  <a:lnTo>
                    <a:pt x="66" y="137"/>
                  </a:lnTo>
                  <a:lnTo>
                    <a:pt x="62" y="140"/>
                  </a:lnTo>
                  <a:lnTo>
                    <a:pt x="58" y="141"/>
                  </a:lnTo>
                  <a:lnTo>
                    <a:pt x="53" y="142"/>
                  </a:lnTo>
                  <a:lnTo>
                    <a:pt x="47" y="142"/>
                  </a:lnTo>
                  <a:lnTo>
                    <a:pt x="42" y="142"/>
                  </a:lnTo>
                  <a:lnTo>
                    <a:pt x="37" y="139"/>
                  </a:lnTo>
                  <a:lnTo>
                    <a:pt x="32" y="136"/>
                  </a:lnTo>
                  <a:lnTo>
                    <a:pt x="28" y="131"/>
                  </a:lnTo>
                  <a:lnTo>
                    <a:pt x="24" y="123"/>
                  </a:lnTo>
                  <a:lnTo>
                    <a:pt x="23" y="119"/>
                  </a:lnTo>
                  <a:lnTo>
                    <a:pt x="20" y="109"/>
                  </a:lnTo>
                  <a:lnTo>
                    <a:pt x="15" y="93"/>
                  </a:lnTo>
                  <a:lnTo>
                    <a:pt x="11" y="75"/>
                  </a:lnTo>
                  <a:lnTo>
                    <a:pt x="5" y="56"/>
                  </a:lnTo>
                  <a:lnTo>
                    <a:pt x="2" y="37"/>
                  </a:lnTo>
                  <a:lnTo>
                    <a:pt x="0" y="22"/>
                  </a:lnTo>
                  <a:lnTo>
                    <a:pt x="0" y="12"/>
                  </a:lnTo>
                  <a:close/>
                </a:path>
              </a:pathLst>
            </a:custGeom>
            <a:solidFill>
              <a:srgbClr val="AA9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7" name="Freeform 32"/>
            <p:cNvSpPr>
              <a:spLocks/>
            </p:cNvSpPr>
            <p:nvPr/>
          </p:nvSpPr>
          <p:spPr bwMode="auto">
            <a:xfrm>
              <a:off x="2124" y="1251"/>
              <a:ext cx="59" cy="137"/>
            </a:xfrm>
            <a:custGeom>
              <a:avLst/>
              <a:gdLst>
                <a:gd name="T0" fmla="*/ 0 w 59"/>
                <a:gd name="T1" fmla="*/ 11 h 137"/>
                <a:gd name="T2" fmla="*/ 2 w 59"/>
                <a:gd name="T3" fmla="*/ 5 h 137"/>
                <a:gd name="T4" fmla="*/ 7 w 59"/>
                <a:gd name="T5" fmla="*/ 1 h 137"/>
                <a:gd name="T6" fmla="*/ 14 w 59"/>
                <a:gd name="T7" fmla="*/ 0 h 137"/>
                <a:gd name="T8" fmla="*/ 21 w 59"/>
                <a:gd name="T9" fmla="*/ 1 h 137"/>
                <a:gd name="T10" fmla="*/ 28 w 59"/>
                <a:gd name="T11" fmla="*/ 7 h 137"/>
                <a:gd name="T12" fmla="*/ 34 w 59"/>
                <a:gd name="T13" fmla="*/ 15 h 137"/>
                <a:gd name="T14" fmla="*/ 40 w 59"/>
                <a:gd name="T15" fmla="*/ 28 h 137"/>
                <a:gd name="T16" fmla="*/ 44 w 59"/>
                <a:gd name="T17" fmla="*/ 45 h 137"/>
                <a:gd name="T18" fmla="*/ 47 w 59"/>
                <a:gd name="T19" fmla="*/ 63 h 137"/>
                <a:gd name="T20" fmla="*/ 51 w 59"/>
                <a:gd name="T21" fmla="*/ 79 h 137"/>
                <a:gd name="T22" fmla="*/ 53 w 59"/>
                <a:gd name="T23" fmla="*/ 94 h 137"/>
                <a:gd name="T24" fmla="*/ 56 w 59"/>
                <a:gd name="T25" fmla="*/ 107 h 137"/>
                <a:gd name="T26" fmla="*/ 58 w 59"/>
                <a:gd name="T27" fmla="*/ 117 h 137"/>
                <a:gd name="T28" fmla="*/ 59 w 59"/>
                <a:gd name="T29" fmla="*/ 125 h 137"/>
                <a:gd name="T30" fmla="*/ 58 w 59"/>
                <a:gd name="T31" fmla="*/ 131 h 137"/>
                <a:gd name="T32" fmla="*/ 55 w 59"/>
                <a:gd name="T33" fmla="*/ 134 h 137"/>
                <a:gd name="T34" fmla="*/ 52 w 59"/>
                <a:gd name="T35" fmla="*/ 135 h 137"/>
                <a:gd name="T36" fmla="*/ 47 w 59"/>
                <a:gd name="T37" fmla="*/ 136 h 137"/>
                <a:gd name="T38" fmla="*/ 43 w 59"/>
                <a:gd name="T39" fmla="*/ 137 h 137"/>
                <a:gd name="T40" fmla="*/ 38 w 59"/>
                <a:gd name="T41" fmla="*/ 136 h 137"/>
                <a:gd name="T42" fmla="*/ 34 w 59"/>
                <a:gd name="T43" fmla="*/ 134 h 137"/>
                <a:gd name="T44" fmla="*/ 30 w 59"/>
                <a:gd name="T45" fmla="*/ 131 h 137"/>
                <a:gd name="T46" fmla="*/ 26 w 59"/>
                <a:gd name="T47" fmla="*/ 125 h 137"/>
                <a:gd name="T48" fmla="*/ 23 w 59"/>
                <a:gd name="T49" fmla="*/ 118 h 137"/>
                <a:gd name="T50" fmla="*/ 22 w 59"/>
                <a:gd name="T51" fmla="*/ 114 h 137"/>
                <a:gd name="T52" fmla="*/ 19 w 59"/>
                <a:gd name="T53" fmla="*/ 105 h 137"/>
                <a:gd name="T54" fmla="*/ 14 w 59"/>
                <a:gd name="T55" fmla="*/ 90 h 137"/>
                <a:gd name="T56" fmla="*/ 10 w 59"/>
                <a:gd name="T57" fmla="*/ 72 h 137"/>
                <a:gd name="T58" fmla="*/ 6 w 59"/>
                <a:gd name="T59" fmla="*/ 53 h 137"/>
                <a:gd name="T60" fmla="*/ 1 w 59"/>
                <a:gd name="T61" fmla="*/ 36 h 137"/>
                <a:gd name="T62" fmla="*/ 0 w 59"/>
                <a:gd name="T63" fmla="*/ 21 h 137"/>
                <a:gd name="T64" fmla="*/ 0 w 59"/>
                <a:gd name="T65" fmla="*/ 11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 h="137">
                  <a:moveTo>
                    <a:pt x="0" y="11"/>
                  </a:moveTo>
                  <a:lnTo>
                    <a:pt x="2" y="5"/>
                  </a:lnTo>
                  <a:lnTo>
                    <a:pt x="7" y="1"/>
                  </a:lnTo>
                  <a:lnTo>
                    <a:pt x="14" y="0"/>
                  </a:lnTo>
                  <a:lnTo>
                    <a:pt x="21" y="1"/>
                  </a:lnTo>
                  <a:lnTo>
                    <a:pt x="28" y="7"/>
                  </a:lnTo>
                  <a:lnTo>
                    <a:pt x="34" y="15"/>
                  </a:lnTo>
                  <a:lnTo>
                    <a:pt x="40" y="28"/>
                  </a:lnTo>
                  <a:lnTo>
                    <a:pt x="44" y="45"/>
                  </a:lnTo>
                  <a:lnTo>
                    <a:pt x="47" y="63"/>
                  </a:lnTo>
                  <a:lnTo>
                    <a:pt x="51" y="79"/>
                  </a:lnTo>
                  <a:lnTo>
                    <a:pt x="53" y="94"/>
                  </a:lnTo>
                  <a:lnTo>
                    <a:pt x="56" y="107"/>
                  </a:lnTo>
                  <a:lnTo>
                    <a:pt x="58" y="117"/>
                  </a:lnTo>
                  <a:lnTo>
                    <a:pt x="59" y="125"/>
                  </a:lnTo>
                  <a:lnTo>
                    <a:pt x="58" y="131"/>
                  </a:lnTo>
                  <a:lnTo>
                    <a:pt x="55" y="134"/>
                  </a:lnTo>
                  <a:lnTo>
                    <a:pt x="52" y="135"/>
                  </a:lnTo>
                  <a:lnTo>
                    <a:pt x="47" y="136"/>
                  </a:lnTo>
                  <a:lnTo>
                    <a:pt x="43" y="137"/>
                  </a:lnTo>
                  <a:lnTo>
                    <a:pt x="38" y="136"/>
                  </a:lnTo>
                  <a:lnTo>
                    <a:pt x="34" y="134"/>
                  </a:lnTo>
                  <a:lnTo>
                    <a:pt x="30" y="131"/>
                  </a:lnTo>
                  <a:lnTo>
                    <a:pt x="26" y="125"/>
                  </a:lnTo>
                  <a:lnTo>
                    <a:pt x="23" y="118"/>
                  </a:lnTo>
                  <a:lnTo>
                    <a:pt x="22" y="114"/>
                  </a:lnTo>
                  <a:lnTo>
                    <a:pt x="19" y="105"/>
                  </a:lnTo>
                  <a:lnTo>
                    <a:pt x="14" y="90"/>
                  </a:lnTo>
                  <a:lnTo>
                    <a:pt x="10" y="72"/>
                  </a:lnTo>
                  <a:lnTo>
                    <a:pt x="6" y="53"/>
                  </a:lnTo>
                  <a:lnTo>
                    <a:pt x="1" y="36"/>
                  </a:lnTo>
                  <a:lnTo>
                    <a:pt x="0" y="21"/>
                  </a:lnTo>
                  <a:lnTo>
                    <a:pt x="0" y="11"/>
                  </a:lnTo>
                  <a:close/>
                </a:path>
              </a:pathLst>
            </a:custGeom>
            <a:solidFill>
              <a:srgbClr val="7C59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8" name="Freeform 33"/>
            <p:cNvSpPr>
              <a:spLocks/>
            </p:cNvSpPr>
            <p:nvPr/>
          </p:nvSpPr>
          <p:spPr bwMode="auto">
            <a:xfrm>
              <a:off x="2127" y="1254"/>
              <a:ext cx="51" cy="132"/>
            </a:xfrm>
            <a:custGeom>
              <a:avLst/>
              <a:gdLst>
                <a:gd name="T0" fmla="*/ 0 w 51"/>
                <a:gd name="T1" fmla="*/ 10 h 132"/>
                <a:gd name="T2" fmla="*/ 1 w 51"/>
                <a:gd name="T3" fmla="*/ 5 h 132"/>
                <a:gd name="T4" fmla="*/ 5 w 51"/>
                <a:gd name="T5" fmla="*/ 1 h 132"/>
                <a:gd name="T6" fmla="*/ 11 w 51"/>
                <a:gd name="T7" fmla="*/ 0 h 132"/>
                <a:gd name="T8" fmla="*/ 16 w 51"/>
                <a:gd name="T9" fmla="*/ 1 h 132"/>
                <a:gd name="T10" fmla="*/ 22 w 51"/>
                <a:gd name="T11" fmla="*/ 5 h 132"/>
                <a:gd name="T12" fmla="*/ 28 w 51"/>
                <a:gd name="T13" fmla="*/ 14 h 132"/>
                <a:gd name="T14" fmla="*/ 33 w 51"/>
                <a:gd name="T15" fmla="*/ 26 h 132"/>
                <a:gd name="T16" fmla="*/ 37 w 51"/>
                <a:gd name="T17" fmla="*/ 42 h 132"/>
                <a:gd name="T18" fmla="*/ 39 w 51"/>
                <a:gd name="T19" fmla="*/ 60 h 132"/>
                <a:gd name="T20" fmla="*/ 43 w 51"/>
                <a:gd name="T21" fmla="*/ 76 h 132"/>
                <a:gd name="T22" fmla="*/ 46 w 51"/>
                <a:gd name="T23" fmla="*/ 90 h 132"/>
                <a:gd name="T24" fmla="*/ 49 w 51"/>
                <a:gd name="T25" fmla="*/ 102 h 132"/>
                <a:gd name="T26" fmla="*/ 50 w 51"/>
                <a:gd name="T27" fmla="*/ 112 h 132"/>
                <a:gd name="T28" fmla="*/ 51 w 51"/>
                <a:gd name="T29" fmla="*/ 120 h 132"/>
                <a:gd name="T30" fmla="*/ 50 w 51"/>
                <a:gd name="T31" fmla="*/ 126 h 132"/>
                <a:gd name="T32" fmla="*/ 49 w 51"/>
                <a:gd name="T33" fmla="*/ 129 h 132"/>
                <a:gd name="T34" fmla="*/ 46 w 51"/>
                <a:gd name="T35" fmla="*/ 130 h 132"/>
                <a:gd name="T36" fmla="*/ 42 w 51"/>
                <a:gd name="T37" fmla="*/ 131 h 132"/>
                <a:gd name="T38" fmla="*/ 39 w 51"/>
                <a:gd name="T39" fmla="*/ 132 h 132"/>
                <a:gd name="T40" fmla="*/ 35 w 51"/>
                <a:gd name="T41" fmla="*/ 130 h 132"/>
                <a:gd name="T42" fmla="*/ 32 w 51"/>
                <a:gd name="T43" fmla="*/ 129 h 132"/>
                <a:gd name="T44" fmla="*/ 28 w 51"/>
                <a:gd name="T45" fmla="*/ 126 h 132"/>
                <a:gd name="T46" fmla="*/ 26 w 51"/>
                <a:gd name="T47" fmla="*/ 121 h 132"/>
                <a:gd name="T48" fmla="*/ 23 w 51"/>
                <a:gd name="T49" fmla="*/ 114 h 132"/>
                <a:gd name="T50" fmla="*/ 22 w 51"/>
                <a:gd name="T51" fmla="*/ 110 h 132"/>
                <a:gd name="T52" fmla="*/ 19 w 51"/>
                <a:gd name="T53" fmla="*/ 100 h 132"/>
                <a:gd name="T54" fmla="*/ 15 w 51"/>
                <a:gd name="T55" fmla="*/ 86 h 132"/>
                <a:gd name="T56" fmla="*/ 11 w 51"/>
                <a:gd name="T57" fmla="*/ 69 h 132"/>
                <a:gd name="T58" fmla="*/ 6 w 51"/>
                <a:gd name="T59" fmla="*/ 51 h 132"/>
                <a:gd name="T60" fmla="*/ 3 w 51"/>
                <a:gd name="T61" fmla="*/ 34 h 132"/>
                <a:gd name="T62" fmla="*/ 0 w 51"/>
                <a:gd name="T63" fmla="*/ 20 h 132"/>
                <a:gd name="T64" fmla="*/ 0 w 51"/>
                <a:gd name="T65" fmla="*/ 1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132">
                  <a:moveTo>
                    <a:pt x="0" y="10"/>
                  </a:moveTo>
                  <a:lnTo>
                    <a:pt x="1" y="5"/>
                  </a:lnTo>
                  <a:lnTo>
                    <a:pt x="5" y="1"/>
                  </a:lnTo>
                  <a:lnTo>
                    <a:pt x="11" y="0"/>
                  </a:lnTo>
                  <a:lnTo>
                    <a:pt x="16" y="1"/>
                  </a:lnTo>
                  <a:lnTo>
                    <a:pt x="22" y="5"/>
                  </a:lnTo>
                  <a:lnTo>
                    <a:pt x="28" y="14"/>
                  </a:lnTo>
                  <a:lnTo>
                    <a:pt x="33" y="26"/>
                  </a:lnTo>
                  <a:lnTo>
                    <a:pt x="37" y="42"/>
                  </a:lnTo>
                  <a:lnTo>
                    <a:pt x="39" y="60"/>
                  </a:lnTo>
                  <a:lnTo>
                    <a:pt x="43" y="76"/>
                  </a:lnTo>
                  <a:lnTo>
                    <a:pt x="46" y="90"/>
                  </a:lnTo>
                  <a:lnTo>
                    <a:pt x="49" y="102"/>
                  </a:lnTo>
                  <a:lnTo>
                    <a:pt x="50" y="112"/>
                  </a:lnTo>
                  <a:lnTo>
                    <a:pt x="51" y="120"/>
                  </a:lnTo>
                  <a:lnTo>
                    <a:pt x="50" y="126"/>
                  </a:lnTo>
                  <a:lnTo>
                    <a:pt x="49" y="129"/>
                  </a:lnTo>
                  <a:lnTo>
                    <a:pt x="46" y="130"/>
                  </a:lnTo>
                  <a:lnTo>
                    <a:pt x="42" y="131"/>
                  </a:lnTo>
                  <a:lnTo>
                    <a:pt x="39" y="132"/>
                  </a:lnTo>
                  <a:lnTo>
                    <a:pt x="35" y="130"/>
                  </a:lnTo>
                  <a:lnTo>
                    <a:pt x="32" y="129"/>
                  </a:lnTo>
                  <a:lnTo>
                    <a:pt x="28" y="126"/>
                  </a:lnTo>
                  <a:lnTo>
                    <a:pt x="26" y="121"/>
                  </a:lnTo>
                  <a:lnTo>
                    <a:pt x="23" y="114"/>
                  </a:lnTo>
                  <a:lnTo>
                    <a:pt x="22" y="110"/>
                  </a:lnTo>
                  <a:lnTo>
                    <a:pt x="19" y="100"/>
                  </a:lnTo>
                  <a:lnTo>
                    <a:pt x="15" y="86"/>
                  </a:lnTo>
                  <a:lnTo>
                    <a:pt x="11" y="69"/>
                  </a:lnTo>
                  <a:lnTo>
                    <a:pt x="6" y="51"/>
                  </a:lnTo>
                  <a:lnTo>
                    <a:pt x="3" y="34"/>
                  </a:lnTo>
                  <a:lnTo>
                    <a:pt x="0" y="20"/>
                  </a:lnTo>
                  <a:lnTo>
                    <a:pt x="0" y="10"/>
                  </a:lnTo>
                  <a:close/>
                </a:path>
              </a:pathLst>
            </a:custGeom>
            <a:solidFill>
              <a:srgbClr val="51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59" name="Freeform 34"/>
            <p:cNvSpPr>
              <a:spLocks/>
            </p:cNvSpPr>
            <p:nvPr/>
          </p:nvSpPr>
          <p:spPr bwMode="auto">
            <a:xfrm>
              <a:off x="2130" y="1256"/>
              <a:ext cx="44" cy="127"/>
            </a:xfrm>
            <a:custGeom>
              <a:avLst/>
              <a:gdLst>
                <a:gd name="T0" fmla="*/ 22 w 44"/>
                <a:gd name="T1" fmla="*/ 111 h 127"/>
                <a:gd name="T2" fmla="*/ 21 w 44"/>
                <a:gd name="T3" fmla="*/ 107 h 127"/>
                <a:gd name="T4" fmla="*/ 19 w 44"/>
                <a:gd name="T5" fmla="*/ 97 h 127"/>
                <a:gd name="T6" fmla="*/ 15 w 44"/>
                <a:gd name="T7" fmla="*/ 84 h 127"/>
                <a:gd name="T8" fmla="*/ 11 w 44"/>
                <a:gd name="T9" fmla="*/ 68 h 127"/>
                <a:gd name="T10" fmla="*/ 7 w 44"/>
                <a:gd name="T11" fmla="*/ 51 h 127"/>
                <a:gd name="T12" fmla="*/ 4 w 44"/>
                <a:gd name="T13" fmla="*/ 34 h 127"/>
                <a:gd name="T14" fmla="*/ 1 w 44"/>
                <a:gd name="T15" fmla="*/ 21 h 127"/>
                <a:gd name="T16" fmla="*/ 0 w 44"/>
                <a:gd name="T17" fmla="*/ 11 h 127"/>
                <a:gd name="T18" fmla="*/ 1 w 44"/>
                <a:gd name="T19" fmla="*/ 6 h 127"/>
                <a:gd name="T20" fmla="*/ 4 w 44"/>
                <a:gd name="T21" fmla="*/ 2 h 127"/>
                <a:gd name="T22" fmla="*/ 8 w 44"/>
                <a:gd name="T23" fmla="*/ 0 h 127"/>
                <a:gd name="T24" fmla="*/ 12 w 44"/>
                <a:gd name="T25" fmla="*/ 2 h 127"/>
                <a:gd name="T26" fmla="*/ 17 w 44"/>
                <a:gd name="T27" fmla="*/ 6 h 127"/>
                <a:gd name="T28" fmla="*/ 21 w 44"/>
                <a:gd name="T29" fmla="*/ 14 h 127"/>
                <a:gd name="T30" fmla="*/ 26 w 44"/>
                <a:gd name="T31" fmla="*/ 25 h 127"/>
                <a:gd name="T32" fmla="*/ 30 w 44"/>
                <a:gd name="T33" fmla="*/ 41 h 127"/>
                <a:gd name="T34" fmla="*/ 32 w 44"/>
                <a:gd name="T35" fmla="*/ 57 h 127"/>
                <a:gd name="T36" fmla="*/ 36 w 44"/>
                <a:gd name="T37" fmla="*/ 73 h 127"/>
                <a:gd name="T38" fmla="*/ 39 w 44"/>
                <a:gd name="T39" fmla="*/ 87 h 127"/>
                <a:gd name="T40" fmla="*/ 41 w 44"/>
                <a:gd name="T41" fmla="*/ 98 h 127"/>
                <a:gd name="T42" fmla="*/ 43 w 44"/>
                <a:gd name="T43" fmla="*/ 108 h 127"/>
                <a:gd name="T44" fmla="*/ 44 w 44"/>
                <a:gd name="T45" fmla="*/ 116 h 127"/>
                <a:gd name="T46" fmla="*/ 44 w 44"/>
                <a:gd name="T47" fmla="*/ 121 h 127"/>
                <a:gd name="T48" fmla="*/ 43 w 44"/>
                <a:gd name="T49" fmla="*/ 124 h 127"/>
                <a:gd name="T50" fmla="*/ 40 w 44"/>
                <a:gd name="T51" fmla="*/ 126 h 127"/>
                <a:gd name="T52" fmla="*/ 38 w 44"/>
                <a:gd name="T53" fmla="*/ 127 h 127"/>
                <a:gd name="T54" fmla="*/ 35 w 44"/>
                <a:gd name="T55" fmla="*/ 127 h 127"/>
                <a:gd name="T56" fmla="*/ 32 w 44"/>
                <a:gd name="T57" fmla="*/ 127 h 127"/>
                <a:gd name="T58" fmla="*/ 30 w 44"/>
                <a:gd name="T59" fmla="*/ 125 h 127"/>
                <a:gd name="T60" fmla="*/ 27 w 44"/>
                <a:gd name="T61" fmla="*/ 121 h 127"/>
                <a:gd name="T62" fmla="*/ 24 w 44"/>
                <a:gd name="T63" fmla="*/ 117 h 127"/>
                <a:gd name="T64" fmla="*/ 22 w 44"/>
                <a:gd name="T65" fmla="*/ 111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127">
                  <a:moveTo>
                    <a:pt x="22" y="111"/>
                  </a:moveTo>
                  <a:lnTo>
                    <a:pt x="21" y="107"/>
                  </a:lnTo>
                  <a:lnTo>
                    <a:pt x="19" y="97"/>
                  </a:lnTo>
                  <a:lnTo>
                    <a:pt x="15" y="84"/>
                  </a:lnTo>
                  <a:lnTo>
                    <a:pt x="11" y="68"/>
                  </a:lnTo>
                  <a:lnTo>
                    <a:pt x="7" y="51"/>
                  </a:lnTo>
                  <a:lnTo>
                    <a:pt x="4" y="34"/>
                  </a:lnTo>
                  <a:lnTo>
                    <a:pt x="1" y="21"/>
                  </a:lnTo>
                  <a:lnTo>
                    <a:pt x="0" y="11"/>
                  </a:lnTo>
                  <a:lnTo>
                    <a:pt x="1" y="6"/>
                  </a:lnTo>
                  <a:lnTo>
                    <a:pt x="4" y="2"/>
                  </a:lnTo>
                  <a:lnTo>
                    <a:pt x="8" y="0"/>
                  </a:lnTo>
                  <a:lnTo>
                    <a:pt x="12" y="2"/>
                  </a:lnTo>
                  <a:lnTo>
                    <a:pt x="17" y="6"/>
                  </a:lnTo>
                  <a:lnTo>
                    <a:pt x="21" y="14"/>
                  </a:lnTo>
                  <a:lnTo>
                    <a:pt x="26" y="25"/>
                  </a:lnTo>
                  <a:lnTo>
                    <a:pt x="30" y="41"/>
                  </a:lnTo>
                  <a:lnTo>
                    <a:pt x="32" y="57"/>
                  </a:lnTo>
                  <a:lnTo>
                    <a:pt x="36" y="73"/>
                  </a:lnTo>
                  <a:lnTo>
                    <a:pt x="39" y="87"/>
                  </a:lnTo>
                  <a:lnTo>
                    <a:pt x="41" y="98"/>
                  </a:lnTo>
                  <a:lnTo>
                    <a:pt x="43" y="108"/>
                  </a:lnTo>
                  <a:lnTo>
                    <a:pt x="44" y="116"/>
                  </a:lnTo>
                  <a:lnTo>
                    <a:pt x="44" y="121"/>
                  </a:lnTo>
                  <a:lnTo>
                    <a:pt x="43" y="124"/>
                  </a:lnTo>
                  <a:lnTo>
                    <a:pt x="40" y="126"/>
                  </a:lnTo>
                  <a:lnTo>
                    <a:pt x="38" y="127"/>
                  </a:lnTo>
                  <a:lnTo>
                    <a:pt x="35" y="127"/>
                  </a:lnTo>
                  <a:lnTo>
                    <a:pt x="32" y="127"/>
                  </a:lnTo>
                  <a:lnTo>
                    <a:pt x="30" y="125"/>
                  </a:lnTo>
                  <a:lnTo>
                    <a:pt x="27" y="121"/>
                  </a:lnTo>
                  <a:lnTo>
                    <a:pt x="24" y="117"/>
                  </a:lnTo>
                  <a:lnTo>
                    <a:pt x="22" y="111"/>
                  </a:lnTo>
                  <a:close/>
                </a:path>
              </a:pathLst>
            </a:custGeom>
            <a:solidFill>
              <a:srgbClr val="2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0" name="Freeform 35"/>
            <p:cNvSpPr>
              <a:spLocks/>
            </p:cNvSpPr>
            <p:nvPr/>
          </p:nvSpPr>
          <p:spPr bwMode="auto">
            <a:xfrm>
              <a:off x="1641" y="1935"/>
              <a:ext cx="302" cy="225"/>
            </a:xfrm>
            <a:custGeom>
              <a:avLst/>
              <a:gdLst>
                <a:gd name="T0" fmla="*/ 187 w 302"/>
                <a:gd name="T1" fmla="*/ 225 h 225"/>
                <a:gd name="T2" fmla="*/ 171 w 302"/>
                <a:gd name="T3" fmla="*/ 222 h 225"/>
                <a:gd name="T4" fmla="*/ 145 w 302"/>
                <a:gd name="T5" fmla="*/ 217 h 225"/>
                <a:gd name="T6" fmla="*/ 112 w 302"/>
                <a:gd name="T7" fmla="*/ 209 h 225"/>
                <a:gd name="T8" fmla="*/ 76 w 302"/>
                <a:gd name="T9" fmla="*/ 198 h 225"/>
                <a:gd name="T10" fmla="*/ 43 w 302"/>
                <a:gd name="T11" fmla="*/ 183 h 225"/>
                <a:gd name="T12" fmla="*/ 17 w 302"/>
                <a:gd name="T13" fmla="*/ 164 h 225"/>
                <a:gd name="T14" fmla="*/ 2 w 302"/>
                <a:gd name="T15" fmla="*/ 141 h 225"/>
                <a:gd name="T16" fmla="*/ 1 w 302"/>
                <a:gd name="T17" fmla="*/ 114 h 225"/>
                <a:gd name="T18" fmla="*/ 3 w 302"/>
                <a:gd name="T19" fmla="*/ 87 h 225"/>
                <a:gd name="T20" fmla="*/ 7 w 302"/>
                <a:gd name="T21" fmla="*/ 61 h 225"/>
                <a:gd name="T22" fmla="*/ 16 w 302"/>
                <a:gd name="T23" fmla="*/ 39 h 225"/>
                <a:gd name="T24" fmla="*/ 30 w 302"/>
                <a:gd name="T25" fmla="*/ 20 h 225"/>
                <a:gd name="T26" fmla="*/ 52 w 302"/>
                <a:gd name="T27" fmla="*/ 7 h 225"/>
                <a:gd name="T28" fmla="*/ 83 w 302"/>
                <a:gd name="T29" fmla="*/ 1 h 225"/>
                <a:gd name="T30" fmla="*/ 125 w 302"/>
                <a:gd name="T31" fmla="*/ 1 h 225"/>
                <a:gd name="T32" fmla="*/ 176 w 302"/>
                <a:gd name="T33" fmla="*/ 10 h 225"/>
                <a:gd name="T34" fmla="*/ 220 w 302"/>
                <a:gd name="T35" fmla="*/ 26 h 225"/>
                <a:gd name="T36" fmla="*/ 253 w 302"/>
                <a:gd name="T37" fmla="*/ 46 h 225"/>
                <a:gd name="T38" fmla="*/ 277 w 302"/>
                <a:gd name="T39" fmla="*/ 69 h 225"/>
                <a:gd name="T40" fmla="*/ 293 w 302"/>
                <a:gd name="T41" fmla="*/ 95 h 225"/>
                <a:gd name="T42" fmla="*/ 301 w 302"/>
                <a:gd name="T43" fmla="*/ 120 h 225"/>
                <a:gd name="T44" fmla="*/ 302 w 302"/>
                <a:gd name="T45" fmla="*/ 145 h 225"/>
                <a:gd name="T46" fmla="*/ 296 w 302"/>
                <a:gd name="T47" fmla="*/ 167 h 225"/>
                <a:gd name="T48" fmla="*/ 285 w 302"/>
                <a:gd name="T49" fmla="*/ 186 h 225"/>
                <a:gd name="T50" fmla="*/ 274 w 302"/>
                <a:gd name="T51" fmla="*/ 200 h 225"/>
                <a:gd name="T52" fmla="*/ 263 w 302"/>
                <a:gd name="T53" fmla="*/ 210 h 225"/>
                <a:gd name="T54" fmla="*/ 252 w 302"/>
                <a:gd name="T55" fmla="*/ 217 h 225"/>
                <a:gd name="T56" fmla="*/ 240 w 302"/>
                <a:gd name="T57" fmla="*/ 221 h 225"/>
                <a:gd name="T58" fmla="*/ 226 w 302"/>
                <a:gd name="T59" fmla="*/ 223 h 225"/>
                <a:gd name="T60" fmla="*/ 213 w 302"/>
                <a:gd name="T61" fmla="*/ 224 h 225"/>
                <a:gd name="T62" fmla="*/ 197 w 302"/>
                <a:gd name="T63" fmla="*/ 225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2" h="225">
                  <a:moveTo>
                    <a:pt x="189" y="225"/>
                  </a:moveTo>
                  <a:lnTo>
                    <a:pt x="187" y="225"/>
                  </a:lnTo>
                  <a:lnTo>
                    <a:pt x="181" y="224"/>
                  </a:lnTo>
                  <a:lnTo>
                    <a:pt x="171" y="222"/>
                  </a:lnTo>
                  <a:lnTo>
                    <a:pt x="159" y="220"/>
                  </a:lnTo>
                  <a:lnTo>
                    <a:pt x="145" y="217"/>
                  </a:lnTo>
                  <a:lnTo>
                    <a:pt x="128" y="214"/>
                  </a:lnTo>
                  <a:lnTo>
                    <a:pt x="112" y="209"/>
                  </a:lnTo>
                  <a:lnTo>
                    <a:pt x="94" y="204"/>
                  </a:lnTo>
                  <a:lnTo>
                    <a:pt x="76" y="198"/>
                  </a:lnTo>
                  <a:lnTo>
                    <a:pt x="59" y="191"/>
                  </a:lnTo>
                  <a:lnTo>
                    <a:pt x="43" y="183"/>
                  </a:lnTo>
                  <a:lnTo>
                    <a:pt x="29" y="174"/>
                  </a:lnTo>
                  <a:lnTo>
                    <a:pt x="17" y="164"/>
                  </a:lnTo>
                  <a:lnTo>
                    <a:pt x="8" y="153"/>
                  </a:lnTo>
                  <a:lnTo>
                    <a:pt x="2" y="141"/>
                  </a:lnTo>
                  <a:lnTo>
                    <a:pt x="0" y="128"/>
                  </a:lnTo>
                  <a:lnTo>
                    <a:pt x="1" y="114"/>
                  </a:lnTo>
                  <a:lnTo>
                    <a:pt x="1" y="100"/>
                  </a:lnTo>
                  <a:lnTo>
                    <a:pt x="3" y="87"/>
                  </a:lnTo>
                  <a:lnTo>
                    <a:pt x="4" y="73"/>
                  </a:lnTo>
                  <a:lnTo>
                    <a:pt x="7" y="61"/>
                  </a:lnTo>
                  <a:lnTo>
                    <a:pt x="11" y="50"/>
                  </a:lnTo>
                  <a:lnTo>
                    <a:pt x="16" y="39"/>
                  </a:lnTo>
                  <a:lnTo>
                    <a:pt x="22" y="29"/>
                  </a:lnTo>
                  <a:lnTo>
                    <a:pt x="30" y="20"/>
                  </a:lnTo>
                  <a:lnTo>
                    <a:pt x="40" y="13"/>
                  </a:lnTo>
                  <a:lnTo>
                    <a:pt x="52" y="7"/>
                  </a:lnTo>
                  <a:lnTo>
                    <a:pt x="67" y="3"/>
                  </a:lnTo>
                  <a:lnTo>
                    <a:pt x="83" y="1"/>
                  </a:lnTo>
                  <a:lnTo>
                    <a:pt x="103" y="0"/>
                  </a:lnTo>
                  <a:lnTo>
                    <a:pt x="125" y="1"/>
                  </a:lnTo>
                  <a:lnTo>
                    <a:pt x="151" y="5"/>
                  </a:lnTo>
                  <a:lnTo>
                    <a:pt x="176" y="10"/>
                  </a:lnTo>
                  <a:lnTo>
                    <a:pt x="199" y="17"/>
                  </a:lnTo>
                  <a:lnTo>
                    <a:pt x="220" y="26"/>
                  </a:lnTo>
                  <a:lnTo>
                    <a:pt x="238" y="35"/>
                  </a:lnTo>
                  <a:lnTo>
                    <a:pt x="253" y="46"/>
                  </a:lnTo>
                  <a:lnTo>
                    <a:pt x="266" y="57"/>
                  </a:lnTo>
                  <a:lnTo>
                    <a:pt x="277" y="69"/>
                  </a:lnTo>
                  <a:lnTo>
                    <a:pt x="286" y="82"/>
                  </a:lnTo>
                  <a:lnTo>
                    <a:pt x="293" y="95"/>
                  </a:lnTo>
                  <a:lnTo>
                    <a:pt x="297" y="107"/>
                  </a:lnTo>
                  <a:lnTo>
                    <a:pt x="301" y="120"/>
                  </a:lnTo>
                  <a:lnTo>
                    <a:pt x="302" y="133"/>
                  </a:lnTo>
                  <a:lnTo>
                    <a:pt x="302" y="145"/>
                  </a:lnTo>
                  <a:lnTo>
                    <a:pt x="299" y="156"/>
                  </a:lnTo>
                  <a:lnTo>
                    <a:pt x="296" y="167"/>
                  </a:lnTo>
                  <a:lnTo>
                    <a:pt x="291" y="177"/>
                  </a:lnTo>
                  <a:lnTo>
                    <a:pt x="285" y="186"/>
                  </a:lnTo>
                  <a:lnTo>
                    <a:pt x="280" y="193"/>
                  </a:lnTo>
                  <a:lnTo>
                    <a:pt x="274" y="200"/>
                  </a:lnTo>
                  <a:lnTo>
                    <a:pt x="269" y="205"/>
                  </a:lnTo>
                  <a:lnTo>
                    <a:pt x="263" y="210"/>
                  </a:lnTo>
                  <a:lnTo>
                    <a:pt x="258" y="213"/>
                  </a:lnTo>
                  <a:lnTo>
                    <a:pt x="252" y="217"/>
                  </a:lnTo>
                  <a:lnTo>
                    <a:pt x="246" y="219"/>
                  </a:lnTo>
                  <a:lnTo>
                    <a:pt x="240" y="221"/>
                  </a:lnTo>
                  <a:lnTo>
                    <a:pt x="233" y="222"/>
                  </a:lnTo>
                  <a:lnTo>
                    <a:pt x="226" y="223"/>
                  </a:lnTo>
                  <a:lnTo>
                    <a:pt x="220" y="224"/>
                  </a:lnTo>
                  <a:lnTo>
                    <a:pt x="213" y="224"/>
                  </a:lnTo>
                  <a:lnTo>
                    <a:pt x="205" y="224"/>
                  </a:lnTo>
                  <a:lnTo>
                    <a:pt x="197" y="225"/>
                  </a:lnTo>
                  <a:lnTo>
                    <a:pt x="18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1" name="Freeform 36"/>
            <p:cNvSpPr>
              <a:spLocks/>
            </p:cNvSpPr>
            <p:nvPr/>
          </p:nvSpPr>
          <p:spPr bwMode="auto">
            <a:xfrm>
              <a:off x="1650" y="1941"/>
              <a:ext cx="289" cy="214"/>
            </a:xfrm>
            <a:custGeom>
              <a:avLst/>
              <a:gdLst>
                <a:gd name="T0" fmla="*/ 178 w 289"/>
                <a:gd name="T1" fmla="*/ 214 h 214"/>
                <a:gd name="T2" fmla="*/ 164 w 289"/>
                <a:gd name="T3" fmla="*/ 212 h 214"/>
                <a:gd name="T4" fmla="*/ 138 w 289"/>
                <a:gd name="T5" fmla="*/ 207 h 214"/>
                <a:gd name="T6" fmla="*/ 106 w 289"/>
                <a:gd name="T7" fmla="*/ 199 h 214"/>
                <a:gd name="T8" fmla="*/ 73 w 289"/>
                <a:gd name="T9" fmla="*/ 189 h 214"/>
                <a:gd name="T10" fmla="*/ 41 w 289"/>
                <a:gd name="T11" fmla="*/ 175 h 214"/>
                <a:gd name="T12" fmla="*/ 15 w 289"/>
                <a:gd name="T13" fmla="*/ 157 h 214"/>
                <a:gd name="T14" fmla="*/ 2 w 289"/>
                <a:gd name="T15" fmla="*/ 134 h 214"/>
                <a:gd name="T16" fmla="*/ 0 w 289"/>
                <a:gd name="T17" fmla="*/ 108 h 214"/>
                <a:gd name="T18" fmla="*/ 2 w 289"/>
                <a:gd name="T19" fmla="*/ 82 h 214"/>
                <a:gd name="T20" fmla="*/ 6 w 289"/>
                <a:gd name="T21" fmla="*/ 58 h 214"/>
                <a:gd name="T22" fmla="*/ 14 w 289"/>
                <a:gd name="T23" fmla="*/ 37 h 214"/>
                <a:gd name="T24" fmla="*/ 28 w 289"/>
                <a:gd name="T25" fmla="*/ 19 h 214"/>
                <a:gd name="T26" fmla="*/ 50 w 289"/>
                <a:gd name="T27" fmla="*/ 7 h 214"/>
                <a:gd name="T28" fmla="*/ 80 w 289"/>
                <a:gd name="T29" fmla="*/ 0 h 214"/>
                <a:gd name="T30" fmla="*/ 120 w 289"/>
                <a:gd name="T31" fmla="*/ 1 h 214"/>
                <a:gd name="T32" fmla="*/ 169 w 289"/>
                <a:gd name="T33" fmla="*/ 10 h 214"/>
                <a:gd name="T34" fmla="*/ 211 w 289"/>
                <a:gd name="T35" fmla="*/ 25 h 214"/>
                <a:gd name="T36" fmla="*/ 242 w 289"/>
                <a:gd name="T37" fmla="*/ 44 h 214"/>
                <a:gd name="T38" fmla="*/ 265 w 289"/>
                <a:gd name="T39" fmla="*/ 66 h 214"/>
                <a:gd name="T40" fmla="*/ 280 w 289"/>
                <a:gd name="T41" fmla="*/ 90 h 214"/>
                <a:gd name="T42" fmla="*/ 288 w 289"/>
                <a:gd name="T43" fmla="*/ 115 h 214"/>
                <a:gd name="T44" fmla="*/ 288 w 289"/>
                <a:gd name="T45" fmla="*/ 138 h 214"/>
                <a:gd name="T46" fmla="*/ 283 w 289"/>
                <a:gd name="T47" fmla="*/ 160 h 214"/>
                <a:gd name="T48" fmla="*/ 273 w 289"/>
                <a:gd name="T49" fmla="*/ 177 h 214"/>
                <a:gd name="T50" fmla="*/ 262 w 289"/>
                <a:gd name="T51" fmla="*/ 191 h 214"/>
                <a:gd name="T52" fmla="*/ 252 w 289"/>
                <a:gd name="T53" fmla="*/ 200 h 214"/>
                <a:gd name="T54" fmla="*/ 241 w 289"/>
                <a:gd name="T55" fmla="*/ 207 h 214"/>
                <a:gd name="T56" fmla="*/ 229 w 289"/>
                <a:gd name="T57" fmla="*/ 210 h 214"/>
                <a:gd name="T58" fmla="*/ 217 w 289"/>
                <a:gd name="T59" fmla="*/ 213 h 214"/>
                <a:gd name="T60" fmla="*/ 204 w 289"/>
                <a:gd name="T61" fmla="*/ 214 h 214"/>
                <a:gd name="T62" fmla="*/ 189 w 289"/>
                <a:gd name="T63" fmla="*/ 214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9" h="214">
                  <a:moveTo>
                    <a:pt x="181" y="214"/>
                  </a:moveTo>
                  <a:lnTo>
                    <a:pt x="178" y="214"/>
                  </a:lnTo>
                  <a:lnTo>
                    <a:pt x="172" y="213"/>
                  </a:lnTo>
                  <a:lnTo>
                    <a:pt x="164" y="212"/>
                  </a:lnTo>
                  <a:lnTo>
                    <a:pt x="152" y="210"/>
                  </a:lnTo>
                  <a:lnTo>
                    <a:pt x="138" y="207"/>
                  </a:lnTo>
                  <a:lnTo>
                    <a:pt x="123" y="203"/>
                  </a:lnTo>
                  <a:lnTo>
                    <a:pt x="106" y="199"/>
                  </a:lnTo>
                  <a:lnTo>
                    <a:pt x="89" y="195"/>
                  </a:lnTo>
                  <a:lnTo>
                    <a:pt x="73" y="189"/>
                  </a:lnTo>
                  <a:lnTo>
                    <a:pt x="56" y="182"/>
                  </a:lnTo>
                  <a:lnTo>
                    <a:pt x="41" y="175"/>
                  </a:lnTo>
                  <a:lnTo>
                    <a:pt x="27" y="166"/>
                  </a:lnTo>
                  <a:lnTo>
                    <a:pt x="15" y="157"/>
                  </a:lnTo>
                  <a:lnTo>
                    <a:pt x="7" y="146"/>
                  </a:lnTo>
                  <a:lnTo>
                    <a:pt x="2" y="134"/>
                  </a:lnTo>
                  <a:lnTo>
                    <a:pt x="0" y="122"/>
                  </a:lnTo>
                  <a:lnTo>
                    <a:pt x="0" y="108"/>
                  </a:lnTo>
                  <a:lnTo>
                    <a:pt x="1" y="95"/>
                  </a:lnTo>
                  <a:lnTo>
                    <a:pt x="2" y="82"/>
                  </a:lnTo>
                  <a:lnTo>
                    <a:pt x="3" y="70"/>
                  </a:lnTo>
                  <a:lnTo>
                    <a:pt x="6" y="58"/>
                  </a:lnTo>
                  <a:lnTo>
                    <a:pt x="10" y="47"/>
                  </a:lnTo>
                  <a:lnTo>
                    <a:pt x="14" y="37"/>
                  </a:lnTo>
                  <a:lnTo>
                    <a:pt x="21" y="28"/>
                  </a:lnTo>
                  <a:lnTo>
                    <a:pt x="28" y="19"/>
                  </a:lnTo>
                  <a:lnTo>
                    <a:pt x="38" y="12"/>
                  </a:lnTo>
                  <a:lnTo>
                    <a:pt x="50" y="7"/>
                  </a:lnTo>
                  <a:lnTo>
                    <a:pt x="63" y="3"/>
                  </a:lnTo>
                  <a:lnTo>
                    <a:pt x="80" y="0"/>
                  </a:lnTo>
                  <a:lnTo>
                    <a:pt x="98" y="0"/>
                  </a:lnTo>
                  <a:lnTo>
                    <a:pt x="120" y="1"/>
                  </a:lnTo>
                  <a:lnTo>
                    <a:pt x="144" y="4"/>
                  </a:lnTo>
                  <a:lnTo>
                    <a:pt x="169" y="10"/>
                  </a:lnTo>
                  <a:lnTo>
                    <a:pt x="191" y="17"/>
                  </a:lnTo>
                  <a:lnTo>
                    <a:pt x="211" y="25"/>
                  </a:lnTo>
                  <a:lnTo>
                    <a:pt x="228" y="34"/>
                  </a:lnTo>
                  <a:lnTo>
                    <a:pt x="242" y="44"/>
                  </a:lnTo>
                  <a:lnTo>
                    <a:pt x="255" y="55"/>
                  </a:lnTo>
                  <a:lnTo>
                    <a:pt x="265" y="66"/>
                  </a:lnTo>
                  <a:lnTo>
                    <a:pt x="274" y="78"/>
                  </a:lnTo>
                  <a:lnTo>
                    <a:pt x="280" y="90"/>
                  </a:lnTo>
                  <a:lnTo>
                    <a:pt x="285" y="103"/>
                  </a:lnTo>
                  <a:lnTo>
                    <a:pt x="288" y="115"/>
                  </a:lnTo>
                  <a:lnTo>
                    <a:pt x="289" y="127"/>
                  </a:lnTo>
                  <a:lnTo>
                    <a:pt x="288" y="138"/>
                  </a:lnTo>
                  <a:lnTo>
                    <a:pt x="287" y="149"/>
                  </a:lnTo>
                  <a:lnTo>
                    <a:pt x="283" y="160"/>
                  </a:lnTo>
                  <a:lnTo>
                    <a:pt x="279" y="169"/>
                  </a:lnTo>
                  <a:lnTo>
                    <a:pt x="273" y="177"/>
                  </a:lnTo>
                  <a:lnTo>
                    <a:pt x="268" y="184"/>
                  </a:lnTo>
                  <a:lnTo>
                    <a:pt x="262" y="191"/>
                  </a:lnTo>
                  <a:lnTo>
                    <a:pt x="257" y="196"/>
                  </a:lnTo>
                  <a:lnTo>
                    <a:pt x="252" y="200"/>
                  </a:lnTo>
                  <a:lnTo>
                    <a:pt x="246" y="204"/>
                  </a:lnTo>
                  <a:lnTo>
                    <a:pt x="241" y="207"/>
                  </a:lnTo>
                  <a:lnTo>
                    <a:pt x="235" y="209"/>
                  </a:lnTo>
                  <a:lnTo>
                    <a:pt x="229" y="210"/>
                  </a:lnTo>
                  <a:lnTo>
                    <a:pt x="223" y="212"/>
                  </a:lnTo>
                  <a:lnTo>
                    <a:pt x="217" y="213"/>
                  </a:lnTo>
                  <a:lnTo>
                    <a:pt x="210" y="213"/>
                  </a:lnTo>
                  <a:lnTo>
                    <a:pt x="204" y="214"/>
                  </a:lnTo>
                  <a:lnTo>
                    <a:pt x="196" y="214"/>
                  </a:lnTo>
                  <a:lnTo>
                    <a:pt x="189" y="214"/>
                  </a:lnTo>
                  <a:lnTo>
                    <a:pt x="181" y="214"/>
                  </a:lnTo>
                  <a:close/>
                </a:path>
              </a:pathLst>
            </a:custGeom>
            <a:solidFill>
              <a:srgbClr val="EA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2" name="Freeform 37"/>
            <p:cNvSpPr>
              <a:spLocks/>
            </p:cNvSpPr>
            <p:nvPr/>
          </p:nvSpPr>
          <p:spPr bwMode="auto">
            <a:xfrm>
              <a:off x="1659" y="1946"/>
              <a:ext cx="276" cy="205"/>
            </a:xfrm>
            <a:custGeom>
              <a:avLst/>
              <a:gdLst>
                <a:gd name="T0" fmla="*/ 171 w 276"/>
                <a:gd name="T1" fmla="*/ 205 h 205"/>
                <a:gd name="T2" fmla="*/ 157 w 276"/>
                <a:gd name="T3" fmla="*/ 203 h 205"/>
                <a:gd name="T4" fmla="*/ 132 w 276"/>
                <a:gd name="T5" fmla="*/ 198 h 205"/>
                <a:gd name="T6" fmla="*/ 102 w 276"/>
                <a:gd name="T7" fmla="*/ 191 h 205"/>
                <a:gd name="T8" fmla="*/ 69 w 276"/>
                <a:gd name="T9" fmla="*/ 181 h 205"/>
                <a:gd name="T10" fmla="*/ 39 w 276"/>
                <a:gd name="T11" fmla="*/ 167 h 205"/>
                <a:gd name="T12" fmla="*/ 15 w 276"/>
                <a:gd name="T13" fmla="*/ 150 h 205"/>
                <a:gd name="T14" fmla="*/ 1 w 276"/>
                <a:gd name="T15" fmla="*/ 129 h 205"/>
                <a:gd name="T16" fmla="*/ 0 w 276"/>
                <a:gd name="T17" fmla="*/ 104 h 205"/>
                <a:gd name="T18" fmla="*/ 1 w 276"/>
                <a:gd name="T19" fmla="*/ 79 h 205"/>
                <a:gd name="T20" fmla="*/ 5 w 276"/>
                <a:gd name="T21" fmla="*/ 56 h 205"/>
                <a:gd name="T22" fmla="*/ 13 w 276"/>
                <a:gd name="T23" fmla="*/ 35 h 205"/>
                <a:gd name="T24" fmla="*/ 27 w 276"/>
                <a:gd name="T25" fmla="*/ 19 h 205"/>
                <a:gd name="T26" fmla="*/ 47 w 276"/>
                <a:gd name="T27" fmla="*/ 7 h 205"/>
                <a:gd name="T28" fmla="*/ 76 w 276"/>
                <a:gd name="T29" fmla="*/ 1 h 205"/>
                <a:gd name="T30" fmla="*/ 114 w 276"/>
                <a:gd name="T31" fmla="*/ 1 h 205"/>
                <a:gd name="T32" fmla="*/ 161 w 276"/>
                <a:gd name="T33" fmla="*/ 10 h 205"/>
                <a:gd name="T34" fmla="*/ 201 w 276"/>
                <a:gd name="T35" fmla="*/ 24 h 205"/>
                <a:gd name="T36" fmla="*/ 232 w 276"/>
                <a:gd name="T37" fmla="*/ 42 h 205"/>
                <a:gd name="T38" fmla="*/ 253 w 276"/>
                <a:gd name="T39" fmla="*/ 63 h 205"/>
                <a:gd name="T40" fmla="*/ 268 w 276"/>
                <a:gd name="T41" fmla="*/ 87 h 205"/>
                <a:gd name="T42" fmla="*/ 275 w 276"/>
                <a:gd name="T43" fmla="*/ 110 h 205"/>
                <a:gd name="T44" fmla="*/ 276 w 276"/>
                <a:gd name="T45" fmla="*/ 132 h 205"/>
                <a:gd name="T46" fmla="*/ 271 w 276"/>
                <a:gd name="T47" fmla="*/ 153 h 205"/>
                <a:gd name="T48" fmla="*/ 261 w 276"/>
                <a:gd name="T49" fmla="*/ 170 h 205"/>
                <a:gd name="T50" fmla="*/ 251 w 276"/>
                <a:gd name="T51" fmla="*/ 182 h 205"/>
                <a:gd name="T52" fmla="*/ 240 w 276"/>
                <a:gd name="T53" fmla="*/ 192 h 205"/>
                <a:gd name="T54" fmla="*/ 230 w 276"/>
                <a:gd name="T55" fmla="*/ 198 h 205"/>
                <a:gd name="T56" fmla="*/ 219 w 276"/>
                <a:gd name="T57" fmla="*/ 201 h 205"/>
                <a:gd name="T58" fmla="*/ 207 w 276"/>
                <a:gd name="T59" fmla="*/ 204 h 205"/>
                <a:gd name="T60" fmla="*/ 194 w 276"/>
                <a:gd name="T61" fmla="*/ 205 h 205"/>
                <a:gd name="T62" fmla="*/ 180 w 276"/>
                <a:gd name="T63" fmla="*/ 205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6" h="205">
                  <a:moveTo>
                    <a:pt x="173" y="205"/>
                  </a:moveTo>
                  <a:lnTo>
                    <a:pt x="171" y="205"/>
                  </a:lnTo>
                  <a:lnTo>
                    <a:pt x="165" y="204"/>
                  </a:lnTo>
                  <a:lnTo>
                    <a:pt x="157" y="203"/>
                  </a:lnTo>
                  <a:lnTo>
                    <a:pt x="146" y="201"/>
                  </a:lnTo>
                  <a:lnTo>
                    <a:pt x="132" y="198"/>
                  </a:lnTo>
                  <a:lnTo>
                    <a:pt x="117" y="195"/>
                  </a:lnTo>
                  <a:lnTo>
                    <a:pt x="102" y="191"/>
                  </a:lnTo>
                  <a:lnTo>
                    <a:pt x="86" y="186"/>
                  </a:lnTo>
                  <a:lnTo>
                    <a:pt x="69" y="181"/>
                  </a:lnTo>
                  <a:lnTo>
                    <a:pt x="53" y="175"/>
                  </a:lnTo>
                  <a:lnTo>
                    <a:pt x="39" y="167"/>
                  </a:lnTo>
                  <a:lnTo>
                    <a:pt x="26" y="159"/>
                  </a:lnTo>
                  <a:lnTo>
                    <a:pt x="15" y="150"/>
                  </a:lnTo>
                  <a:lnTo>
                    <a:pt x="6" y="140"/>
                  </a:lnTo>
                  <a:lnTo>
                    <a:pt x="1" y="129"/>
                  </a:lnTo>
                  <a:lnTo>
                    <a:pt x="0" y="117"/>
                  </a:lnTo>
                  <a:lnTo>
                    <a:pt x="0" y="104"/>
                  </a:lnTo>
                  <a:lnTo>
                    <a:pt x="1" y="91"/>
                  </a:lnTo>
                  <a:lnTo>
                    <a:pt x="1" y="79"/>
                  </a:lnTo>
                  <a:lnTo>
                    <a:pt x="3" y="67"/>
                  </a:lnTo>
                  <a:lnTo>
                    <a:pt x="5" y="56"/>
                  </a:lnTo>
                  <a:lnTo>
                    <a:pt x="9" y="45"/>
                  </a:lnTo>
                  <a:lnTo>
                    <a:pt x="13" y="35"/>
                  </a:lnTo>
                  <a:lnTo>
                    <a:pt x="19" y="27"/>
                  </a:lnTo>
                  <a:lnTo>
                    <a:pt x="27" y="19"/>
                  </a:lnTo>
                  <a:lnTo>
                    <a:pt x="36" y="12"/>
                  </a:lnTo>
                  <a:lnTo>
                    <a:pt x="47" y="7"/>
                  </a:lnTo>
                  <a:lnTo>
                    <a:pt x="60" y="3"/>
                  </a:lnTo>
                  <a:lnTo>
                    <a:pt x="76" y="1"/>
                  </a:lnTo>
                  <a:lnTo>
                    <a:pt x="94" y="0"/>
                  </a:lnTo>
                  <a:lnTo>
                    <a:pt x="114" y="1"/>
                  </a:lnTo>
                  <a:lnTo>
                    <a:pt x="137" y="5"/>
                  </a:lnTo>
                  <a:lnTo>
                    <a:pt x="161" y="10"/>
                  </a:lnTo>
                  <a:lnTo>
                    <a:pt x="183" y="16"/>
                  </a:lnTo>
                  <a:lnTo>
                    <a:pt x="201" y="24"/>
                  </a:lnTo>
                  <a:lnTo>
                    <a:pt x="217" y="32"/>
                  </a:lnTo>
                  <a:lnTo>
                    <a:pt x="232" y="42"/>
                  </a:lnTo>
                  <a:lnTo>
                    <a:pt x="244" y="53"/>
                  </a:lnTo>
                  <a:lnTo>
                    <a:pt x="253" y="63"/>
                  </a:lnTo>
                  <a:lnTo>
                    <a:pt x="262" y="75"/>
                  </a:lnTo>
                  <a:lnTo>
                    <a:pt x="268" y="87"/>
                  </a:lnTo>
                  <a:lnTo>
                    <a:pt x="273" y="98"/>
                  </a:lnTo>
                  <a:lnTo>
                    <a:pt x="275" y="110"/>
                  </a:lnTo>
                  <a:lnTo>
                    <a:pt x="276" y="121"/>
                  </a:lnTo>
                  <a:lnTo>
                    <a:pt x="276" y="132"/>
                  </a:lnTo>
                  <a:lnTo>
                    <a:pt x="274" y="143"/>
                  </a:lnTo>
                  <a:lnTo>
                    <a:pt x="271" y="153"/>
                  </a:lnTo>
                  <a:lnTo>
                    <a:pt x="266" y="162"/>
                  </a:lnTo>
                  <a:lnTo>
                    <a:pt x="261" y="170"/>
                  </a:lnTo>
                  <a:lnTo>
                    <a:pt x="256" y="177"/>
                  </a:lnTo>
                  <a:lnTo>
                    <a:pt x="251" y="182"/>
                  </a:lnTo>
                  <a:lnTo>
                    <a:pt x="245" y="187"/>
                  </a:lnTo>
                  <a:lnTo>
                    <a:pt x="240" y="192"/>
                  </a:lnTo>
                  <a:lnTo>
                    <a:pt x="235" y="195"/>
                  </a:lnTo>
                  <a:lnTo>
                    <a:pt x="230" y="198"/>
                  </a:lnTo>
                  <a:lnTo>
                    <a:pt x="225" y="200"/>
                  </a:lnTo>
                  <a:lnTo>
                    <a:pt x="219" y="201"/>
                  </a:lnTo>
                  <a:lnTo>
                    <a:pt x="213" y="202"/>
                  </a:lnTo>
                  <a:lnTo>
                    <a:pt x="207" y="204"/>
                  </a:lnTo>
                  <a:lnTo>
                    <a:pt x="201" y="204"/>
                  </a:lnTo>
                  <a:lnTo>
                    <a:pt x="194" y="205"/>
                  </a:lnTo>
                  <a:lnTo>
                    <a:pt x="188" y="205"/>
                  </a:lnTo>
                  <a:lnTo>
                    <a:pt x="180" y="205"/>
                  </a:lnTo>
                  <a:lnTo>
                    <a:pt x="173" y="205"/>
                  </a:lnTo>
                  <a:close/>
                </a:path>
              </a:pathLst>
            </a:custGeom>
            <a:solidFill>
              <a:srgbClr val="D6C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3" name="Freeform 38"/>
            <p:cNvSpPr>
              <a:spLocks/>
            </p:cNvSpPr>
            <p:nvPr/>
          </p:nvSpPr>
          <p:spPr bwMode="auto">
            <a:xfrm>
              <a:off x="1667" y="1952"/>
              <a:ext cx="265" cy="195"/>
            </a:xfrm>
            <a:custGeom>
              <a:avLst/>
              <a:gdLst>
                <a:gd name="T0" fmla="*/ 165 w 265"/>
                <a:gd name="T1" fmla="*/ 195 h 195"/>
                <a:gd name="T2" fmla="*/ 164 w 265"/>
                <a:gd name="T3" fmla="*/ 195 h 195"/>
                <a:gd name="T4" fmla="*/ 158 w 265"/>
                <a:gd name="T5" fmla="*/ 194 h 195"/>
                <a:gd name="T6" fmla="*/ 150 w 265"/>
                <a:gd name="T7" fmla="*/ 192 h 195"/>
                <a:gd name="T8" fmla="*/ 139 w 265"/>
                <a:gd name="T9" fmla="*/ 191 h 195"/>
                <a:gd name="T10" fmla="*/ 127 w 265"/>
                <a:gd name="T11" fmla="*/ 188 h 195"/>
                <a:gd name="T12" fmla="*/ 112 w 265"/>
                <a:gd name="T13" fmla="*/ 185 h 195"/>
                <a:gd name="T14" fmla="*/ 97 w 265"/>
                <a:gd name="T15" fmla="*/ 181 h 195"/>
                <a:gd name="T16" fmla="*/ 82 w 265"/>
                <a:gd name="T17" fmla="*/ 177 h 195"/>
                <a:gd name="T18" fmla="*/ 67 w 265"/>
                <a:gd name="T19" fmla="*/ 172 h 195"/>
                <a:gd name="T20" fmla="*/ 52 w 265"/>
                <a:gd name="T21" fmla="*/ 165 h 195"/>
                <a:gd name="T22" fmla="*/ 38 w 265"/>
                <a:gd name="T23" fmla="*/ 158 h 195"/>
                <a:gd name="T24" fmla="*/ 25 w 265"/>
                <a:gd name="T25" fmla="*/ 151 h 195"/>
                <a:gd name="T26" fmla="*/ 15 w 265"/>
                <a:gd name="T27" fmla="*/ 142 h 195"/>
                <a:gd name="T28" fmla="*/ 7 w 265"/>
                <a:gd name="T29" fmla="*/ 132 h 195"/>
                <a:gd name="T30" fmla="*/ 2 w 265"/>
                <a:gd name="T31" fmla="*/ 122 h 195"/>
                <a:gd name="T32" fmla="*/ 0 w 265"/>
                <a:gd name="T33" fmla="*/ 111 h 195"/>
                <a:gd name="T34" fmla="*/ 1 w 265"/>
                <a:gd name="T35" fmla="*/ 98 h 195"/>
                <a:gd name="T36" fmla="*/ 1 w 265"/>
                <a:gd name="T37" fmla="*/ 86 h 195"/>
                <a:gd name="T38" fmla="*/ 2 w 265"/>
                <a:gd name="T39" fmla="*/ 75 h 195"/>
                <a:gd name="T40" fmla="*/ 4 w 265"/>
                <a:gd name="T41" fmla="*/ 64 h 195"/>
                <a:gd name="T42" fmla="*/ 6 w 265"/>
                <a:gd name="T43" fmla="*/ 53 h 195"/>
                <a:gd name="T44" fmla="*/ 9 w 265"/>
                <a:gd name="T45" fmla="*/ 43 h 195"/>
                <a:gd name="T46" fmla="*/ 13 w 265"/>
                <a:gd name="T47" fmla="*/ 33 h 195"/>
                <a:gd name="T48" fmla="*/ 19 w 265"/>
                <a:gd name="T49" fmla="*/ 25 h 195"/>
                <a:gd name="T50" fmla="*/ 26 w 265"/>
                <a:gd name="T51" fmla="*/ 18 h 195"/>
                <a:gd name="T52" fmla="*/ 35 w 265"/>
                <a:gd name="T53" fmla="*/ 11 h 195"/>
                <a:gd name="T54" fmla="*/ 45 w 265"/>
                <a:gd name="T55" fmla="*/ 6 h 195"/>
                <a:gd name="T56" fmla="*/ 58 w 265"/>
                <a:gd name="T57" fmla="*/ 3 h 195"/>
                <a:gd name="T58" fmla="*/ 73 w 265"/>
                <a:gd name="T59" fmla="*/ 0 h 195"/>
                <a:gd name="T60" fmla="*/ 90 w 265"/>
                <a:gd name="T61" fmla="*/ 0 h 195"/>
                <a:gd name="T62" fmla="*/ 109 w 265"/>
                <a:gd name="T63" fmla="*/ 2 h 195"/>
                <a:gd name="T64" fmla="*/ 132 w 265"/>
                <a:gd name="T65" fmla="*/ 4 h 195"/>
                <a:gd name="T66" fmla="*/ 154 w 265"/>
                <a:gd name="T67" fmla="*/ 9 h 195"/>
                <a:gd name="T68" fmla="*/ 175 w 265"/>
                <a:gd name="T69" fmla="*/ 15 h 195"/>
                <a:gd name="T70" fmla="*/ 192 w 265"/>
                <a:gd name="T71" fmla="*/ 23 h 195"/>
                <a:gd name="T72" fmla="*/ 208 w 265"/>
                <a:gd name="T73" fmla="*/ 31 h 195"/>
                <a:gd name="T74" fmla="*/ 222 w 265"/>
                <a:gd name="T75" fmla="*/ 40 h 195"/>
                <a:gd name="T76" fmla="*/ 233 w 265"/>
                <a:gd name="T77" fmla="*/ 50 h 195"/>
                <a:gd name="T78" fmla="*/ 243 w 265"/>
                <a:gd name="T79" fmla="*/ 60 h 195"/>
                <a:gd name="T80" fmla="*/ 251 w 265"/>
                <a:gd name="T81" fmla="*/ 71 h 195"/>
                <a:gd name="T82" fmla="*/ 256 w 265"/>
                <a:gd name="T83" fmla="*/ 82 h 195"/>
                <a:gd name="T84" fmla="*/ 261 w 265"/>
                <a:gd name="T85" fmla="*/ 93 h 195"/>
                <a:gd name="T86" fmla="*/ 263 w 265"/>
                <a:gd name="T87" fmla="*/ 104 h 195"/>
                <a:gd name="T88" fmla="*/ 265 w 265"/>
                <a:gd name="T89" fmla="*/ 115 h 195"/>
                <a:gd name="T90" fmla="*/ 264 w 265"/>
                <a:gd name="T91" fmla="*/ 126 h 195"/>
                <a:gd name="T92" fmla="*/ 262 w 265"/>
                <a:gd name="T93" fmla="*/ 136 h 195"/>
                <a:gd name="T94" fmla="*/ 259 w 265"/>
                <a:gd name="T95" fmla="*/ 145 h 195"/>
                <a:gd name="T96" fmla="*/ 255 w 265"/>
                <a:gd name="T97" fmla="*/ 154 h 195"/>
                <a:gd name="T98" fmla="*/ 245 w 265"/>
                <a:gd name="T99" fmla="*/ 168 h 195"/>
                <a:gd name="T100" fmla="*/ 235 w 265"/>
                <a:gd name="T101" fmla="*/ 178 h 195"/>
                <a:gd name="T102" fmla="*/ 225 w 265"/>
                <a:gd name="T103" fmla="*/ 185 h 195"/>
                <a:gd name="T104" fmla="*/ 215 w 265"/>
                <a:gd name="T105" fmla="*/ 190 h 195"/>
                <a:gd name="T106" fmla="*/ 204 w 265"/>
                <a:gd name="T107" fmla="*/ 192 h 195"/>
                <a:gd name="T108" fmla="*/ 192 w 265"/>
                <a:gd name="T109" fmla="*/ 194 h 195"/>
                <a:gd name="T110" fmla="*/ 180 w 265"/>
                <a:gd name="T111" fmla="*/ 194 h 195"/>
                <a:gd name="T112" fmla="*/ 165 w 265"/>
                <a:gd name="T113" fmla="*/ 195 h 1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5" h="195">
                  <a:moveTo>
                    <a:pt x="165" y="195"/>
                  </a:moveTo>
                  <a:lnTo>
                    <a:pt x="164" y="195"/>
                  </a:lnTo>
                  <a:lnTo>
                    <a:pt x="158" y="194"/>
                  </a:lnTo>
                  <a:lnTo>
                    <a:pt x="150" y="192"/>
                  </a:lnTo>
                  <a:lnTo>
                    <a:pt x="139" y="191"/>
                  </a:lnTo>
                  <a:lnTo>
                    <a:pt x="127" y="188"/>
                  </a:lnTo>
                  <a:lnTo>
                    <a:pt x="112" y="185"/>
                  </a:lnTo>
                  <a:lnTo>
                    <a:pt x="97" y="181"/>
                  </a:lnTo>
                  <a:lnTo>
                    <a:pt x="82" y="177"/>
                  </a:lnTo>
                  <a:lnTo>
                    <a:pt x="67" y="172"/>
                  </a:lnTo>
                  <a:lnTo>
                    <a:pt x="52" y="165"/>
                  </a:lnTo>
                  <a:lnTo>
                    <a:pt x="38" y="158"/>
                  </a:lnTo>
                  <a:lnTo>
                    <a:pt x="25" y="151"/>
                  </a:lnTo>
                  <a:lnTo>
                    <a:pt x="15" y="142"/>
                  </a:lnTo>
                  <a:lnTo>
                    <a:pt x="7" y="132"/>
                  </a:lnTo>
                  <a:lnTo>
                    <a:pt x="2" y="122"/>
                  </a:lnTo>
                  <a:lnTo>
                    <a:pt x="0" y="111"/>
                  </a:lnTo>
                  <a:lnTo>
                    <a:pt x="1" y="98"/>
                  </a:lnTo>
                  <a:lnTo>
                    <a:pt x="1" y="86"/>
                  </a:lnTo>
                  <a:lnTo>
                    <a:pt x="2" y="75"/>
                  </a:lnTo>
                  <a:lnTo>
                    <a:pt x="4" y="64"/>
                  </a:lnTo>
                  <a:lnTo>
                    <a:pt x="6" y="53"/>
                  </a:lnTo>
                  <a:lnTo>
                    <a:pt x="9" y="43"/>
                  </a:lnTo>
                  <a:lnTo>
                    <a:pt x="13" y="33"/>
                  </a:lnTo>
                  <a:lnTo>
                    <a:pt x="19" y="25"/>
                  </a:lnTo>
                  <a:lnTo>
                    <a:pt x="26" y="18"/>
                  </a:lnTo>
                  <a:lnTo>
                    <a:pt x="35" y="11"/>
                  </a:lnTo>
                  <a:lnTo>
                    <a:pt x="45" y="6"/>
                  </a:lnTo>
                  <a:lnTo>
                    <a:pt x="58" y="3"/>
                  </a:lnTo>
                  <a:lnTo>
                    <a:pt x="73" y="0"/>
                  </a:lnTo>
                  <a:lnTo>
                    <a:pt x="90" y="0"/>
                  </a:lnTo>
                  <a:lnTo>
                    <a:pt x="109" y="2"/>
                  </a:lnTo>
                  <a:lnTo>
                    <a:pt x="132" y="4"/>
                  </a:lnTo>
                  <a:lnTo>
                    <a:pt x="154" y="9"/>
                  </a:lnTo>
                  <a:lnTo>
                    <a:pt x="175" y="15"/>
                  </a:lnTo>
                  <a:lnTo>
                    <a:pt x="192" y="23"/>
                  </a:lnTo>
                  <a:lnTo>
                    <a:pt x="208" y="31"/>
                  </a:lnTo>
                  <a:lnTo>
                    <a:pt x="222" y="40"/>
                  </a:lnTo>
                  <a:lnTo>
                    <a:pt x="233" y="50"/>
                  </a:lnTo>
                  <a:lnTo>
                    <a:pt x="243" y="60"/>
                  </a:lnTo>
                  <a:lnTo>
                    <a:pt x="251" y="71"/>
                  </a:lnTo>
                  <a:lnTo>
                    <a:pt x="256" y="82"/>
                  </a:lnTo>
                  <a:lnTo>
                    <a:pt x="261" y="93"/>
                  </a:lnTo>
                  <a:lnTo>
                    <a:pt x="263" y="104"/>
                  </a:lnTo>
                  <a:lnTo>
                    <a:pt x="265" y="115"/>
                  </a:lnTo>
                  <a:lnTo>
                    <a:pt x="264" y="126"/>
                  </a:lnTo>
                  <a:lnTo>
                    <a:pt x="262" y="136"/>
                  </a:lnTo>
                  <a:lnTo>
                    <a:pt x="259" y="145"/>
                  </a:lnTo>
                  <a:lnTo>
                    <a:pt x="255" y="154"/>
                  </a:lnTo>
                  <a:lnTo>
                    <a:pt x="245" y="168"/>
                  </a:lnTo>
                  <a:lnTo>
                    <a:pt x="235" y="178"/>
                  </a:lnTo>
                  <a:lnTo>
                    <a:pt x="225" y="185"/>
                  </a:lnTo>
                  <a:lnTo>
                    <a:pt x="215" y="190"/>
                  </a:lnTo>
                  <a:lnTo>
                    <a:pt x="204" y="192"/>
                  </a:lnTo>
                  <a:lnTo>
                    <a:pt x="192" y="194"/>
                  </a:lnTo>
                  <a:lnTo>
                    <a:pt x="180" y="194"/>
                  </a:lnTo>
                  <a:lnTo>
                    <a:pt x="165" y="195"/>
                  </a:lnTo>
                  <a:close/>
                </a:path>
              </a:pathLst>
            </a:custGeom>
            <a:solidFill>
              <a:srgbClr val="C4B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4" name="Freeform 39"/>
            <p:cNvSpPr>
              <a:spLocks/>
            </p:cNvSpPr>
            <p:nvPr/>
          </p:nvSpPr>
          <p:spPr bwMode="auto">
            <a:xfrm>
              <a:off x="1675" y="1958"/>
              <a:ext cx="253" cy="185"/>
            </a:xfrm>
            <a:custGeom>
              <a:avLst/>
              <a:gdLst>
                <a:gd name="T0" fmla="*/ 158 w 253"/>
                <a:gd name="T1" fmla="*/ 185 h 185"/>
                <a:gd name="T2" fmla="*/ 156 w 253"/>
                <a:gd name="T3" fmla="*/ 185 h 185"/>
                <a:gd name="T4" fmla="*/ 151 w 253"/>
                <a:gd name="T5" fmla="*/ 184 h 185"/>
                <a:gd name="T6" fmla="*/ 143 w 253"/>
                <a:gd name="T7" fmla="*/ 182 h 185"/>
                <a:gd name="T8" fmla="*/ 133 w 253"/>
                <a:gd name="T9" fmla="*/ 181 h 185"/>
                <a:gd name="T10" fmla="*/ 121 w 253"/>
                <a:gd name="T11" fmla="*/ 178 h 185"/>
                <a:gd name="T12" fmla="*/ 108 w 253"/>
                <a:gd name="T13" fmla="*/ 175 h 185"/>
                <a:gd name="T14" fmla="*/ 93 w 253"/>
                <a:gd name="T15" fmla="*/ 172 h 185"/>
                <a:gd name="T16" fmla="*/ 78 w 253"/>
                <a:gd name="T17" fmla="*/ 167 h 185"/>
                <a:gd name="T18" fmla="*/ 64 w 253"/>
                <a:gd name="T19" fmla="*/ 163 h 185"/>
                <a:gd name="T20" fmla="*/ 49 w 253"/>
                <a:gd name="T21" fmla="*/ 157 h 185"/>
                <a:gd name="T22" fmla="*/ 36 w 253"/>
                <a:gd name="T23" fmla="*/ 150 h 185"/>
                <a:gd name="T24" fmla="*/ 24 w 253"/>
                <a:gd name="T25" fmla="*/ 143 h 185"/>
                <a:gd name="T26" fmla="*/ 14 w 253"/>
                <a:gd name="T27" fmla="*/ 135 h 185"/>
                <a:gd name="T28" fmla="*/ 7 w 253"/>
                <a:gd name="T29" fmla="*/ 125 h 185"/>
                <a:gd name="T30" fmla="*/ 2 w 253"/>
                <a:gd name="T31" fmla="*/ 115 h 185"/>
                <a:gd name="T32" fmla="*/ 0 w 253"/>
                <a:gd name="T33" fmla="*/ 105 h 185"/>
                <a:gd name="T34" fmla="*/ 1 w 253"/>
                <a:gd name="T35" fmla="*/ 93 h 185"/>
                <a:gd name="T36" fmla="*/ 1 w 253"/>
                <a:gd name="T37" fmla="*/ 82 h 185"/>
                <a:gd name="T38" fmla="*/ 3 w 253"/>
                <a:gd name="T39" fmla="*/ 71 h 185"/>
                <a:gd name="T40" fmla="*/ 4 w 253"/>
                <a:gd name="T41" fmla="*/ 60 h 185"/>
                <a:gd name="T42" fmla="*/ 6 w 253"/>
                <a:gd name="T43" fmla="*/ 50 h 185"/>
                <a:gd name="T44" fmla="*/ 10 w 253"/>
                <a:gd name="T45" fmla="*/ 41 h 185"/>
                <a:gd name="T46" fmla="*/ 14 w 253"/>
                <a:gd name="T47" fmla="*/ 31 h 185"/>
                <a:gd name="T48" fmla="*/ 19 w 253"/>
                <a:gd name="T49" fmla="*/ 23 h 185"/>
                <a:gd name="T50" fmla="*/ 26 w 253"/>
                <a:gd name="T51" fmla="*/ 16 h 185"/>
                <a:gd name="T52" fmla="*/ 34 w 253"/>
                <a:gd name="T53" fmla="*/ 11 h 185"/>
                <a:gd name="T54" fmla="*/ 44 w 253"/>
                <a:gd name="T55" fmla="*/ 5 h 185"/>
                <a:gd name="T56" fmla="*/ 56 w 253"/>
                <a:gd name="T57" fmla="*/ 2 h 185"/>
                <a:gd name="T58" fmla="*/ 70 w 253"/>
                <a:gd name="T59" fmla="*/ 0 h 185"/>
                <a:gd name="T60" fmla="*/ 86 w 253"/>
                <a:gd name="T61" fmla="*/ 0 h 185"/>
                <a:gd name="T62" fmla="*/ 105 w 253"/>
                <a:gd name="T63" fmla="*/ 1 h 185"/>
                <a:gd name="T64" fmla="*/ 126 w 253"/>
                <a:gd name="T65" fmla="*/ 4 h 185"/>
                <a:gd name="T66" fmla="*/ 147 w 253"/>
                <a:gd name="T67" fmla="*/ 8 h 185"/>
                <a:gd name="T68" fmla="*/ 167 w 253"/>
                <a:gd name="T69" fmla="*/ 14 h 185"/>
                <a:gd name="T70" fmla="*/ 184 w 253"/>
                <a:gd name="T71" fmla="*/ 21 h 185"/>
                <a:gd name="T72" fmla="*/ 199 w 253"/>
                <a:gd name="T73" fmla="*/ 29 h 185"/>
                <a:gd name="T74" fmla="*/ 212 w 253"/>
                <a:gd name="T75" fmla="*/ 38 h 185"/>
                <a:gd name="T76" fmla="*/ 222 w 253"/>
                <a:gd name="T77" fmla="*/ 47 h 185"/>
                <a:gd name="T78" fmla="*/ 232 w 253"/>
                <a:gd name="T79" fmla="*/ 57 h 185"/>
                <a:gd name="T80" fmla="*/ 239 w 253"/>
                <a:gd name="T81" fmla="*/ 67 h 185"/>
                <a:gd name="T82" fmla="*/ 245 w 253"/>
                <a:gd name="T83" fmla="*/ 77 h 185"/>
                <a:gd name="T84" fmla="*/ 249 w 253"/>
                <a:gd name="T85" fmla="*/ 88 h 185"/>
                <a:gd name="T86" fmla="*/ 251 w 253"/>
                <a:gd name="T87" fmla="*/ 99 h 185"/>
                <a:gd name="T88" fmla="*/ 253 w 253"/>
                <a:gd name="T89" fmla="*/ 109 h 185"/>
                <a:gd name="T90" fmla="*/ 252 w 253"/>
                <a:gd name="T91" fmla="*/ 119 h 185"/>
                <a:gd name="T92" fmla="*/ 250 w 253"/>
                <a:gd name="T93" fmla="*/ 129 h 185"/>
                <a:gd name="T94" fmla="*/ 247 w 253"/>
                <a:gd name="T95" fmla="*/ 137 h 185"/>
                <a:gd name="T96" fmla="*/ 243 w 253"/>
                <a:gd name="T97" fmla="*/ 145 h 185"/>
                <a:gd name="T98" fmla="*/ 234 w 253"/>
                <a:gd name="T99" fmla="*/ 159 h 185"/>
                <a:gd name="T100" fmla="*/ 225 w 253"/>
                <a:gd name="T101" fmla="*/ 169 h 185"/>
                <a:gd name="T102" fmla="*/ 215 w 253"/>
                <a:gd name="T103" fmla="*/ 175 h 185"/>
                <a:gd name="T104" fmla="*/ 205 w 253"/>
                <a:gd name="T105" fmla="*/ 180 h 185"/>
                <a:gd name="T106" fmla="*/ 195 w 253"/>
                <a:gd name="T107" fmla="*/ 182 h 185"/>
                <a:gd name="T108" fmla="*/ 184 w 253"/>
                <a:gd name="T109" fmla="*/ 184 h 185"/>
                <a:gd name="T110" fmla="*/ 172 w 253"/>
                <a:gd name="T111" fmla="*/ 184 h 185"/>
                <a:gd name="T112" fmla="*/ 158 w 253"/>
                <a:gd name="T113" fmla="*/ 185 h 1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3" h="185">
                  <a:moveTo>
                    <a:pt x="158" y="185"/>
                  </a:moveTo>
                  <a:lnTo>
                    <a:pt x="156" y="185"/>
                  </a:lnTo>
                  <a:lnTo>
                    <a:pt x="151" y="184"/>
                  </a:lnTo>
                  <a:lnTo>
                    <a:pt x="143" y="182"/>
                  </a:lnTo>
                  <a:lnTo>
                    <a:pt x="133" y="181"/>
                  </a:lnTo>
                  <a:lnTo>
                    <a:pt x="121" y="178"/>
                  </a:lnTo>
                  <a:lnTo>
                    <a:pt x="108" y="175"/>
                  </a:lnTo>
                  <a:lnTo>
                    <a:pt x="93" y="172"/>
                  </a:lnTo>
                  <a:lnTo>
                    <a:pt x="78" y="167"/>
                  </a:lnTo>
                  <a:lnTo>
                    <a:pt x="64" y="163"/>
                  </a:lnTo>
                  <a:lnTo>
                    <a:pt x="49" y="157"/>
                  </a:lnTo>
                  <a:lnTo>
                    <a:pt x="36" y="150"/>
                  </a:lnTo>
                  <a:lnTo>
                    <a:pt x="24" y="143"/>
                  </a:lnTo>
                  <a:lnTo>
                    <a:pt x="14" y="135"/>
                  </a:lnTo>
                  <a:lnTo>
                    <a:pt x="7" y="125"/>
                  </a:lnTo>
                  <a:lnTo>
                    <a:pt x="2" y="115"/>
                  </a:lnTo>
                  <a:lnTo>
                    <a:pt x="0" y="105"/>
                  </a:lnTo>
                  <a:lnTo>
                    <a:pt x="1" y="93"/>
                  </a:lnTo>
                  <a:lnTo>
                    <a:pt x="1" y="82"/>
                  </a:lnTo>
                  <a:lnTo>
                    <a:pt x="3" y="71"/>
                  </a:lnTo>
                  <a:lnTo>
                    <a:pt x="4" y="60"/>
                  </a:lnTo>
                  <a:lnTo>
                    <a:pt x="6" y="50"/>
                  </a:lnTo>
                  <a:lnTo>
                    <a:pt x="10" y="41"/>
                  </a:lnTo>
                  <a:lnTo>
                    <a:pt x="14" y="31"/>
                  </a:lnTo>
                  <a:lnTo>
                    <a:pt x="19" y="23"/>
                  </a:lnTo>
                  <a:lnTo>
                    <a:pt x="26" y="16"/>
                  </a:lnTo>
                  <a:lnTo>
                    <a:pt x="34" y="11"/>
                  </a:lnTo>
                  <a:lnTo>
                    <a:pt x="44" y="5"/>
                  </a:lnTo>
                  <a:lnTo>
                    <a:pt x="56" y="2"/>
                  </a:lnTo>
                  <a:lnTo>
                    <a:pt x="70" y="0"/>
                  </a:lnTo>
                  <a:lnTo>
                    <a:pt x="86" y="0"/>
                  </a:lnTo>
                  <a:lnTo>
                    <a:pt x="105" y="1"/>
                  </a:lnTo>
                  <a:lnTo>
                    <a:pt x="126" y="4"/>
                  </a:lnTo>
                  <a:lnTo>
                    <a:pt x="147" y="8"/>
                  </a:lnTo>
                  <a:lnTo>
                    <a:pt x="167" y="14"/>
                  </a:lnTo>
                  <a:lnTo>
                    <a:pt x="184" y="21"/>
                  </a:lnTo>
                  <a:lnTo>
                    <a:pt x="199" y="29"/>
                  </a:lnTo>
                  <a:lnTo>
                    <a:pt x="212" y="38"/>
                  </a:lnTo>
                  <a:lnTo>
                    <a:pt x="222" y="47"/>
                  </a:lnTo>
                  <a:lnTo>
                    <a:pt x="232" y="57"/>
                  </a:lnTo>
                  <a:lnTo>
                    <a:pt x="239" y="67"/>
                  </a:lnTo>
                  <a:lnTo>
                    <a:pt x="245" y="77"/>
                  </a:lnTo>
                  <a:lnTo>
                    <a:pt x="249" y="88"/>
                  </a:lnTo>
                  <a:lnTo>
                    <a:pt x="251" y="99"/>
                  </a:lnTo>
                  <a:lnTo>
                    <a:pt x="253" y="109"/>
                  </a:lnTo>
                  <a:lnTo>
                    <a:pt x="252" y="119"/>
                  </a:lnTo>
                  <a:lnTo>
                    <a:pt x="250" y="129"/>
                  </a:lnTo>
                  <a:lnTo>
                    <a:pt x="247" y="137"/>
                  </a:lnTo>
                  <a:lnTo>
                    <a:pt x="243" y="145"/>
                  </a:lnTo>
                  <a:lnTo>
                    <a:pt x="234" y="159"/>
                  </a:lnTo>
                  <a:lnTo>
                    <a:pt x="225" y="169"/>
                  </a:lnTo>
                  <a:lnTo>
                    <a:pt x="215" y="175"/>
                  </a:lnTo>
                  <a:lnTo>
                    <a:pt x="205" y="180"/>
                  </a:lnTo>
                  <a:lnTo>
                    <a:pt x="195" y="182"/>
                  </a:lnTo>
                  <a:lnTo>
                    <a:pt x="184" y="184"/>
                  </a:lnTo>
                  <a:lnTo>
                    <a:pt x="172" y="184"/>
                  </a:lnTo>
                  <a:lnTo>
                    <a:pt x="158" y="185"/>
                  </a:lnTo>
                  <a:close/>
                </a:path>
              </a:pathLst>
            </a:custGeom>
            <a:solidFill>
              <a:srgbClr val="AF99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5" name="Freeform 40"/>
            <p:cNvSpPr>
              <a:spLocks/>
            </p:cNvSpPr>
            <p:nvPr/>
          </p:nvSpPr>
          <p:spPr bwMode="auto">
            <a:xfrm>
              <a:off x="1684" y="1963"/>
              <a:ext cx="239" cy="175"/>
            </a:xfrm>
            <a:custGeom>
              <a:avLst/>
              <a:gdLst>
                <a:gd name="T0" fmla="*/ 150 w 239"/>
                <a:gd name="T1" fmla="*/ 175 h 175"/>
                <a:gd name="T2" fmla="*/ 148 w 239"/>
                <a:gd name="T3" fmla="*/ 175 h 175"/>
                <a:gd name="T4" fmla="*/ 144 w 239"/>
                <a:gd name="T5" fmla="*/ 174 h 175"/>
                <a:gd name="T6" fmla="*/ 136 w 239"/>
                <a:gd name="T7" fmla="*/ 173 h 175"/>
                <a:gd name="T8" fmla="*/ 126 w 239"/>
                <a:gd name="T9" fmla="*/ 172 h 175"/>
                <a:gd name="T10" fmla="*/ 115 w 239"/>
                <a:gd name="T11" fmla="*/ 169 h 175"/>
                <a:gd name="T12" fmla="*/ 102 w 239"/>
                <a:gd name="T13" fmla="*/ 166 h 175"/>
                <a:gd name="T14" fmla="*/ 88 w 239"/>
                <a:gd name="T15" fmla="*/ 163 h 175"/>
                <a:gd name="T16" fmla="*/ 74 w 239"/>
                <a:gd name="T17" fmla="*/ 159 h 175"/>
                <a:gd name="T18" fmla="*/ 61 w 239"/>
                <a:gd name="T19" fmla="*/ 154 h 175"/>
                <a:gd name="T20" fmla="*/ 47 w 239"/>
                <a:gd name="T21" fmla="*/ 149 h 175"/>
                <a:gd name="T22" fmla="*/ 34 w 239"/>
                <a:gd name="T23" fmla="*/ 143 h 175"/>
                <a:gd name="T24" fmla="*/ 22 w 239"/>
                <a:gd name="T25" fmla="*/ 136 h 175"/>
                <a:gd name="T26" fmla="*/ 13 w 239"/>
                <a:gd name="T27" fmla="*/ 128 h 175"/>
                <a:gd name="T28" fmla="*/ 6 w 239"/>
                <a:gd name="T29" fmla="*/ 119 h 175"/>
                <a:gd name="T30" fmla="*/ 1 w 239"/>
                <a:gd name="T31" fmla="*/ 110 h 175"/>
                <a:gd name="T32" fmla="*/ 0 w 239"/>
                <a:gd name="T33" fmla="*/ 100 h 175"/>
                <a:gd name="T34" fmla="*/ 1 w 239"/>
                <a:gd name="T35" fmla="*/ 89 h 175"/>
                <a:gd name="T36" fmla="*/ 1 w 239"/>
                <a:gd name="T37" fmla="*/ 78 h 175"/>
                <a:gd name="T38" fmla="*/ 2 w 239"/>
                <a:gd name="T39" fmla="*/ 68 h 175"/>
                <a:gd name="T40" fmla="*/ 3 w 239"/>
                <a:gd name="T41" fmla="*/ 57 h 175"/>
                <a:gd name="T42" fmla="*/ 5 w 239"/>
                <a:gd name="T43" fmla="*/ 48 h 175"/>
                <a:gd name="T44" fmla="*/ 8 w 239"/>
                <a:gd name="T45" fmla="*/ 39 h 175"/>
                <a:gd name="T46" fmla="*/ 12 w 239"/>
                <a:gd name="T47" fmla="*/ 30 h 175"/>
                <a:gd name="T48" fmla="*/ 17 w 239"/>
                <a:gd name="T49" fmla="*/ 23 h 175"/>
                <a:gd name="T50" fmla="*/ 24 w 239"/>
                <a:gd name="T51" fmla="*/ 17 h 175"/>
                <a:gd name="T52" fmla="*/ 32 w 239"/>
                <a:gd name="T53" fmla="*/ 11 h 175"/>
                <a:gd name="T54" fmla="*/ 41 w 239"/>
                <a:gd name="T55" fmla="*/ 6 h 175"/>
                <a:gd name="T56" fmla="*/ 52 w 239"/>
                <a:gd name="T57" fmla="*/ 3 h 175"/>
                <a:gd name="T58" fmla="*/ 66 w 239"/>
                <a:gd name="T59" fmla="*/ 1 h 175"/>
                <a:gd name="T60" fmla="*/ 81 w 239"/>
                <a:gd name="T61" fmla="*/ 0 h 175"/>
                <a:gd name="T62" fmla="*/ 99 w 239"/>
                <a:gd name="T63" fmla="*/ 2 h 175"/>
                <a:gd name="T64" fmla="*/ 119 w 239"/>
                <a:gd name="T65" fmla="*/ 4 h 175"/>
                <a:gd name="T66" fmla="*/ 140 w 239"/>
                <a:gd name="T67" fmla="*/ 8 h 175"/>
                <a:gd name="T68" fmla="*/ 158 w 239"/>
                <a:gd name="T69" fmla="*/ 14 h 175"/>
                <a:gd name="T70" fmla="*/ 174 w 239"/>
                <a:gd name="T71" fmla="*/ 21 h 175"/>
                <a:gd name="T72" fmla="*/ 189 w 239"/>
                <a:gd name="T73" fmla="*/ 28 h 175"/>
                <a:gd name="T74" fmla="*/ 201 w 239"/>
                <a:gd name="T75" fmla="*/ 36 h 175"/>
                <a:gd name="T76" fmla="*/ 211 w 239"/>
                <a:gd name="T77" fmla="*/ 45 h 175"/>
                <a:gd name="T78" fmla="*/ 220 w 239"/>
                <a:gd name="T79" fmla="*/ 55 h 175"/>
                <a:gd name="T80" fmla="*/ 227 w 239"/>
                <a:gd name="T81" fmla="*/ 64 h 175"/>
                <a:gd name="T82" fmla="*/ 232 w 239"/>
                <a:gd name="T83" fmla="*/ 74 h 175"/>
                <a:gd name="T84" fmla="*/ 236 w 239"/>
                <a:gd name="T85" fmla="*/ 84 h 175"/>
                <a:gd name="T86" fmla="*/ 238 w 239"/>
                <a:gd name="T87" fmla="*/ 94 h 175"/>
                <a:gd name="T88" fmla="*/ 239 w 239"/>
                <a:gd name="T89" fmla="*/ 104 h 175"/>
                <a:gd name="T90" fmla="*/ 239 w 239"/>
                <a:gd name="T91" fmla="*/ 113 h 175"/>
                <a:gd name="T92" fmla="*/ 237 w 239"/>
                <a:gd name="T93" fmla="*/ 122 h 175"/>
                <a:gd name="T94" fmla="*/ 235 w 239"/>
                <a:gd name="T95" fmla="*/ 131 h 175"/>
                <a:gd name="T96" fmla="*/ 231 w 239"/>
                <a:gd name="T97" fmla="*/ 138 h 175"/>
                <a:gd name="T98" fmla="*/ 222 w 239"/>
                <a:gd name="T99" fmla="*/ 151 h 175"/>
                <a:gd name="T100" fmla="*/ 213 w 239"/>
                <a:gd name="T101" fmla="*/ 160 h 175"/>
                <a:gd name="T102" fmla="*/ 204 w 239"/>
                <a:gd name="T103" fmla="*/ 166 h 175"/>
                <a:gd name="T104" fmla="*/ 195 w 239"/>
                <a:gd name="T105" fmla="*/ 170 h 175"/>
                <a:gd name="T106" fmla="*/ 185 w 239"/>
                <a:gd name="T107" fmla="*/ 173 h 175"/>
                <a:gd name="T108" fmla="*/ 174 w 239"/>
                <a:gd name="T109" fmla="*/ 175 h 175"/>
                <a:gd name="T110" fmla="*/ 163 w 239"/>
                <a:gd name="T111" fmla="*/ 175 h 175"/>
                <a:gd name="T112" fmla="*/ 150 w 239"/>
                <a:gd name="T113" fmla="*/ 175 h 1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9" h="175">
                  <a:moveTo>
                    <a:pt x="150" y="175"/>
                  </a:moveTo>
                  <a:lnTo>
                    <a:pt x="148" y="175"/>
                  </a:lnTo>
                  <a:lnTo>
                    <a:pt x="144" y="174"/>
                  </a:lnTo>
                  <a:lnTo>
                    <a:pt x="136" y="173"/>
                  </a:lnTo>
                  <a:lnTo>
                    <a:pt x="126" y="172"/>
                  </a:lnTo>
                  <a:lnTo>
                    <a:pt x="115" y="169"/>
                  </a:lnTo>
                  <a:lnTo>
                    <a:pt x="102" y="166"/>
                  </a:lnTo>
                  <a:lnTo>
                    <a:pt x="88" y="163"/>
                  </a:lnTo>
                  <a:lnTo>
                    <a:pt x="74" y="159"/>
                  </a:lnTo>
                  <a:lnTo>
                    <a:pt x="61" y="154"/>
                  </a:lnTo>
                  <a:lnTo>
                    <a:pt x="47" y="149"/>
                  </a:lnTo>
                  <a:lnTo>
                    <a:pt x="34" y="143"/>
                  </a:lnTo>
                  <a:lnTo>
                    <a:pt x="22" y="136"/>
                  </a:lnTo>
                  <a:lnTo>
                    <a:pt x="13" y="128"/>
                  </a:lnTo>
                  <a:lnTo>
                    <a:pt x="6" y="119"/>
                  </a:lnTo>
                  <a:lnTo>
                    <a:pt x="1" y="110"/>
                  </a:lnTo>
                  <a:lnTo>
                    <a:pt x="0" y="100"/>
                  </a:lnTo>
                  <a:lnTo>
                    <a:pt x="1" y="89"/>
                  </a:lnTo>
                  <a:lnTo>
                    <a:pt x="1" y="78"/>
                  </a:lnTo>
                  <a:lnTo>
                    <a:pt x="2" y="68"/>
                  </a:lnTo>
                  <a:lnTo>
                    <a:pt x="3" y="57"/>
                  </a:lnTo>
                  <a:lnTo>
                    <a:pt x="5" y="48"/>
                  </a:lnTo>
                  <a:lnTo>
                    <a:pt x="8" y="39"/>
                  </a:lnTo>
                  <a:lnTo>
                    <a:pt x="12" y="30"/>
                  </a:lnTo>
                  <a:lnTo>
                    <a:pt x="17" y="23"/>
                  </a:lnTo>
                  <a:lnTo>
                    <a:pt x="24" y="17"/>
                  </a:lnTo>
                  <a:lnTo>
                    <a:pt x="32" y="11"/>
                  </a:lnTo>
                  <a:lnTo>
                    <a:pt x="41" y="6"/>
                  </a:lnTo>
                  <a:lnTo>
                    <a:pt x="52" y="3"/>
                  </a:lnTo>
                  <a:lnTo>
                    <a:pt x="66" y="1"/>
                  </a:lnTo>
                  <a:lnTo>
                    <a:pt x="81" y="0"/>
                  </a:lnTo>
                  <a:lnTo>
                    <a:pt x="99" y="2"/>
                  </a:lnTo>
                  <a:lnTo>
                    <a:pt x="119" y="4"/>
                  </a:lnTo>
                  <a:lnTo>
                    <a:pt x="140" y="8"/>
                  </a:lnTo>
                  <a:lnTo>
                    <a:pt x="158" y="14"/>
                  </a:lnTo>
                  <a:lnTo>
                    <a:pt x="174" y="21"/>
                  </a:lnTo>
                  <a:lnTo>
                    <a:pt x="189" y="28"/>
                  </a:lnTo>
                  <a:lnTo>
                    <a:pt x="201" y="36"/>
                  </a:lnTo>
                  <a:lnTo>
                    <a:pt x="211" y="45"/>
                  </a:lnTo>
                  <a:lnTo>
                    <a:pt x="220" y="55"/>
                  </a:lnTo>
                  <a:lnTo>
                    <a:pt x="227" y="64"/>
                  </a:lnTo>
                  <a:lnTo>
                    <a:pt x="232" y="74"/>
                  </a:lnTo>
                  <a:lnTo>
                    <a:pt x="236" y="84"/>
                  </a:lnTo>
                  <a:lnTo>
                    <a:pt x="238" y="94"/>
                  </a:lnTo>
                  <a:lnTo>
                    <a:pt x="239" y="104"/>
                  </a:lnTo>
                  <a:lnTo>
                    <a:pt x="239" y="113"/>
                  </a:lnTo>
                  <a:lnTo>
                    <a:pt x="237" y="122"/>
                  </a:lnTo>
                  <a:lnTo>
                    <a:pt x="235" y="131"/>
                  </a:lnTo>
                  <a:lnTo>
                    <a:pt x="231" y="138"/>
                  </a:lnTo>
                  <a:lnTo>
                    <a:pt x="222" y="151"/>
                  </a:lnTo>
                  <a:lnTo>
                    <a:pt x="213" y="160"/>
                  </a:lnTo>
                  <a:lnTo>
                    <a:pt x="204" y="166"/>
                  </a:lnTo>
                  <a:lnTo>
                    <a:pt x="195" y="170"/>
                  </a:lnTo>
                  <a:lnTo>
                    <a:pt x="185" y="173"/>
                  </a:lnTo>
                  <a:lnTo>
                    <a:pt x="174" y="175"/>
                  </a:lnTo>
                  <a:lnTo>
                    <a:pt x="163" y="175"/>
                  </a:lnTo>
                  <a:lnTo>
                    <a:pt x="150" y="175"/>
                  </a:lnTo>
                  <a:close/>
                </a:path>
              </a:pathLst>
            </a:custGeom>
            <a:solidFill>
              <a:srgbClr val="9B7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6" name="Freeform 41"/>
            <p:cNvSpPr>
              <a:spLocks/>
            </p:cNvSpPr>
            <p:nvPr/>
          </p:nvSpPr>
          <p:spPr bwMode="auto">
            <a:xfrm>
              <a:off x="1693" y="1969"/>
              <a:ext cx="226" cy="165"/>
            </a:xfrm>
            <a:custGeom>
              <a:avLst/>
              <a:gdLst>
                <a:gd name="T0" fmla="*/ 142 w 226"/>
                <a:gd name="T1" fmla="*/ 165 h 165"/>
                <a:gd name="T2" fmla="*/ 140 w 226"/>
                <a:gd name="T3" fmla="*/ 165 h 165"/>
                <a:gd name="T4" fmla="*/ 135 w 226"/>
                <a:gd name="T5" fmla="*/ 164 h 165"/>
                <a:gd name="T6" fmla="*/ 128 w 226"/>
                <a:gd name="T7" fmla="*/ 163 h 165"/>
                <a:gd name="T8" fmla="*/ 119 w 226"/>
                <a:gd name="T9" fmla="*/ 162 h 165"/>
                <a:gd name="T10" fmla="*/ 108 w 226"/>
                <a:gd name="T11" fmla="*/ 159 h 165"/>
                <a:gd name="T12" fmla="*/ 96 w 226"/>
                <a:gd name="T13" fmla="*/ 157 h 165"/>
                <a:gd name="T14" fmla="*/ 83 w 226"/>
                <a:gd name="T15" fmla="*/ 154 h 165"/>
                <a:gd name="T16" fmla="*/ 70 w 226"/>
                <a:gd name="T17" fmla="*/ 150 h 165"/>
                <a:gd name="T18" fmla="*/ 57 w 226"/>
                <a:gd name="T19" fmla="*/ 145 h 165"/>
                <a:gd name="T20" fmla="*/ 44 w 226"/>
                <a:gd name="T21" fmla="*/ 140 h 165"/>
                <a:gd name="T22" fmla="*/ 32 w 226"/>
                <a:gd name="T23" fmla="*/ 134 h 165"/>
                <a:gd name="T24" fmla="*/ 21 w 226"/>
                <a:gd name="T25" fmla="*/ 128 h 165"/>
                <a:gd name="T26" fmla="*/ 12 w 226"/>
                <a:gd name="T27" fmla="*/ 121 h 165"/>
                <a:gd name="T28" fmla="*/ 5 w 226"/>
                <a:gd name="T29" fmla="*/ 113 h 165"/>
                <a:gd name="T30" fmla="*/ 1 w 226"/>
                <a:gd name="T31" fmla="*/ 103 h 165"/>
                <a:gd name="T32" fmla="*/ 0 w 226"/>
                <a:gd name="T33" fmla="*/ 94 h 165"/>
                <a:gd name="T34" fmla="*/ 0 w 226"/>
                <a:gd name="T35" fmla="*/ 83 h 165"/>
                <a:gd name="T36" fmla="*/ 1 w 226"/>
                <a:gd name="T37" fmla="*/ 73 h 165"/>
                <a:gd name="T38" fmla="*/ 1 w 226"/>
                <a:gd name="T39" fmla="*/ 64 h 165"/>
                <a:gd name="T40" fmla="*/ 2 w 226"/>
                <a:gd name="T41" fmla="*/ 54 h 165"/>
                <a:gd name="T42" fmla="*/ 5 w 226"/>
                <a:gd name="T43" fmla="*/ 45 h 165"/>
                <a:gd name="T44" fmla="*/ 8 w 226"/>
                <a:gd name="T45" fmla="*/ 36 h 165"/>
                <a:gd name="T46" fmla="*/ 11 w 226"/>
                <a:gd name="T47" fmla="*/ 28 h 165"/>
                <a:gd name="T48" fmla="*/ 16 w 226"/>
                <a:gd name="T49" fmla="*/ 21 h 165"/>
                <a:gd name="T50" fmla="*/ 22 w 226"/>
                <a:gd name="T51" fmla="*/ 15 h 165"/>
                <a:gd name="T52" fmla="*/ 30 w 226"/>
                <a:gd name="T53" fmla="*/ 9 h 165"/>
                <a:gd name="T54" fmla="*/ 38 w 226"/>
                <a:gd name="T55" fmla="*/ 5 h 165"/>
                <a:gd name="T56" fmla="*/ 49 w 226"/>
                <a:gd name="T57" fmla="*/ 2 h 165"/>
                <a:gd name="T58" fmla="*/ 62 w 226"/>
                <a:gd name="T59" fmla="*/ 0 h 165"/>
                <a:gd name="T60" fmla="*/ 76 w 226"/>
                <a:gd name="T61" fmla="*/ 0 h 165"/>
                <a:gd name="T62" fmla="*/ 94 w 226"/>
                <a:gd name="T63" fmla="*/ 1 h 165"/>
                <a:gd name="T64" fmla="*/ 113 w 226"/>
                <a:gd name="T65" fmla="*/ 4 h 165"/>
                <a:gd name="T66" fmla="*/ 132 w 226"/>
                <a:gd name="T67" fmla="*/ 8 h 165"/>
                <a:gd name="T68" fmla="*/ 149 w 226"/>
                <a:gd name="T69" fmla="*/ 13 h 165"/>
                <a:gd name="T70" fmla="*/ 165 w 226"/>
                <a:gd name="T71" fmla="*/ 19 h 165"/>
                <a:gd name="T72" fmla="*/ 178 w 226"/>
                <a:gd name="T73" fmla="*/ 26 h 165"/>
                <a:gd name="T74" fmla="*/ 190 w 226"/>
                <a:gd name="T75" fmla="*/ 34 h 165"/>
                <a:gd name="T76" fmla="*/ 200 w 226"/>
                <a:gd name="T77" fmla="*/ 42 h 165"/>
                <a:gd name="T78" fmla="*/ 208 w 226"/>
                <a:gd name="T79" fmla="*/ 51 h 165"/>
                <a:gd name="T80" fmla="*/ 215 w 226"/>
                <a:gd name="T81" fmla="*/ 60 h 165"/>
                <a:gd name="T82" fmla="*/ 219 w 226"/>
                <a:gd name="T83" fmla="*/ 69 h 165"/>
                <a:gd name="T84" fmla="*/ 224 w 226"/>
                <a:gd name="T85" fmla="*/ 79 h 165"/>
                <a:gd name="T86" fmla="*/ 226 w 226"/>
                <a:gd name="T87" fmla="*/ 88 h 165"/>
                <a:gd name="T88" fmla="*/ 226 w 226"/>
                <a:gd name="T89" fmla="*/ 98 h 165"/>
                <a:gd name="T90" fmla="*/ 226 w 226"/>
                <a:gd name="T91" fmla="*/ 106 h 165"/>
                <a:gd name="T92" fmla="*/ 225 w 226"/>
                <a:gd name="T93" fmla="*/ 115 h 165"/>
                <a:gd name="T94" fmla="*/ 222 w 226"/>
                <a:gd name="T95" fmla="*/ 123 h 165"/>
                <a:gd name="T96" fmla="*/ 218 w 226"/>
                <a:gd name="T97" fmla="*/ 130 h 165"/>
                <a:gd name="T98" fmla="*/ 210 w 226"/>
                <a:gd name="T99" fmla="*/ 142 h 165"/>
                <a:gd name="T100" fmla="*/ 202 w 226"/>
                <a:gd name="T101" fmla="*/ 151 h 165"/>
                <a:gd name="T102" fmla="*/ 193 w 226"/>
                <a:gd name="T103" fmla="*/ 156 h 165"/>
                <a:gd name="T104" fmla="*/ 184 w 226"/>
                <a:gd name="T105" fmla="*/ 160 h 165"/>
                <a:gd name="T106" fmla="*/ 174 w 226"/>
                <a:gd name="T107" fmla="*/ 163 h 165"/>
                <a:gd name="T108" fmla="*/ 165 w 226"/>
                <a:gd name="T109" fmla="*/ 164 h 165"/>
                <a:gd name="T110" fmla="*/ 154 w 226"/>
                <a:gd name="T111" fmla="*/ 164 h 165"/>
                <a:gd name="T112" fmla="*/ 142 w 226"/>
                <a:gd name="T113" fmla="*/ 165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6" h="165">
                  <a:moveTo>
                    <a:pt x="142" y="165"/>
                  </a:moveTo>
                  <a:lnTo>
                    <a:pt x="140" y="165"/>
                  </a:lnTo>
                  <a:lnTo>
                    <a:pt x="135" y="164"/>
                  </a:lnTo>
                  <a:lnTo>
                    <a:pt x="128" y="163"/>
                  </a:lnTo>
                  <a:lnTo>
                    <a:pt x="119" y="162"/>
                  </a:lnTo>
                  <a:lnTo>
                    <a:pt x="108" y="159"/>
                  </a:lnTo>
                  <a:lnTo>
                    <a:pt x="96" y="157"/>
                  </a:lnTo>
                  <a:lnTo>
                    <a:pt x="83" y="154"/>
                  </a:lnTo>
                  <a:lnTo>
                    <a:pt x="70" y="150"/>
                  </a:lnTo>
                  <a:lnTo>
                    <a:pt x="57" y="145"/>
                  </a:lnTo>
                  <a:lnTo>
                    <a:pt x="44" y="140"/>
                  </a:lnTo>
                  <a:lnTo>
                    <a:pt x="32" y="134"/>
                  </a:lnTo>
                  <a:lnTo>
                    <a:pt x="21" y="128"/>
                  </a:lnTo>
                  <a:lnTo>
                    <a:pt x="12" y="121"/>
                  </a:lnTo>
                  <a:lnTo>
                    <a:pt x="5" y="113"/>
                  </a:lnTo>
                  <a:lnTo>
                    <a:pt x="1" y="103"/>
                  </a:lnTo>
                  <a:lnTo>
                    <a:pt x="0" y="94"/>
                  </a:lnTo>
                  <a:lnTo>
                    <a:pt x="0" y="83"/>
                  </a:lnTo>
                  <a:lnTo>
                    <a:pt x="1" y="73"/>
                  </a:lnTo>
                  <a:lnTo>
                    <a:pt x="1" y="64"/>
                  </a:lnTo>
                  <a:lnTo>
                    <a:pt x="2" y="54"/>
                  </a:lnTo>
                  <a:lnTo>
                    <a:pt x="5" y="45"/>
                  </a:lnTo>
                  <a:lnTo>
                    <a:pt x="8" y="36"/>
                  </a:lnTo>
                  <a:lnTo>
                    <a:pt x="11" y="28"/>
                  </a:lnTo>
                  <a:lnTo>
                    <a:pt x="16" y="21"/>
                  </a:lnTo>
                  <a:lnTo>
                    <a:pt x="22" y="15"/>
                  </a:lnTo>
                  <a:lnTo>
                    <a:pt x="30" y="9"/>
                  </a:lnTo>
                  <a:lnTo>
                    <a:pt x="38" y="5"/>
                  </a:lnTo>
                  <a:lnTo>
                    <a:pt x="49" y="2"/>
                  </a:lnTo>
                  <a:lnTo>
                    <a:pt x="62" y="0"/>
                  </a:lnTo>
                  <a:lnTo>
                    <a:pt x="76" y="0"/>
                  </a:lnTo>
                  <a:lnTo>
                    <a:pt x="94" y="1"/>
                  </a:lnTo>
                  <a:lnTo>
                    <a:pt x="113" y="4"/>
                  </a:lnTo>
                  <a:lnTo>
                    <a:pt x="132" y="8"/>
                  </a:lnTo>
                  <a:lnTo>
                    <a:pt x="149" y="13"/>
                  </a:lnTo>
                  <a:lnTo>
                    <a:pt x="165" y="19"/>
                  </a:lnTo>
                  <a:lnTo>
                    <a:pt x="178" y="26"/>
                  </a:lnTo>
                  <a:lnTo>
                    <a:pt x="190" y="34"/>
                  </a:lnTo>
                  <a:lnTo>
                    <a:pt x="200" y="42"/>
                  </a:lnTo>
                  <a:lnTo>
                    <a:pt x="208" y="51"/>
                  </a:lnTo>
                  <a:lnTo>
                    <a:pt x="215" y="60"/>
                  </a:lnTo>
                  <a:lnTo>
                    <a:pt x="219" y="69"/>
                  </a:lnTo>
                  <a:lnTo>
                    <a:pt x="224" y="79"/>
                  </a:lnTo>
                  <a:lnTo>
                    <a:pt x="226" y="88"/>
                  </a:lnTo>
                  <a:lnTo>
                    <a:pt x="226" y="98"/>
                  </a:lnTo>
                  <a:lnTo>
                    <a:pt x="226" y="106"/>
                  </a:lnTo>
                  <a:lnTo>
                    <a:pt x="225" y="115"/>
                  </a:lnTo>
                  <a:lnTo>
                    <a:pt x="222" y="123"/>
                  </a:lnTo>
                  <a:lnTo>
                    <a:pt x="218" y="130"/>
                  </a:lnTo>
                  <a:lnTo>
                    <a:pt x="210" y="142"/>
                  </a:lnTo>
                  <a:lnTo>
                    <a:pt x="202" y="151"/>
                  </a:lnTo>
                  <a:lnTo>
                    <a:pt x="193" y="156"/>
                  </a:lnTo>
                  <a:lnTo>
                    <a:pt x="184" y="160"/>
                  </a:lnTo>
                  <a:lnTo>
                    <a:pt x="174" y="163"/>
                  </a:lnTo>
                  <a:lnTo>
                    <a:pt x="165" y="164"/>
                  </a:lnTo>
                  <a:lnTo>
                    <a:pt x="154" y="164"/>
                  </a:lnTo>
                  <a:lnTo>
                    <a:pt x="142" y="165"/>
                  </a:lnTo>
                  <a:close/>
                </a:path>
              </a:pathLst>
            </a:custGeom>
            <a:solidFill>
              <a:srgbClr val="8763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7" name="Freeform 42"/>
            <p:cNvSpPr>
              <a:spLocks/>
            </p:cNvSpPr>
            <p:nvPr/>
          </p:nvSpPr>
          <p:spPr bwMode="auto">
            <a:xfrm>
              <a:off x="1578" y="1389"/>
              <a:ext cx="569" cy="531"/>
            </a:xfrm>
            <a:custGeom>
              <a:avLst/>
              <a:gdLst>
                <a:gd name="T0" fmla="*/ 194 w 569"/>
                <a:gd name="T1" fmla="*/ 528 h 531"/>
                <a:gd name="T2" fmla="*/ 179 w 569"/>
                <a:gd name="T3" fmla="*/ 519 h 531"/>
                <a:gd name="T4" fmla="*/ 154 w 569"/>
                <a:gd name="T5" fmla="*/ 500 h 531"/>
                <a:gd name="T6" fmla="*/ 122 w 569"/>
                <a:gd name="T7" fmla="*/ 472 h 531"/>
                <a:gd name="T8" fmla="*/ 87 w 569"/>
                <a:gd name="T9" fmla="*/ 435 h 531"/>
                <a:gd name="T10" fmla="*/ 55 w 569"/>
                <a:gd name="T11" fmla="*/ 389 h 531"/>
                <a:gd name="T12" fmla="*/ 26 w 569"/>
                <a:gd name="T13" fmla="*/ 335 h 531"/>
                <a:gd name="T14" fmla="*/ 8 w 569"/>
                <a:gd name="T15" fmla="*/ 273 h 531"/>
                <a:gd name="T16" fmla="*/ 1 w 569"/>
                <a:gd name="T17" fmla="*/ 205 h 531"/>
                <a:gd name="T18" fmla="*/ 1 w 569"/>
                <a:gd name="T19" fmla="*/ 155 h 531"/>
                <a:gd name="T20" fmla="*/ 7 w 569"/>
                <a:gd name="T21" fmla="*/ 120 h 531"/>
                <a:gd name="T22" fmla="*/ 18 w 569"/>
                <a:gd name="T23" fmla="*/ 97 h 531"/>
                <a:gd name="T24" fmla="*/ 33 w 569"/>
                <a:gd name="T25" fmla="*/ 82 h 531"/>
                <a:gd name="T26" fmla="*/ 52 w 569"/>
                <a:gd name="T27" fmla="*/ 72 h 531"/>
                <a:gd name="T28" fmla="*/ 73 w 569"/>
                <a:gd name="T29" fmla="*/ 62 h 531"/>
                <a:gd name="T30" fmla="*/ 97 w 569"/>
                <a:gd name="T31" fmla="*/ 50 h 531"/>
                <a:gd name="T32" fmla="*/ 123 w 569"/>
                <a:gd name="T33" fmla="*/ 31 h 531"/>
                <a:gd name="T34" fmla="*/ 148 w 569"/>
                <a:gd name="T35" fmla="*/ 17 h 531"/>
                <a:gd name="T36" fmla="*/ 173 w 569"/>
                <a:gd name="T37" fmla="*/ 8 h 531"/>
                <a:gd name="T38" fmla="*/ 199 w 569"/>
                <a:gd name="T39" fmla="*/ 3 h 531"/>
                <a:gd name="T40" fmla="*/ 223 w 569"/>
                <a:gd name="T41" fmla="*/ 3 h 531"/>
                <a:gd name="T42" fmla="*/ 247 w 569"/>
                <a:gd name="T43" fmla="*/ 5 h 531"/>
                <a:gd name="T44" fmla="*/ 270 w 569"/>
                <a:gd name="T45" fmla="*/ 9 h 531"/>
                <a:gd name="T46" fmla="*/ 293 w 569"/>
                <a:gd name="T47" fmla="*/ 14 h 531"/>
                <a:gd name="T48" fmla="*/ 323 w 569"/>
                <a:gd name="T49" fmla="*/ 23 h 531"/>
                <a:gd name="T50" fmla="*/ 350 w 569"/>
                <a:gd name="T51" fmla="*/ 33 h 531"/>
                <a:gd name="T52" fmla="*/ 367 w 569"/>
                <a:gd name="T53" fmla="*/ 36 h 531"/>
                <a:gd name="T54" fmla="*/ 381 w 569"/>
                <a:gd name="T55" fmla="*/ 27 h 531"/>
                <a:gd name="T56" fmla="*/ 395 w 569"/>
                <a:gd name="T57" fmla="*/ 9 h 531"/>
                <a:gd name="T58" fmla="*/ 411 w 569"/>
                <a:gd name="T59" fmla="*/ 2 h 531"/>
                <a:gd name="T60" fmla="*/ 434 w 569"/>
                <a:gd name="T61" fmla="*/ 0 h 531"/>
                <a:gd name="T62" fmla="*/ 460 w 569"/>
                <a:gd name="T63" fmla="*/ 3 h 531"/>
                <a:gd name="T64" fmla="*/ 487 w 569"/>
                <a:gd name="T65" fmla="*/ 13 h 531"/>
                <a:gd name="T66" fmla="*/ 513 w 569"/>
                <a:gd name="T67" fmla="*/ 27 h 531"/>
                <a:gd name="T68" fmla="*/ 535 w 569"/>
                <a:gd name="T69" fmla="*/ 45 h 531"/>
                <a:gd name="T70" fmla="*/ 552 w 569"/>
                <a:gd name="T71" fmla="*/ 68 h 531"/>
                <a:gd name="T72" fmla="*/ 564 w 569"/>
                <a:gd name="T73" fmla="*/ 112 h 531"/>
                <a:gd name="T74" fmla="*/ 569 w 569"/>
                <a:gd name="T75" fmla="*/ 198 h 531"/>
                <a:gd name="T76" fmla="*/ 558 w 569"/>
                <a:gd name="T77" fmla="*/ 290 h 531"/>
                <a:gd name="T78" fmla="*/ 525 w 569"/>
                <a:gd name="T79" fmla="*/ 362 h 531"/>
                <a:gd name="T80" fmla="*/ 482 w 569"/>
                <a:gd name="T81" fmla="*/ 386 h 531"/>
                <a:gd name="T82" fmla="*/ 451 w 569"/>
                <a:gd name="T83" fmla="*/ 394 h 531"/>
                <a:gd name="T84" fmla="*/ 419 w 569"/>
                <a:gd name="T85" fmla="*/ 399 h 531"/>
                <a:gd name="T86" fmla="*/ 389 w 569"/>
                <a:gd name="T87" fmla="*/ 403 h 531"/>
                <a:gd name="T88" fmla="*/ 361 w 569"/>
                <a:gd name="T89" fmla="*/ 407 h 531"/>
                <a:gd name="T90" fmla="*/ 335 w 569"/>
                <a:gd name="T91" fmla="*/ 411 h 531"/>
                <a:gd name="T92" fmla="*/ 313 w 569"/>
                <a:gd name="T93" fmla="*/ 419 h 531"/>
                <a:gd name="T94" fmla="*/ 293 w 569"/>
                <a:gd name="T95" fmla="*/ 431 h 531"/>
                <a:gd name="T96" fmla="*/ 271 w 569"/>
                <a:gd name="T97" fmla="*/ 457 h 531"/>
                <a:gd name="T98" fmla="*/ 249 w 569"/>
                <a:gd name="T99" fmla="*/ 491 h 531"/>
                <a:gd name="T100" fmla="*/ 230 w 569"/>
                <a:gd name="T101" fmla="*/ 519 h 531"/>
                <a:gd name="T102" fmla="*/ 209 w 569"/>
                <a:gd name="T103" fmla="*/ 531 h 5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9" h="531">
                  <a:moveTo>
                    <a:pt x="195" y="529"/>
                  </a:moveTo>
                  <a:lnTo>
                    <a:pt x="194" y="528"/>
                  </a:lnTo>
                  <a:lnTo>
                    <a:pt x="188" y="525"/>
                  </a:lnTo>
                  <a:lnTo>
                    <a:pt x="179" y="519"/>
                  </a:lnTo>
                  <a:lnTo>
                    <a:pt x="168" y="510"/>
                  </a:lnTo>
                  <a:lnTo>
                    <a:pt x="154" y="500"/>
                  </a:lnTo>
                  <a:lnTo>
                    <a:pt x="138" y="487"/>
                  </a:lnTo>
                  <a:lnTo>
                    <a:pt x="122" y="472"/>
                  </a:lnTo>
                  <a:lnTo>
                    <a:pt x="105" y="454"/>
                  </a:lnTo>
                  <a:lnTo>
                    <a:pt x="87" y="435"/>
                  </a:lnTo>
                  <a:lnTo>
                    <a:pt x="71" y="413"/>
                  </a:lnTo>
                  <a:lnTo>
                    <a:pt x="55" y="389"/>
                  </a:lnTo>
                  <a:lnTo>
                    <a:pt x="40" y="363"/>
                  </a:lnTo>
                  <a:lnTo>
                    <a:pt x="26" y="335"/>
                  </a:lnTo>
                  <a:lnTo>
                    <a:pt x="16" y="305"/>
                  </a:lnTo>
                  <a:lnTo>
                    <a:pt x="8" y="273"/>
                  </a:lnTo>
                  <a:lnTo>
                    <a:pt x="3" y="238"/>
                  </a:lnTo>
                  <a:lnTo>
                    <a:pt x="1" y="205"/>
                  </a:lnTo>
                  <a:lnTo>
                    <a:pt x="0" y="178"/>
                  </a:lnTo>
                  <a:lnTo>
                    <a:pt x="1" y="155"/>
                  </a:lnTo>
                  <a:lnTo>
                    <a:pt x="4" y="136"/>
                  </a:lnTo>
                  <a:lnTo>
                    <a:pt x="7" y="120"/>
                  </a:lnTo>
                  <a:lnTo>
                    <a:pt x="12" y="107"/>
                  </a:lnTo>
                  <a:lnTo>
                    <a:pt x="18" y="97"/>
                  </a:lnTo>
                  <a:lnTo>
                    <a:pt x="25" y="89"/>
                  </a:lnTo>
                  <a:lnTo>
                    <a:pt x="33" y="82"/>
                  </a:lnTo>
                  <a:lnTo>
                    <a:pt x="42" y="77"/>
                  </a:lnTo>
                  <a:lnTo>
                    <a:pt x="52" y="72"/>
                  </a:lnTo>
                  <a:lnTo>
                    <a:pt x="62" y="67"/>
                  </a:lnTo>
                  <a:lnTo>
                    <a:pt x="73" y="62"/>
                  </a:lnTo>
                  <a:lnTo>
                    <a:pt x="85" y="57"/>
                  </a:lnTo>
                  <a:lnTo>
                    <a:pt x="97" y="50"/>
                  </a:lnTo>
                  <a:lnTo>
                    <a:pt x="110" y="40"/>
                  </a:lnTo>
                  <a:lnTo>
                    <a:pt x="123" y="31"/>
                  </a:lnTo>
                  <a:lnTo>
                    <a:pt x="135" y="23"/>
                  </a:lnTo>
                  <a:lnTo>
                    <a:pt x="148" y="17"/>
                  </a:lnTo>
                  <a:lnTo>
                    <a:pt x="161" y="12"/>
                  </a:lnTo>
                  <a:lnTo>
                    <a:pt x="173" y="8"/>
                  </a:lnTo>
                  <a:lnTo>
                    <a:pt x="186" y="5"/>
                  </a:lnTo>
                  <a:lnTo>
                    <a:pt x="199" y="3"/>
                  </a:lnTo>
                  <a:lnTo>
                    <a:pt x="211" y="3"/>
                  </a:lnTo>
                  <a:lnTo>
                    <a:pt x="223" y="3"/>
                  </a:lnTo>
                  <a:lnTo>
                    <a:pt x="235" y="3"/>
                  </a:lnTo>
                  <a:lnTo>
                    <a:pt x="247" y="5"/>
                  </a:lnTo>
                  <a:lnTo>
                    <a:pt x="259" y="7"/>
                  </a:lnTo>
                  <a:lnTo>
                    <a:pt x="270" y="9"/>
                  </a:lnTo>
                  <a:lnTo>
                    <a:pt x="282" y="12"/>
                  </a:lnTo>
                  <a:lnTo>
                    <a:pt x="293" y="14"/>
                  </a:lnTo>
                  <a:lnTo>
                    <a:pt x="304" y="17"/>
                  </a:lnTo>
                  <a:lnTo>
                    <a:pt x="323" y="23"/>
                  </a:lnTo>
                  <a:lnTo>
                    <a:pt x="338" y="29"/>
                  </a:lnTo>
                  <a:lnTo>
                    <a:pt x="350" y="33"/>
                  </a:lnTo>
                  <a:lnTo>
                    <a:pt x="359" y="36"/>
                  </a:lnTo>
                  <a:lnTo>
                    <a:pt x="367" y="36"/>
                  </a:lnTo>
                  <a:lnTo>
                    <a:pt x="374" y="33"/>
                  </a:lnTo>
                  <a:lnTo>
                    <a:pt x="381" y="27"/>
                  </a:lnTo>
                  <a:lnTo>
                    <a:pt x="389" y="15"/>
                  </a:lnTo>
                  <a:lnTo>
                    <a:pt x="395" y="9"/>
                  </a:lnTo>
                  <a:lnTo>
                    <a:pt x="402" y="5"/>
                  </a:lnTo>
                  <a:lnTo>
                    <a:pt x="411" y="2"/>
                  </a:lnTo>
                  <a:lnTo>
                    <a:pt x="422" y="0"/>
                  </a:lnTo>
                  <a:lnTo>
                    <a:pt x="434" y="0"/>
                  </a:lnTo>
                  <a:lnTo>
                    <a:pt x="446" y="1"/>
                  </a:lnTo>
                  <a:lnTo>
                    <a:pt x="460" y="3"/>
                  </a:lnTo>
                  <a:lnTo>
                    <a:pt x="474" y="8"/>
                  </a:lnTo>
                  <a:lnTo>
                    <a:pt x="487" y="13"/>
                  </a:lnTo>
                  <a:lnTo>
                    <a:pt x="501" y="19"/>
                  </a:lnTo>
                  <a:lnTo>
                    <a:pt x="513" y="27"/>
                  </a:lnTo>
                  <a:lnTo>
                    <a:pt x="525" y="35"/>
                  </a:lnTo>
                  <a:lnTo>
                    <a:pt x="535" y="45"/>
                  </a:lnTo>
                  <a:lnTo>
                    <a:pt x="545" y="56"/>
                  </a:lnTo>
                  <a:lnTo>
                    <a:pt x="552" y="68"/>
                  </a:lnTo>
                  <a:lnTo>
                    <a:pt x="557" y="81"/>
                  </a:lnTo>
                  <a:lnTo>
                    <a:pt x="564" y="112"/>
                  </a:lnTo>
                  <a:lnTo>
                    <a:pt x="568" y="153"/>
                  </a:lnTo>
                  <a:lnTo>
                    <a:pt x="569" y="198"/>
                  </a:lnTo>
                  <a:lnTo>
                    <a:pt x="567" y="245"/>
                  </a:lnTo>
                  <a:lnTo>
                    <a:pt x="558" y="290"/>
                  </a:lnTo>
                  <a:lnTo>
                    <a:pt x="545" y="330"/>
                  </a:lnTo>
                  <a:lnTo>
                    <a:pt x="525" y="362"/>
                  </a:lnTo>
                  <a:lnTo>
                    <a:pt x="498" y="381"/>
                  </a:lnTo>
                  <a:lnTo>
                    <a:pt x="482" y="386"/>
                  </a:lnTo>
                  <a:lnTo>
                    <a:pt x="466" y="390"/>
                  </a:lnTo>
                  <a:lnTo>
                    <a:pt x="451" y="394"/>
                  </a:lnTo>
                  <a:lnTo>
                    <a:pt x="435" y="397"/>
                  </a:lnTo>
                  <a:lnTo>
                    <a:pt x="419" y="399"/>
                  </a:lnTo>
                  <a:lnTo>
                    <a:pt x="404" y="401"/>
                  </a:lnTo>
                  <a:lnTo>
                    <a:pt x="389" y="403"/>
                  </a:lnTo>
                  <a:lnTo>
                    <a:pt x="375" y="404"/>
                  </a:lnTo>
                  <a:lnTo>
                    <a:pt x="361" y="407"/>
                  </a:lnTo>
                  <a:lnTo>
                    <a:pt x="348" y="408"/>
                  </a:lnTo>
                  <a:lnTo>
                    <a:pt x="335" y="411"/>
                  </a:lnTo>
                  <a:lnTo>
                    <a:pt x="324" y="415"/>
                  </a:lnTo>
                  <a:lnTo>
                    <a:pt x="313" y="419"/>
                  </a:lnTo>
                  <a:lnTo>
                    <a:pt x="302" y="424"/>
                  </a:lnTo>
                  <a:lnTo>
                    <a:pt x="293" y="431"/>
                  </a:lnTo>
                  <a:lnTo>
                    <a:pt x="285" y="439"/>
                  </a:lnTo>
                  <a:lnTo>
                    <a:pt x="271" y="457"/>
                  </a:lnTo>
                  <a:lnTo>
                    <a:pt x="259" y="475"/>
                  </a:lnTo>
                  <a:lnTo>
                    <a:pt x="249" y="491"/>
                  </a:lnTo>
                  <a:lnTo>
                    <a:pt x="239" y="506"/>
                  </a:lnTo>
                  <a:lnTo>
                    <a:pt x="230" y="519"/>
                  </a:lnTo>
                  <a:lnTo>
                    <a:pt x="220" y="527"/>
                  </a:lnTo>
                  <a:lnTo>
                    <a:pt x="209" y="531"/>
                  </a:lnTo>
                  <a:lnTo>
                    <a:pt x="195" y="5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8" name="Freeform 43"/>
            <p:cNvSpPr>
              <a:spLocks/>
            </p:cNvSpPr>
            <p:nvPr/>
          </p:nvSpPr>
          <p:spPr bwMode="auto">
            <a:xfrm>
              <a:off x="1585" y="1396"/>
              <a:ext cx="559" cy="515"/>
            </a:xfrm>
            <a:custGeom>
              <a:avLst/>
              <a:gdLst>
                <a:gd name="T0" fmla="*/ 316 w 559"/>
                <a:gd name="T1" fmla="*/ 22 h 515"/>
                <a:gd name="T2" fmla="*/ 343 w 559"/>
                <a:gd name="T3" fmla="*/ 32 h 515"/>
                <a:gd name="T4" fmla="*/ 360 w 559"/>
                <a:gd name="T5" fmla="*/ 35 h 515"/>
                <a:gd name="T6" fmla="*/ 374 w 559"/>
                <a:gd name="T7" fmla="*/ 26 h 515"/>
                <a:gd name="T8" fmla="*/ 385 w 559"/>
                <a:gd name="T9" fmla="*/ 13 h 515"/>
                <a:gd name="T10" fmla="*/ 391 w 559"/>
                <a:gd name="T11" fmla="*/ 9 h 515"/>
                <a:gd name="T12" fmla="*/ 398 w 559"/>
                <a:gd name="T13" fmla="*/ 5 h 515"/>
                <a:gd name="T14" fmla="*/ 408 w 559"/>
                <a:gd name="T15" fmla="*/ 2 h 515"/>
                <a:gd name="T16" fmla="*/ 420 w 559"/>
                <a:gd name="T17" fmla="*/ 0 h 515"/>
                <a:gd name="T18" fmla="*/ 439 w 559"/>
                <a:gd name="T19" fmla="*/ 1 h 515"/>
                <a:gd name="T20" fmla="*/ 459 w 559"/>
                <a:gd name="T21" fmla="*/ 5 h 515"/>
                <a:gd name="T22" fmla="*/ 479 w 559"/>
                <a:gd name="T23" fmla="*/ 12 h 515"/>
                <a:gd name="T24" fmla="*/ 499 w 559"/>
                <a:gd name="T25" fmla="*/ 22 h 515"/>
                <a:gd name="T26" fmla="*/ 516 w 559"/>
                <a:gd name="T27" fmla="*/ 35 h 515"/>
                <a:gd name="T28" fmla="*/ 531 w 559"/>
                <a:gd name="T29" fmla="*/ 51 h 515"/>
                <a:gd name="T30" fmla="*/ 543 w 559"/>
                <a:gd name="T31" fmla="*/ 69 h 515"/>
                <a:gd name="T32" fmla="*/ 553 w 559"/>
                <a:gd name="T33" fmla="*/ 109 h 515"/>
                <a:gd name="T34" fmla="*/ 559 w 559"/>
                <a:gd name="T35" fmla="*/ 193 h 515"/>
                <a:gd name="T36" fmla="*/ 548 w 559"/>
                <a:gd name="T37" fmla="*/ 281 h 515"/>
                <a:gd name="T38" fmla="*/ 515 w 559"/>
                <a:gd name="T39" fmla="*/ 351 h 515"/>
                <a:gd name="T40" fmla="*/ 472 w 559"/>
                <a:gd name="T41" fmla="*/ 375 h 515"/>
                <a:gd name="T42" fmla="*/ 442 w 559"/>
                <a:gd name="T43" fmla="*/ 383 h 515"/>
                <a:gd name="T44" fmla="*/ 411 w 559"/>
                <a:gd name="T45" fmla="*/ 387 h 515"/>
                <a:gd name="T46" fmla="*/ 382 w 559"/>
                <a:gd name="T47" fmla="*/ 391 h 515"/>
                <a:gd name="T48" fmla="*/ 354 w 559"/>
                <a:gd name="T49" fmla="*/ 394 h 515"/>
                <a:gd name="T50" fmla="*/ 329 w 559"/>
                <a:gd name="T51" fmla="*/ 399 h 515"/>
                <a:gd name="T52" fmla="*/ 306 w 559"/>
                <a:gd name="T53" fmla="*/ 406 h 515"/>
                <a:gd name="T54" fmla="*/ 287 w 559"/>
                <a:gd name="T55" fmla="*/ 418 h 515"/>
                <a:gd name="T56" fmla="*/ 278 w 559"/>
                <a:gd name="T57" fmla="*/ 427 h 515"/>
                <a:gd name="T58" fmla="*/ 277 w 559"/>
                <a:gd name="T59" fmla="*/ 428 h 515"/>
                <a:gd name="T60" fmla="*/ 263 w 559"/>
                <a:gd name="T61" fmla="*/ 446 h 515"/>
                <a:gd name="T62" fmla="*/ 242 w 559"/>
                <a:gd name="T63" fmla="*/ 479 h 515"/>
                <a:gd name="T64" fmla="*/ 224 w 559"/>
                <a:gd name="T65" fmla="*/ 505 h 515"/>
                <a:gd name="T66" fmla="*/ 203 w 559"/>
                <a:gd name="T67" fmla="*/ 515 h 515"/>
                <a:gd name="T68" fmla="*/ 189 w 559"/>
                <a:gd name="T69" fmla="*/ 513 h 515"/>
                <a:gd name="T70" fmla="*/ 175 w 559"/>
                <a:gd name="T71" fmla="*/ 503 h 515"/>
                <a:gd name="T72" fmla="*/ 150 w 559"/>
                <a:gd name="T73" fmla="*/ 485 h 515"/>
                <a:gd name="T74" fmla="*/ 119 w 559"/>
                <a:gd name="T75" fmla="*/ 458 h 515"/>
                <a:gd name="T76" fmla="*/ 85 w 559"/>
                <a:gd name="T77" fmla="*/ 422 h 515"/>
                <a:gd name="T78" fmla="*/ 52 w 559"/>
                <a:gd name="T79" fmla="*/ 378 h 515"/>
                <a:gd name="T80" fmla="*/ 24 w 559"/>
                <a:gd name="T81" fmla="*/ 325 h 515"/>
                <a:gd name="T82" fmla="*/ 7 w 559"/>
                <a:gd name="T83" fmla="*/ 265 h 515"/>
                <a:gd name="T84" fmla="*/ 0 w 559"/>
                <a:gd name="T85" fmla="*/ 199 h 515"/>
                <a:gd name="T86" fmla="*/ 0 w 559"/>
                <a:gd name="T87" fmla="*/ 150 h 515"/>
                <a:gd name="T88" fmla="*/ 6 w 559"/>
                <a:gd name="T89" fmla="*/ 116 h 515"/>
                <a:gd name="T90" fmla="*/ 16 w 559"/>
                <a:gd name="T91" fmla="*/ 94 h 515"/>
                <a:gd name="T92" fmla="*/ 31 w 559"/>
                <a:gd name="T93" fmla="*/ 80 h 515"/>
                <a:gd name="T94" fmla="*/ 49 w 559"/>
                <a:gd name="T95" fmla="*/ 70 h 515"/>
                <a:gd name="T96" fmla="*/ 71 w 559"/>
                <a:gd name="T97" fmla="*/ 60 h 515"/>
                <a:gd name="T98" fmla="*/ 94 w 559"/>
                <a:gd name="T99" fmla="*/ 48 h 515"/>
                <a:gd name="T100" fmla="*/ 119 w 559"/>
                <a:gd name="T101" fmla="*/ 30 h 515"/>
                <a:gd name="T102" fmla="*/ 145 w 559"/>
                <a:gd name="T103" fmla="*/ 16 h 515"/>
                <a:gd name="T104" fmla="*/ 169 w 559"/>
                <a:gd name="T105" fmla="*/ 7 h 515"/>
                <a:gd name="T106" fmla="*/ 194 w 559"/>
                <a:gd name="T107" fmla="*/ 3 h 515"/>
                <a:gd name="T108" fmla="*/ 218 w 559"/>
                <a:gd name="T109" fmla="*/ 3 h 515"/>
                <a:gd name="T110" fmla="*/ 242 w 559"/>
                <a:gd name="T111" fmla="*/ 5 h 515"/>
                <a:gd name="T112" fmla="*/ 265 w 559"/>
                <a:gd name="T113" fmla="*/ 9 h 515"/>
                <a:gd name="T114" fmla="*/ 287 w 559"/>
                <a:gd name="T115" fmla="*/ 14 h 5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9" h="515">
                  <a:moveTo>
                    <a:pt x="297" y="17"/>
                  </a:moveTo>
                  <a:lnTo>
                    <a:pt x="316" y="22"/>
                  </a:lnTo>
                  <a:lnTo>
                    <a:pt x="330" y="27"/>
                  </a:lnTo>
                  <a:lnTo>
                    <a:pt x="343" y="32"/>
                  </a:lnTo>
                  <a:lnTo>
                    <a:pt x="352" y="34"/>
                  </a:lnTo>
                  <a:lnTo>
                    <a:pt x="360" y="35"/>
                  </a:lnTo>
                  <a:lnTo>
                    <a:pt x="367" y="32"/>
                  </a:lnTo>
                  <a:lnTo>
                    <a:pt x="374" y="26"/>
                  </a:lnTo>
                  <a:lnTo>
                    <a:pt x="382" y="16"/>
                  </a:lnTo>
                  <a:lnTo>
                    <a:pt x="385" y="13"/>
                  </a:lnTo>
                  <a:lnTo>
                    <a:pt x="388" y="11"/>
                  </a:lnTo>
                  <a:lnTo>
                    <a:pt x="391" y="9"/>
                  </a:lnTo>
                  <a:lnTo>
                    <a:pt x="394" y="6"/>
                  </a:lnTo>
                  <a:lnTo>
                    <a:pt x="398" y="5"/>
                  </a:lnTo>
                  <a:lnTo>
                    <a:pt x="403" y="3"/>
                  </a:lnTo>
                  <a:lnTo>
                    <a:pt x="408" y="2"/>
                  </a:lnTo>
                  <a:lnTo>
                    <a:pt x="412" y="1"/>
                  </a:lnTo>
                  <a:lnTo>
                    <a:pt x="420" y="0"/>
                  </a:lnTo>
                  <a:lnTo>
                    <a:pt x="430" y="0"/>
                  </a:lnTo>
                  <a:lnTo>
                    <a:pt x="439" y="1"/>
                  </a:lnTo>
                  <a:lnTo>
                    <a:pt x="449" y="3"/>
                  </a:lnTo>
                  <a:lnTo>
                    <a:pt x="459" y="5"/>
                  </a:lnTo>
                  <a:lnTo>
                    <a:pt x="469" y="8"/>
                  </a:lnTo>
                  <a:lnTo>
                    <a:pt x="479" y="12"/>
                  </a:lnTo>
                  <a:lnTo>
                    <a:pt x="489" y="17"/>
                  </a:lnTo>
                  <a:lnTo>
                    <a:pt x="499" y="22"/>
                  </a:lnTo>
                  <a:lnTo>
                    <a:pt x="508" y="28"/>
                  </a:lnTo>
                  <a:lnTo>
                    <a:pt x="516" y="35"/>
                  </a:lnTo>
                  <a:lnTo>
                    <a:pt x="524" y="43"/>
                  </a:lnTo>
                  <a:lnTo>
                    <a:pt x="531" y="51"/>
                  </a:lnTo>
                  <a:lnTo>
                    <a:pt x="538" y="59"/>
                  </a:lnTo>
                  <a:lnTo>
                    <a:pt x="543" y="69"/>
                  </a:lnTo>
                  <a:lnTo>
                    <a:pt x="546" y="78"/>
                  </a:lnTo>
                  <a:lnTo>
                    <a:pt x="553" y="109"/>
                  </a:lnTo>
                  <a:lnTo>
                    <a:pt x="558" y="148"/>
                  </a:lnTo>
                  <a:lnTo>
                    <a:pt x="559" y="193"/>
                  </a:lnTo>
                  <a:lnTo>
                    <a:pt x="556" y="238"/>
                  </a:lnTo>
                  <a:lnTo>
                    <a:pt x="548" y="281"/>
                  </a:lnTo>
                  <a:lnTo>
                    <a:pt x="535" y="321"/>
                  </a:lnTo>
                  <a:lnTo>
                    <a:pt x="515" y="351"/>
                  </a:lnTo>
                  <a:lnTo>
                    <a:pt x="488" y="370"/>
                  </a:lnTo>
                  <a:lnTo>
                    <a:pt x="472" y="375"/>
                  </a:lnTo>
                  <a:lnTo>
                    <a:pt x="457" y="379"/>
                  </a:lnTo>
                  <a:lnTo>
                    <a:pt x="442" y="383"/>
                  </a:lnTo>
                  <a:lnTo>
                    <a:pt x="426" y="386"/>
                  </a:lnTo>
                  <a:lnTo>
                    <a:pt x="411" y="387"/>
                  </a:lnTo>
                  <a:lnTo>
                    <a:pt x="396" y="390"/>
                  </a:lnTo>
                  <a:lnTo>
                    <a:pt x="382" y="391"/>
                  </a:lnTo>
                  <a:lnTo>
                    <a:pt x="368" y="393"/>
                  </a:lnTo>
                  <a:lnTo>
                    <a:pt x="354" y="394"/>
                  </a:lnTo>
                  <a:lnTo>
                    <a:pt x="341" y="397"/>
                  </a:lnTo>
                  <a:lnTo>
                    <a:pt x="329" y="399"/>
                  </a:lnTo>
                  <a:lnTo>
                    <a:pt x="317" y="402"/>
                  </a:lnTo>
                  <a:lnTo>
                    <a:pt x="306" y="406"/>
                  </a:lnTo>
                  <a:lnTo>
                    <a:pt x="296" y="412"/>
                  </a:lnTo>
                  <a:lnTo>
                    <a:pt x="287" y="418"/>
                  </a:lnTo>
                  <a:lnTo>
                    <a:pt x="279" y="425"/>
                  </a:lnTo>
                  <a:lnTo>
                    <a:pt x="278" y="427"/>
                  </a:lnTo>
                  <a:lnTo>
                    <a:pt x="277" y="427"/>
                  </a:lnTo>
                  <a:lnTo>
                    <a:pt x="277" y="428"/>
                  </a:lnTo>
                  <a:lnTo>
                    <a:pt x="276" y="430"/>
                  </a:lnTo>
                  <a:lnTo>
                    <a:pt x="263" y="446"/>
                  </a:lnTo>
                  <a:lnTo>
                    <a:pt x="252" y="463"/>
                  </a:lnTo>
                  <a:lnTo>
                    <a:pt x="242" y="479"/>
                  </a:lnTo>
                  <a:lnTo>
                    <a:pt x="233" y="493"/>
                  </a:lnTo>
                  <a:lnTo>
                    <a:pt x="224" y="505"/>
                  </a:lnTo>
                  <a:lnTo>
                    <a:pt x="214" y="512"/>
                  </a:lnTo>
                  <a:lnTo>
                    <a:pt x="203" y="515"/>
                  </a:lnTo>
                  <a:lnTo>
                    <a:pt x="191" y="514"/>
                  </a:lnTo>
                  <a:lnTo>
                    <a:pt x="189" y="513"/>
                  </a:lnTo>
                  <a:lnTo>
                    <a:pt x="183" y="509"/>
                  </a:lnTo>
                  <a:lnTo>
                    <a:pt x="175" y="503"/>
                  </a:lnTo>
                  <a:lnTo>
                    <a:pt x="163" y="495"/>
                  </a:lnTo>
                  <a:lnTo>
                    <a:pt x="150" y="485"/>
                  </a:lnTo>
                  <a:lnTo>
                    <a:pt x="135" y="473"/>
                  </a:lnTo>
                  <a:lnTo>
                    <a:pt x="119" y="458"/>
                  </a:lnTo>
                  <a:lnTo>
                    <a:pt x="102" y="441"/>
                  </a:lnTo>
                  <a:lnTo>
                    <a:pt x="85" y="422"/>
                  </a:lnTo>
                  <a:lnTo>
                    <a:pt x="68" y="401"/>
                  </a:lnTo>
                  <a:lnTo>
                    <a:pt x="52" y="378"/>
                  </a:lnTo>
                  <a:lnTo>
                    <a:pt x="38" y="353"/>
                  </a:lnTo>
                  <a:lnTo>
                    <a:pt x="24" y="325"/>
                  </a:lnTo>
                  <a:lnTo>
                    <a:pt x="14" y="296"/>
                  </a:lnTo>
                  <a:lnTo>
                    <a:pt x="7" y="265"/>
                  </a:lnTo>
                  <a:lnTo>
                    <a:pt x="2" y="231"/>
                  </a:lnTo>
                  <a:lnTo>
                    <a:pt x="0" y="199"/>
                  </a:lnTo>
                  <a:lnTo>
                    <a:pt x="0" y="172"/>
                  </a:lnTo>
                  <a:lnTo>
                    <a:pt x="0" y="150"/>
                  </a:lnTo>
                  <a:lnTo>
                    <a:pt x="3" y="131"/>
                  </a:lnTo>
                  <a:lnTo>
                    <a:pt x="6" y="116"/>
                  </a:lnTo>
                  <a:lnTo>
                    <a:pt x="11" y="104"/>
                  </a:lnTo>
                  <a:lnTo>
                    <a:pt x="16" y="94"/>
                  </a:lnTo>
                  <a:lnTo>
                    <a:pt x="23" y="86"/>
                  </a:lnTo>
                  <a:lnTo>
                    <a:pt x="31" y="80"/>
                  </a:lnTo>
                  <a:lnTo>
                    <a:pt x="40" y="75"/>
                  </a:lnTo>
                  <a:lnTo>
                    <a:pt x="49" y="70"/>
                  </a:lnTo>
                  <a:lnTo>
                    <a:pt x="60" y="66"/>
                  </a:lnTo>
                  <a:lnTo>
                    <a:pt x="71" y="60"/>
                  </a:lnTo>
                  <a:lnTo>
                    <a:pt x="82" y="55"/>
                  </a:lnTo>
                  <a:lnTo>
                    <a:pt x="94" y="48"/>
                  </a:lnTo>
                  <a:lnTo>
                    <a:pt x="106" y="39"/>
                  </a:lnTo>
                  <a:lnTo>
                    <a:pt x="119" y="30"/>
                  </a:lnTo>
                  <a:lnTo>
                    <a:pt x="132" y="22"/>
                  </a:lnTo>
                  <a:lnTo>
                    <a:pt x="145" y="16"/>
                  </a:lnTo>
                  <a:lnTo>
                    <a:pt x="157" y="11"/>
                  </a:lnTo>
                  <a:lnTo>
                    <a:pt x="169" y="7"/>
                  </a:lnTo>
                  <a:lnTo>
                    <a:pt x="182" y="5"/>
                  </a:lnTo>
                  <a:lnTo>
                    <a:pt x="194" y="3"/>
                  </a:lnTo>
                  <a:lnTo>
                    <a:pt x="206" y="3"/>
                  </a:lnTo>
                  <a:lnTo>
                    <a:pt x="218" y="3"/>
                  </a:lnTo>
                  <a:lnTo>
                    <a:pt x="230" y="3"/>
                  </a:lnTo>
                  <a:lnTo>
                    <a:pt x="242" y="5"/>
                  </a:lnTo>
                  <a:lnTo>
                    <a:pt x="254" y="6"/>
                  </a:lnTo>
                  <a:lnTo>
                    <a:pt x="265" y="9"/>
                  </a:lnTo>
                  <a:lnTo>
                    <a:pt x="276" y="11"/>
                  </a:lnTo>
                  <a:lnTo>
                    <a:pt x="287" y="14"/>
                  </a:lnTo>
                  <a:lnTo>
                    <a:pt x="297" y="17"/>
                  </a:lnTo>
                  <a:close/>
                </a:path>
              </a:pathLst>
            </a:custGeom>
            <a:solidFill>
              <a:srgbClr val="EDF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69" name="Freeform 44"/>
            <p:cNvSpPr>
              <a:spLocks/>
            </p:cNvSpPr>
            <p:nvPr/>
          </p:nvSpPr>
          <p:spPr bwMode="auto">
            <a:xfrm>
              <a:off x="1588" y="1403"/>
              <a:ext cx="550" cy="500"/>
            </a:xfrm>
            <a:custGeom>
              <a:avLst/>
              <a:gdLst>
                <a:gd name="T0" fmla="*/ 311 w 550"/>
                <a:gd name="T1" fmla="*/ 22 h 500"/>
                <a:gd name="T2" fmla="*/ 337 w 550"/>
                <a:gd name="T3" fmla="*/ 30 h 500"/>
                <a:gd name="T4" fmla="*/ 355 w 550"/>
                <a:gd name="T5" fmla="*/ 33 h 500"/>
                <a:gd name="T6" fmla="*/ 370 w 550"/>
                <a:gd name="T7" fmla="*/ 26 h 500"/>
                <a:gd name="T8" fmla="*/ 380 w 550"/>
                <a:gd name="T9" fmla="*/ 14 h 500"/>
                <a:gd name="T10" fmla="*/ 386 w 550"/>
                <a:gd name="T11" fmla="*/ 10 h 500"/>
                <a:gd name="T12" fmla="*/ 394 w 550"/>
                <a:gd name="T13" fmla="*/ 6 h 500"/>
                <a:gd name="T14" fmla="*/ 402 w 550"/>
                <a:gd name="T15" fmla="*/ 3 h 500"/>
                <a:gd name="T16" fmla="*/ 415 w 550"/>
                <a:gd name="T17" fmla="*/ 0 h 500"/>
                <a:gd name="T18" fmla="*/ 432 w 550"/>
                <a:gd name="T19" fmla="*/ 0 h 500"/>
                <a:gd name="T20" fmla="*/ 451 w 550"/>
                <a:gd name="T21" fmla="*/ 4 h 500"/>
                <a:gd name="T22" fmla="*/ 472 w 550"/>
                <a:gd name="T23" fmla="*/ 11 h 500"/>
                <a:gd name="T24" fmla="*/ 491 w 550"/>
                <a:gd name="T25" fmla="*/ 21 h 500"/>
                <a:gd name="T26" fmla="*/ 509 w 550"/>
                <a:gd name="T27" fmla="*/ 33 h 500"/>
                <a:gd name="T28" fmla="*/ 523 w 550"/>
                <a:gd name="T29" fmla="*/ 48 h 500"/>
                <a:gd name="T30" fmla="*/ 535 w 550"/>
                <a:gd name="T31" fmla="*/ 66 h 500"/>
                <a:gd name="T32" fmla="*/ 545 w 550"/>
                <a:gd name="T33" fmla="*/ 106 h 500"/>
                <a:gd name="T34" fmla="*/ 550 w 550"/>
                <a:gd name="T35" fmla="*/ 187 h 500"/>
                <a:gd name="T36" fmla="*/ 540 w 550"/>
                <a:gd name="T37" fmla="*/ 273 h 500"/>
                <a:gd name="T38" fmla="*/ 507 w 550"/>
                <a:gd name="T39" fmla="*/ 340 h 500"/>
                <a:gd name="T40" fmla="*/ 466 w 550"/>
                <a:gd name="T41" fmla="*/ 364 h 500"/>
                <a:gd name="T42" fmla="*/ 435 w 550"/>
                <a:gd name="T43" fmla="*/ 371 h 500"/>
                <a:gd name="T44" fmla="*/ 405 w 550"/>
                <a:gd name="T45" fmla="*/ 376 h 500"/>
                <a:gd name="T46" fmla="*/ 376 w 550"/>
                <a:gd name="T47" fmla="*/ 379 h 500"/>
                <a:gd name="T48" fmla="*/ 349 w 550"/>
                <a:gd name="T49" fmla="*/ 383 h 500"/>
                <a:gd name="T50" fmla="*/ 324 w 550"/>
                <a:gd name="T51" fmla="*/ 387 h 500"/>
                <a:gd name="T52" fmla="*/ 303 w 550"/>
                <a:gd name="T53" fmla="*/ 394 h 500"/>
                <a:gd name="T54" fmla="*/ 284 w 550"/>
                <a:gd name="T55" fmla="*/ 405 h 500"/>
                <a:gd name="T56" fmla="*/ 275 w 550"/>
                <a:gd name="T57" fmla="*/ 413 h 500"/>
                <a:gd name="T58" fmla="*/ 274 w 550"/>
                <a:gd name="T59" fmla="*/ 415 h 500"/>
                <a:gd name="T60" fmla="*/ 260 w 550"/>
                <a:gd name="T61" fmla="*/ 433 h 500"/>
                <a:gd name="T62" fmla="*/ 240 w 550"/>
                <a:gd name="T63" fmla="*/ 465 h 500"/>
                <a:gd name="T64" fmla="*/ 222 w 550"/>
                <a:gd name="T65" fmla="*/ 489 h 500"/>
                <a:gd name="T66" fmla="*/ 201 w 550"/>
                <a:gd name="T67" fmla="*/ 500 h 500"/>
                <a:gd name="T68" fmla="*/ 187 w 550"/>
                <a:gd name="T69" fmla="*/ 497 h 500"/>
                <a:gd name="T70" fmla="*/ 173 w 550"/>
                <a:gd name="T71" fmla="*/ 488 h 500"/>
                <a:gd name="T72" fmla="*/ 148 w 550"/>
                <a:gd name="T73" fmla="*/ 470 h 500"/>
                <a:gd name="T74" fmla="*/ 118 w 550"/>
                <a:gd name="T75" fmla="*/ 444 h 500"/>
                <a:gd name="T76" fmla="*/ 84 w 550"/>
                <a:gd name="T77" fmla="*/ 410 h 500"/>
                <a:gd name="T78" fmla="*/ 52 w 550"/>
                <a:gd name="T79" fmla="*/ 367 h 500"/>
                <a:gd name="T80" fmla="*/ 25 w 550"/>
                <a:gd name="T81" fmla="*/ 316 h 500"/>
                <a:gd name="T82" fmla="*/ 7 w 550"/>
                <a:gd name="T83" fmla="*/ 256 h 500"/>
                <a:gd name="T84" fmla="*/ 1 w 550"/>
                <a:gd name="T85" fmla="*/ 194 h 500"/>
                <a:gd name="T86" fmla="*/ 1 w 550"/>
                <a:gd name="T87" fmla="*/ 146 h 500"/>
                <a:gd name="T88" fmla="*/ 6 w 550"/>
                <a:gd name="T89" fmla="*/ 113 h 500"/>
                <a:gd name="T90" fmla="*/ 17 w 550"/>
                <a:gd name="T91" fmla="*/ 92 h 500"/>
                <a:gd name="T92" fmla="*/ 31 w 550"/>
                <a:gd name="T93" fmla="*/ 78 h 500"/>
                <a:gd name="T94" fmla="*/ 49 w 550"/>
                <a:gd name="T95" fmla="*/ 68 h 500"/>
                <a:gd name="T96" fmla="*/ 71 w 550"/>
                <a:gd name="T97" fmla="*/ 59 h 500"/>
                <a:gd name="T98" fmla="*/ 94 w 550"/>
                <a:gd name="T99" fmla="*/ 47 h 500"/>
                <a:gd name="T100" fmla="*/ 118 w 550"/>
                <a:gd name="T101" fmla="*/ 29 h 500"/>
                <a:gd name="T102" fmla="*/ 143 w 550"/>
                <a:gd name="T103" fmla="*/ 16 h 500"/>
                <a:gd name="T104" fmla="*/ 168 w 550"/>
                <a:gd name="T105" fmla="*/ 7 h 500"/>
                <a:gd name="T106" fmla="*/ 192 w 550"/>
                <a:gd name="T107" fmla="*/ 3 h 500"/>
                <a:gd name="T108" fmla="*/ 216 w 550"/>
                <a:gd name="T109" fmla="*/ 3 h 500"/>
                <a:gd name="T110" fmla="*/ 239 w 550"/>
                <a:gd name="T111" fmla="*/ 4 h 500"/>
                <a:gd name="T112" fmla="*/ 262 w 550"/>
                <a:gd name="T113" fmla="*/ 9 h 500"/>
                <a:gd name="T114" fmla="*/ 284 w 550"/>
                <a:gd name="T115" fmla="*/ 14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0" h="500">
                  <a:moveTo>
                    <a:pt x="294" y="17"/>
                  </a:moveTo>
                  <a:lnTo>
                    <a:pt x="311" y="22"/>
                  </a:lnTo>
                  <a:lnTo>
                    <a:pt x="325" y="26"/>
                  </a:lnTo>
                  <a:lnTo>
                    <a:pt x="337" y="30"/>
                  </a:lnTo>
                  <a:lnTo>
                    <a:pt x="346" y="33"/>
                  </a:lnTo>
                  <a:lnTo>
                    <a:pt x="355" y="33"/>
                  </a:lnTo>
                  <a:lnTo>
                    <a:pt x="362" y="31"/>
                  </a:lnTo>
                  <a:lnTo>
                    <a:pt x="370" y="26"/>
                  </a:lnTo>
                  <a:lnTo>
                    <a:pt x="378" y="17"/>
                  </a:lnTo>
                  <a:lnTo>
                    <a:pt x="380" y="14"/>
                  </a:lnTo>
                  <a:lnTo>
                    <a:pt x="383" y="12"/>
                  </a:lnTo>
                  <a:lnTo>
                    <a:pt x="386" y="10"/>
                  </a:lnTo>
                  <a:lnTo>
                    <a:pt x="390" y="8"/>
                  </a:lnTo>
                  <a:lnTo>
                    <a:pt x="394" y="6"/>
                  </a:lnTo>
                  <a:lnTo>
                    <a:pt x="398" y="4"/>
                  </a:lnTo>
                  <a:lnTo>
                    <a:pt x="402" y="3"/>
                  </a:lnTo>
                  <a:lnTo>
                    <a:pt x="407" y="2"/>
                  </a:lnTo>
                  <a:lnTo>
                    <a:pt x="415" y="0"/>
                  </a:lnTo>
                  <a:lnTo>
                    <a:pt x="423" y="0"/>
                  </a:lnTo>
                  <a:lnTo>
                    <a:pt x="432" y="0"/>
                  </a:lnTo>
                  <a:lnTo>
                    <a:pt x="442" y="2"/>
                  </a:lnTo>
                  <a:lnTo>
                    <a:pt x="451" y="4"/>
                  </a:lnTo>
                  <a:lnTo>
                    <a:pt x="461" y="7"/>
                  </a:lnTo>
                  <a:lnTo>
                    <a:pt x="472" y="11"/>
                  </a:lnTo>
                  <a:lnTo>
                    <a:pt x="481" y="15"/>
                  </a:lnTo>
                  <a:lnTo>
                    <a:pt x="491" y="21"/>
                  </a:lnTo>
                  <a:lnTo>
                    <a:pt x="500" y="26"/>
                  </a:lnTo>
                  <a:lnTo>
                    <a:pt x="509" y="33"/>
                  </a:lnTo>
                  <a:lnTo>
                    <a:pt x="516" y="40"/>
                  </a:lnTo>
                  <a:lnTo>
                    <a:pt x="523" y="48"/>
                  </a:lnTo>
                  <a:lnTo>
                    <a:pt x="529" y="57"/>
                  </a:lnTo>
                  <a:lnTo>
                    <a:pt x="535" y="66"/>
                  </a:lnTo>
                  <a:lnTo>
                    <a:pt x="538" y="76"/>
                  </a:lnTo>
                  <a:lnTo>
                    <a:pt x="545" y="106"/>
                  </a:lnTo>
                  <a:lnTo>
                    <a:pt x="549" y="144"/>
                  </a:lnTo>
                  <a:lnTo>
                    <a:pt x="550" y="187"/>
                  </a:lnTo>
                  <a:lnTo>
                    <a:pt x="548" y="231"/>
                  </a:lnTo>
                  <a:lnTo>
                    <a:pt x="540" y="273"/>
                  </a:lnTo>
                  <a:lnTo>
                    <a:pt x="527" y="311"/>
                  </a:lnTo>
                  <a:lnTo>
                    <a:pt x="507" y="340"/>
                  </a:lnTo>
                  <a:lnTo>
                    <a:pt x="481" y="359"/>
                  </a:lnTo>
                  <a:lnTo>
                    <a:pt x="466" y="364"/>
                  </a:lnTo>
                  <a:lnTo>
                    <a:pt x="450" y="368"/>
                  </a:lnTo>
                  <a:lnTo>
                    <a:pt x="435" y="371"/>
                  </a:lnTo>
                  <a:lnTo>
                    <a:pt x="420" y="374"/>
                  </a:lnTo>
                  <a:lnTo>
                    <a:pt x="405" y="376"/>
                  </a:lnTo>
                  <a:lnTo>
                    <a:pt x="391" y="378"/>
                  </a:lnTo>
                  <a:lnTo>
                    <a:pt x="376" y="379"/>
                  </a:lnTo>
                  <a:lnTo>
                    <a:pt x="363" y="381"/>
                  </a:lnTo>
                  <a:lnTo>
                    <a:pt x="349" y="383"/>
                  </a:lnTo>
                  <a:lnTo>
                    <a:pt x="337" y="384"/>
                  </a:lnTo>
                  <a:lnTo>
                    <a:pt x="324" y="387"/>
                  </a:lnTo>
                  <a:lnTo>
                    <a:pt x="313" y="390"/>
                  </a:lnTo>
                  <a:lnTo>
                    <a:pt x="303" y="394"/>
                  </a:lnTo>
                  <a:lnTo>
                    <a:pt x="293" y="399"/>
                  </a:lnTo>
                  <a:lnTo>
                    <a:pt x="284" y="405"/>
                  </a:lnTo>
                  <a:lnTo>
                    <a:pt x="276" y="412"/>
                  </a:lnTo>
                  <a:lnTo>
                    <a:pt x="275" y="413"/>
                  </a:lnTo>
                  <a:lnTo>
                    <a:pt x="274" y="414"/>
                  </a:lnTo>
                  <a:lnTo>
                    <a:pt x="274" y="415"/>
                  </a:lnTo>
                  <a:lnTo>
                    <a:pt x="273" y="416"/>
                  </a:lnTo>
                  <a:lnTo>
                    <a:pt x="260" y="433"/>
                  </a:lnTo>
                  <a:lnTo>
                    <a:pt x="249" y="449"/>
                  </a:lnTo>
                  <a:lnTo>
                    <a:pt x="240" y="465"/>
                  </a:lnTo>
                  <a:lnTo>
                    <a:pt x="230" y="478"/>
                  </a:lnTo>
                  <a:lnTo>
                    <a:pt x="222" y="489"/>
                  </a:lnTo>
                  <a:lnTo>
                    <a:pt x="212" y="497"/>
                  </a:lnTo>
                  <a:lnTo>
                    <a:pt x="201" y="500"/>
                  </a:lnTo>
                  <a:lnTo>
                    <a:pt x="189" y="498"/>
                  </a:lnTo>
                  <a:lnTo>
                    <a:pt x="187" y="497"/>
                  </a:lnTo>
                  <a:lnTo>
                    <a:pt x="181" y="493"/>
                  </a:lnTo>
                  <a:lnTo>
                    <a:pt x="173" y="488"/>
                  </a:lnTo>
                  <a:lnTo>
                    <a:pt x="162" y="480"/>
                  </a:lnTo>
                  <a:lnTo>
                    <a:pt x="148" y="470"/>
                  </a:lnTo>
                  <a:lnTo>
                    <a:pt x="134" y="458"/>
                  </a:lnTo>
                  <a:lnTo>
                    <a:pt x="118" y="444"/>
                  </a:lnTo>
                  <a:lnTo>
                    <a:pt x="101" y="428"/>
                  </a:lnTo>
                  <a:lnTo>
                    <a:pt x="84" y="410"/>
                  </a:lnTo>
                  <a:lnTo>
                    <a:pt x="68" y="389"/>
                  </a:lnTo>
                  <a:lnTo>
                    <a:pt x="52" y="367"/>
                  </a:lnTo>
                  <a:lnTo>
                    <a:pt x="38" y="342"/>
                  </a:lnTo>
                  <a:lnTo>
                    <a:pt x="25" y="316"/>
                  </a:lnTo>
                  <a:lnTo>
                    <a:pt x="15" y="287"/>
                  </a:lnTo>
                  <a:lnTo>
                    <a:pt x="7" y="256"/>
                  </a:lnTo>
                  <a:lnTo>
                    <a:pt x="2" y="224"/>
                  </a:lnTo>
                  <a:lnTo>
                    <a:pt x="1" y="194"/>
                  </a:lnTo>
                  <a:lnTo>
                    <a:pt x="0" y="168"/>
                  </a:lnTo>
                  <a:lnTo>
                    <a:pt x="1" y="146"/>
                  </a:lnTo>
                  <a:lnTo>
                    <a:pt x="3" y="127"/>
                  </a:lnTo>
                  <a:lnTo>
                    <a:pt x="6" y="113"/>
                  </a:lnTo>
                  <a:lnTo>
                    <a:pt x="11" y="101"/>
                  </a:lnTo>
                  <a:lnTo>
                    <a:pt x="17" y="92"/>
                  </a:lnTo>
                  <a:lnTo>
                    <a:pt x="24" y="83"/>
                  </a:lnTo>
                  <a:lnTo>
                    <a:pt x="31" y="78"/>
                  </a:lnTo>
                  <a:lnTo>
                    <a:pt x="40" y="73"/>
                  </a:lnTo>
                  <a:lnTo>
                    <a:pt x="49" y="68"/>
                  </a:lnTo>
                  <a:lnTo>
                    <a:pt x="60" y="63"/>
                  </a:lnTo>
                  <a:lnTo>
                    <a:pt x="71" y="59"/>
                  </a:lnTo>
                  <a:lnTo>
                    <a:pt x="82" y="53"/>
                  </a:lnTo>
                  <a:lnTo>
                    <a:pt x="94" y="47"/>
                  </a:lnTo>
                  <a:lnTo>
                    <a:pt x="106" y="38"/>
                  </a:lnTo>
                  <a:lnTo>
                    <a:pt x="118" y="29"/>
                  </a:lnTo>
                  <a:lnTo>
                    <a:pt x="131" y="22"/>
                  </a:lnTo>
                  <a:lnTo>
                    <a:pt x="143" y="16"/>
                  </a:lnTo>
                  <a:lnTo>
                    <a:pt x="155" y="11"/>
                  </a:lnTo>
                  <a:lnTo>
                    <a:pt x="168" y="7"/>
                  </a:lnTo>
                  <a:lnTo>
                    <a:pt x="180" y="5"/>
                  </a:lnTo>
                  <a:lnTo>
                    <a:pt x="192" y="3"/>
                  </a:lnTo>
                  <a:lnTo>
                    <a:pt x="204" y="3"/>
                  </a:lnTo>
                  <a:lnTo>
                    <a:pt x="216" y="3"/>
                  </a:lnTo>
                  <a:lnTo>
                    <a:pt x="228" y="3"/>
                  </a:lnTo>
                  <a:lnTo>
                    <a:pt x="239" y="4"/>
                  </a:lnTo>
                  <a:lnTo>
                    <a:pt x="251" y="6"/>
                  </a:lnTo>
                  <a:lnTo>
                    <a:pt x="262" y="9"/>
                  </a:lnTo>
                  <a:lnTo>
                    <a:pt x="273" y="11"/>
                  </a:lnTo>
                  <a:lnTo>
                    <a:pt x="284" y="14"/>
                  </a:lnTo>
                  <a:lnTo>
                    <a:pt x="294" y="17"/>
                  </a:lnTo>
                  <a:close/>
                </a:path>
              </a:pathLst>
            </a:custGeom>
            <a:solidFill>
              <a:srgbClr val="D8E5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0" name="Freeform 45"/>
            <p:cNvSpPr>
              <a:spLocks/>
            </p:cNvSpPr>
            <p:nvPr/>
          </p:nvSpPr>
          <p:spPr bwMode="auto">
            <a:xfrm>
              <a:off x="1594" y="1410"/>
              <a:ext cx="541" cy="485"/>
            </a:xfrm>
            <a:custGeom>
              <a:avLst/>
              <a:gdLst>
                <a:gd name="T0" fmla="*/ 305 w 541"/>
                <a:gd name="T1" fmla="*/ 21 h 485"/>
                <a:gd name="T2" fmla="*/ 330 w 541"/>
                <a:gd name="T3" fmla="*/ 29 h 485"/>
                <a:gd name="T4" fmla="*/ 348 w 541"/>
                <a:gd name="T5" fmla="*/ 31 h 485"/>
                <a:gd name="T6" fmla="*/ 364 w 541"/>
                <a:gd name="T7" fmla="*/ 26 h 485"/>
                <a:gd name="T8" fmla="*/ 374 w 541"/>
                <a:gd name="T9" fmla="*/ 16 h 485"/>
                <a:gd name="T10" fmla="*/ 380 w 541"/>
                <a:gd name="T11" fmla="*/ 11 h 485"/>
                <a:gd name="T12" fmla="*/ 388 w 541"/>
                <a:gd name="T13" fmla="*/ 7 h 485"/>
                <a:gd name="T14" fmla="*/ 396 w 541"/>
                <a:gd name="T15" fmla="*/ 4 h 485"/>
                <a:gd name="T16" fmla="*/ 407 w 541"/>
                <a:gd name="T17" fmla="*/ 1 h 485"/>
                <a:gd name="T18" fmla="*/ 424 w 541"/>
                <a:gd name="T19" fmla="*/ 0 h 485"/>
                <a:gd name="T20" fmla="*/ 443 w 541"/>
                <a:gd name="T21" fmla="*/ 3 h 485"/>
                <a:gd name="T22" fmla="*/ 462 w 541"/>
                <a:gd name="T23" fmla="*/ 10 h 485"/>
                <a:gd name="T24" fmla="*/ 481 w 541"/>
                <a:gd name="T25" fmla="*/ 19 h 485"/>
                <a:gd name="T26" fmla="*/ 499 w 541"/>
                <a:gd name="T27" fmla="*/ 31 h 485"/>
                <a:gd name="T28" fmla="*/ 514 w 541"/>
                <a:gd name="T29" fmla="*/ 46 h 485"/>
                <a:gd name="T30" fmla="*/ 525 w 541"/>
                <a:gd name="T31" fmla="*/ 64 h 485"/>
                <a:gd name="T32" fmla="*/ 535 w 541"/>
                <a:gd name="T33" fmla="*/ 103 h 485"/>
                <a:gd name="T34" fmla="*/ 541 w 541"/>
                <a:gd name="T35" fmla="*/ 181 h 485"/>
                <a:gd name="T36" fmla="*/ 530 w 541"/>
                <a:gd name="T37" fmla="*/ 264 h 485"/>
                <a:gd name="T38" fmla="*/ 499 w 541"/>
                <a:gd name="T39" fmla="*/ 330 h 485"/>
                <a:gd name="T40" fmla="*/ 458 w 541"/>
                <a:gd name="T41" fmla="*/ 353 h 485"/>
                <a:gd name="T42" fmla="*/ 428 w 541"/>
                <a:gd name="T43" fmla="*/ 360 h 485"/>
                <a:gd name="T44" fmla="*/ 399 w 541"/>
                <a:gd name="T45" fmla="*/ 364 h 485"/>
                <a:gd name="T46" fmla="*/ 370 w 541"/>
                <a:gd name="T47" fmla="*/ 368 h 485"/>
                <a:gd name="T48" fmla="*/ 344 w 541"/>
                <a:gd name="T49" fmla="*/ 371 h 485"/>
                <a:gd name="T50" fmla="*/ 319 w 541"/>
                <a:gd name="T51" fmla="*/ 375 h 485"/>
                <a:gd name="T52" fmla="*/ 297 w 541"/>
                <a:gd name="T53" fmla="*/ 382 h 485"/>
                <a:gd name="T54" fmla="*/ 279 w 541"/>
                <a:gd name="T55" fmla="*/ 392 h 485"/>
                <a:gd name="T56" fmla="*/ 271 w 541"/>
                <a:gd name="T57" fmla="*/ 400 h 485"/>
                <a:gd name="T58" fmla="*/ 269 w 541"/>
                <a:gd name="T59" fmla="*/ 402 h 485"/>
                <a:gd name="T60" fmla="*/ 256 w 541"/>
                <a:gd name="T61" fmla="*/ 419 h 485"/>
                <a:gd name="T62" fmla="*/ 235 w 541"/>
                <a:gd name="T63" fmla="*/ 450 h 485"/>
                <a:gd name="T64" fmla="*/ 217 w 541"/>
                <a:gd name="T65" fmla="*/ 474 h 485"/>
                <a:gd name="T66" fmla="*/ 197 w 541"/>
                <a:gd name="T67" fmla="*/ 485 h 485"/>
                <a:gd name="T68" fmla="*/ 183 w 541"/>
                <a:gd name="T69" fmla="*/ 482 h 485"/>
                <a:gd name="T70" fmla="*/ 170 w 541"/>
                <a:gd name="T71" fmla="*/ 473 h 485"/>
                <a:gd name="T72" fmla="*/ 146 w 541"/>
                <a:gd name="T73" fmla="*/ 456 h 485"/>
                <a:gd name="T74" fmla="*/ 115 w 541"/>
                <a:gd name="T75" fmla="*/ 431 h 485"/>
                <a:gd name="T76" fmla="*/ 82 w 541"/>
                <a:gd name="T77" fmla="*/ 397 h 485"/>
                <a:gd name="T78" fmla="*/ 51 w 541"/>
                <a:gd name="T79" fmla="*/ 356 h 485"/>
                <a:gd name="T80" fmla="*/ 25 w 541"/>
                <a:gd name="T81" fmla="*/ 306 h 485"/>
                <a:gd name="T82" fmla="*/ 7 w 541"/>
                <a:gd name="T83" fmla="*/ 249 h 485"/>
                <a:gd name="T84" fmla="*/ 0 w 541"/>
                <a:gd name="T85" fmla="*/ 188 h 485"/>
                <a:gd name="T86" fmla="*/ 0 w 541"/>
                <a:gd name="T87" fmla="*/ 142 h 485"/>
                <a:gd name="T88" fmla="*/ 6 w 541"/>
                <a:gd name="T89" fmla="*/ 109 h 485"/>
                <a:gd name="T90" fmla="*/ 17 w 541"/>
                <a:gd name="T91" fmla="*/ 89 h 485"/>
                <a:gd name="T92" fmla="*/ 31 w 541"/>
                <a:gd name="T93" fmla="*/ 75 h 485"/>
                <a:gd name="T94" fmla="*/ 48 w 541"/>
                <a:gd name="T95" fmla="*/ 66 h 485"/>
                <a:gd name="T96" fmla="*/ 69 w 541"/>
                <a:gd name="T97" fmla="*/ 57 h 485"/>
                <a:gd name="T98" fmla="*/ 92 w 541"/>
                <a:gd name="T99" fmla="*/ 45 h 485"/>
                <a:gd name="T100" fmla="*/ 116 w 541"/>
                <a:gd name="T101" fmla="*/ 29 h 485"/>
                <a:gd name="T102" fmla="*/ 140 w 541"/>
                <a:gd name="T103" fmla="*/ 16 h 485"/>
                <a:gd name="T104" fmla="*/ 164 w 541"/>
                <a:gd name="T105" fmla="*/ 7 h 485"/>
                <a:gd name="T106" fmla="*/ 189 w 541"/>
                <a:gd name="T107" fmla="*/ 3 h 485"/>
                <a:gd name="T108" fmla="*/ 212 w 541"/>
                <a:gd name="T109" fmla="*/ 3 h 485"/>
                <a:gd name="T110" fmla="*/ 235 w 541"/>
                <a:gd name="T111" fmla="*/ 5 h 485"/>
                <a:gd name="T112" fmla="*/ 257 w 541"/>
                <a:gd name="T113" fmla="*/ 8 h 485"/>
                <a:gd name="T114" fmla="*/ 278 w 541"/>
                <a:gd name="T115" fmla="*/ 14 h 4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1" h="485">
                  <a:moveTo>
                    <a:pt x="288" y="16"/>
                  </a:moveTo>
                  <a:lnTo>
                    <a:pt x="305" y="21"/>
                  </a:lnTo>
                  <a:lnTo>
                    <a:pt x="319" y="25"/>
                  </a:lnTo>
                  <a:lnTo>
                    <a:pt x="330" y="29"/>
                  </a:lnTo>
                  <a:lnTo>
                    <a:pt x="340" y="31"/>
                  </a:lnTo>
                  <a:lnTo>
                    <a:pt x="348" y="31"/>
                  </a:lnTo>
                  <a:lnTo>
                    <a:pt x="355" y="30"/>
                  </a:lnTo>
                  <a:lnTo>
                    <a:pt x="364" y="26"/>
                  </a:lnTo>
                  <a:lnTo>
                    <a:pt x="372" y="18"/>
                  </a:lnTo>
                  <a:lnTo>
                    <a:pt x="374" y="16"/>
                  </a:lnTo>
                  <a:lnTo>
                    <a:pt x="377" y="14"/>
                  </a:lnTo>
                  <a:lnTo>
                    <a:pt x="380" y="11"/>
                  </a:lnTo>
                  <a:lnTo>
                    <a:pt x="384" y="10"/>
                  </a:lnTo>
                  <a:lnTo>
                    <a:pt x="388" y="7"/>
                  </a:lnTo>
                  <a:lnTo>
                    <a:pt x="391" y="6"/>
                  </a:lnTo>
                  <a:lnTo>
                    <a:pt x="396" y="4"/>
                  </a:lnTo>
                  <a:lnTo>
                    <a:pt x="400" y="3"/>
                  </a:lnTo>
                  <a:lnTo>
                    <a:pt x="407" y="1"/>
                  </a:lnTo>
                  <a:lnTo>
                    <a:pt x="415" y="0"/>
                  </a:lnTo>
                  <a:lnTo>
                    <a:pt x="424" y="0"/>
                  </a:lnTo>
                  <a:lnTo>
                    <a:pt x="433" y="1"/>
                  </a:lnTo>
                  <a:lnTo>
                    <a:pt x="443" y="3"/>
                  </a:lnTo>
                  <a:lnTo>
                    <a:pt x="452" y="6"/>
                  </a:lnTo>
                  <a:lnTo>
                    <a:pt x="462" y="10"/>
                  </a:lnTo>
                  <a:lnTo>
                    <a:pt x="472" y="14"/>
                  </a:lnTo>
                  <a:lnTo>
                    <a:pt x="481" y="19"/>
                  </a:lnTo>
                  <a:lnTo>
                    <a:pt x="490" y="25"/>
                  </a:lnTo>
                  <a:lnTo>
                    <a:pt x="499" y="31"/>
                  </a:lnTo>
                  <a:lnTo>
                    <a:pt x="507" y="38"/>
                  </a:lnTo>
                  <a:lnTo>
                    <a:pt x="514" y="46"/>
                  </a:lnTo>
                  <a:lnTo>
                    <a:pt x="520" y="55"/>
                  </a:lnTo>
                  <a:lnTo>
                    <a:pt x="525" y="64"/>
                  </a:lnTo>
                  <a:lnTo>
                    <a:pt x="529" y="74"/>
                  </a:lnTo>
                  <a:lnTo>
                    <a:pt x="535" y="103"/>
                  </a:lnTo>
                  <a:lnTo>
                    <a:pt x="540" y="140"/>
                  </a:lnTo>
                  <a:lnTo>
                    <a:pt x="541" y="181"/>
                  </a:lnTo>
                  <a:lnTo>
                    <a:pt x="538" y="224"/>
                  </a:lnTo>
                  <a:lnTo>
                    <a:pt x="530" y="264"/>
                  </a:lnTo>
                  <a:lnTo>
                    <a:pt x="518" y="301"/>
                  </a:lnTo>
                  <a:lnTo>
                    <a:pt x="499" y="330"/>
                  </a:lnTo>
                  <a:lnTo>
                    <a:pt x="473" y="347"/>
                  </a:lnTo>
                  <a:lnTo>
                    <a:pt x="458" y="353"/>
                  </a:lnTo>
                  <a:lnTo>
                    <a:pt x="443" y="357"/>
                  </a:lnTo>
                  <a:lnTo>
                    <a:pt x="428" y="360"/>
                  </a:lnTo>
                  <a:lnTo>
                    <a:pt x="413" y="362"/>
                  </a:lnTo>
                  <a:lnTo>
                    <a:pt x="399" y="364"/>
                  </a:lnTo>
                  <a:lnTo>
                    <a:pt x="384" y="366"/>
                  </a:lnTo>
                  <a:lnTo>
                    <a:pt x="370" y="368"/>
                  </a:lnTo>
                  <a:lnTo>
                    <a:pt x="357" y="369"/>
                  </a:lnTo>
                  <a:lnTo>
                    <a:pt x="344" y="371"/>
                  </a:lnTo>
                  <a:lnTo>
                    <a:pt x="331" y="373"/>
                  </a:lnTo>
                  <a:lnTo>
                    <a:pt x="319" y="375"/>
                  </a:lnTo>
                  <a:lnTo>
                    <a:pt x="308" y="378"/>
                  </a:lnTo>
                  <a:lnTo>
                    <a:pt x="297" y="382"/>
                  </a:lnTo>
                  <a:lnTo>
                    <a:pt x="288" y="387"/>
                  </a:lnTo>
                  <a:lnTo>
                    <a:pt x="279" y="392"/>
                  </a:lnTo>
                  <a:lnTo>
                    <a:pt x="271" y="399"/>
                  </a:lnTo>
                  <a:lnTo>
                    <a:pt x="271" y="400"/>
                  </a:lnTo>
                  <a:lnTo>
                    <a:pt x="269" y="401"/>
                  </a:lnTo>
                  <a:lnTo>
                    <a:pt x="269" y="402"/>
                  </a:lnTo>
                  <a:lnTo>
                    <a:pt x="268" y="403"/>
                  </a:lnTo>
                  <a:lnTo>
                    <a:pt x="256" y="419"/>
                  </a:lnTo>
                  <a:lnTo>
                    <a:pt x="245" y="435"/>
                  </a:lnTo>
                  <a:lnTo>
                    <a:pt x="235" y="450"/>
                  </a:lnTo>
                  <a:lnTo>
                    <a:pt x="226" y="463"/>
                  </a:lnTo>
                  <a:lnTo>
                    <a:pt x="217" y="474"/>
                  </a:lnTo>
                  <a:lnTo>
                    <a:pt x="208" y="481"/>
                  </a:lnTo>
                  <a:lnTo>
                    <a:pt x="197" y="485"/>
                  </a:lnTo>
                  <a:lnTo>
                    <a:pt x="185" y="483"/>
                  </a:lnTo>
                  <a:lnTo>
                    <a:pt x="183" y="482"/>
                  </a:lnTo>
                  <a:lnTo>
                    <a:pt x="178" y="478"/>
                  </a:lnTo>
                  <a:lnTo>
                    <a:pt x="170" y="473"/>
                  </a:lnTo>
                  <a:lnTo>
                    <a:pt x="159" y="466"/>
                  </a:lnTo>
                  <a:lnTo>
                    <a:pt x="146" y="456"/>
                  </a:lnTo>
                  <a:lnTo>
                    <a:pt x="131" y="444"/>
                  </a:lnTo>
                  <a:lnTo>
                    <a:pt x="115" y="431"/>
                  </a:lnTo>
                  <a:lnTo>
                    <a:pt x="99" y="415"/>
                  </a:lnTo>
                  <a:lnTo>
                    <a:pt x="82" y="397"/>
                  </a:lnTo>
                  <a:lnTo>
                    <a:pt x="66" y="377"/>
                  </a:lnTo>
                  <a:lnTo>
                    <a:pt x="51" y="356"/>
                  </a:lnTo>
                  <a:lnTo>
                    <a:pt x="37" y="332"/>
                  </a:lnTo>
                  <a:lnTo>
                    <a:pt x="25" y="306"/>
                  </a:lnTo>
                  <a:lnTo>
                    <a:pt x="14" y="278"/>
                  </a:lnTo>
                  <a:lnTo>
                    <a:pt x="7" y="249"/>
                  </a:lnTo>
                  <a:lnTo>
                    <a:pt x="2" y="218"/>
                  </a:lnTo>
                  <a:lnTo>
                    <a:pt x="0" y="188"/>
                  </a:lnTo>
                  <a:lnTo>
                    <a:pt x="0" y="162"/>
                  </a:lnTo>
                  <a:lnTo>
                    <a:pt x="0" y="142"/>
                  </a:lnTo>
                  <a:lnTo>
                    <a:pt x="3" y="124"/>
                  </a:lnTo>
                  <a:lnTo>
                    <a:pt x="6" y="109"/>
                  </a:lnTo>
                  <a:lnTo>
                    <a:pt x="11" y="98"/>
                  </a:lnTo>
                  <a:lnTo>
                    <a:pt x="17" y="89"/>
                  </a:lnTo>
                  <a:lnTo>
                    <a:pt x="23" y="82"/>
                  </a:lnTo>
                  <a:lnTo>
                    <a:pt x="31" y="75"/>
                  </a:lnTo>
                  <a:lnTo>
                    <a:pt x="39" y="71"/>
                  </a:lnTo>
                  <a:lnTo>
                    <a:pt x="48" y="66"/>
                  </a:lnTo>
                  <a:lnTo>
                    <a:pt x="58" y="62"/>
                  </a:lnTo>
                  <a:lnTo>
                    <a:pt x="69" y="57"/>
                  </a:lnTo>
                  <a:lnTo>
                    <a:pt x="80" y="52"/>
                  </a:lnTo>
                  <a:lnTo>
                    <a:pt x="92" y="45"/>
                  </a:lnTo>
                  <a:lnTo>
                    <a:pt x="104" y="37"/>
                  </a:lnTo>
                  <a:lnTo>
                    <a:pt x="116" y="29"/>
                  </a:lnTo>
                  <a:lnTo>
                    <a:pt x="128" y="22"/>
                  </a:lnTo>
                  <a:lnTo>
                    <a:pt x="140" y="16"/>
                  </a:lnTo>
                  <a:lnTo>
                    <a:pt x="152" y="11"/>
                  </a:lnTo>
                  <a:lnTo>
                    <a:pt x="164" y="7"/>
                  </a:lnTo>
                  <a:lnTo>
                    <a:pt x="177" y="5"/>
                  </a:lnTo>
                  <a:lnTo>
                    <a:pt x="189" y="3"/>
                  </a:lnTo>
                  <a:lnTo>
                    <a:pt x="200" y="3"/>
                  </a:lnTo>
                  <a:lnTo>
                    <a:pt x="212" y="3"/>
                  </a:lnTo>
                  <a:lnTo>
                    <a:pt x="223" y="3"/>
                  </a:lnTo>
                  <a:lnTo>
                    <a:pt x="235" y="5"/>
                  </a:lnTo>
                  <a:lnTo>
                    <a:pt x="246" y="7"/>
                  </a:lnTo>
                  <a:lnTo>
                    <a:pt x="257" y="8"/>
                  </a:lnTo>
                  <a:lnTo>
                    <a:pt x="268" y="11"/>
                  </a:lnTo>
                  <a:lnTo>
                    <a:pt x="278" y="14"/>
                  </a:lnTo>
                  <a:lnTo>
                    <a:pt x="288" y="16"/>
                  </a:lnTo>
                  <a:close/>
                </a:path>
              </a:pathLst>
            </a:custGeom>
            <a:solidFill>
              <a:srgbClr val="C6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1" name="Freeform 46"/>
            <p:cNvSpPr>
              <a:spLocks/>
            </p:cNvSpPr>
            <p:nvPr/>
          </p:nvSpPr>
          <p:spPr bwMode="auto">
            <a:xfrm>
              <a:off x="1599" y="1417"/>
              <a:ext cx="531" cy="470"/>
            </a:xfrm>
            <a:custGeom>
              <a:avLst/>
              <a:gdLst>
                <a:gd name="T0" fmla="*/ 299 w 531"/>
                <a:gd name="T1" fmla="*/ 20 h 470"/>
                <a:gd name="T2" fmla="*/ 323 w 531"/>
                <a:gd name="T3" fmla="*/ 28 h 470"/>
                <a:gd name="T4" fmla="*/ 342 w 531"/>
                <a:gd name="T5" fmla="*/ 30 h 470"/>
                <a:gd name="T6" fmla="*/ 357 w 531"/>
                <a:gd name="T7" fmla="*/ 26 h 470"/>
                <a:gd name="T8" fmla="*/ 368 w 531"/>
                <a:gd name="T9" fmla="*/ 17 h 470"/>
                <a:gd name="T10" fmla="*/ 375 w 531"/>
                <a:gd name="T11" fmla="*/ 13 h 470"/>
                <a:gd name="T12" fmla="*/ 382 w 531"/>
                <a:gd name="T13" fmla="*/ 9 h 470"/>
                <a:gd name="T14" fmla="*/ 389 w 531"/>
                <a:gd name="T15" fmla="*/ 5 h 470"/>
                <a:gd name="T16" fmla="*/ 400 w 531"/>
                <a:gd name="T17" fmla="*/ 1 h 470"/>
                <a:gd name="T18" fmla="*/ 416 w 531"/>
                <a:gd name="T19" fmla="*/ 0 h 470"/>
                <a:gd name="T20" fmla="*/ 434 w 531"/>
                <a:gd name="T21" fmla="*/ 3 h 470"/>
                <a:gd name="T22" fmla="*/ 453 w 531"/>
                <a:gd name="T23" fmla="*/ 8 h 470"/>
                <a:gd name="T24" fmla="*/ 472 w 531"/>
                <a:gd name="T25" fmla="*/ 18 h 470"/>
                <a:gd name="T26" fmla="*/ 489 w 531"/>
                <a:gd name="T27" fmla="*/ 30 h 470"/>
                <a:gd name="T28" fmla="*/ 504 w 531"/>
                <a:gd name="T29" fmla="*/ 45 h 470"/>
                <a:gd name="T30" fmla="*/ 515 w 531"/>
                <a:gd name="T31" fmla="*/ 63 h 470"/>
                <a:gd name="T32" fmla="*/ 525 w 531"/>
                <a:gd name="T33" fmla="*/ 101 h 470"/>
                <a:gd name="T34" fmla="*/ 531 w 531"/>
                <a:gd name="T35" fmla="*/ 176 h 470"/>
                <a:gd name="T36" fmla="*/ 521 w 531"/>
                <a:gd name="T37" fmla="*/ 257 h 470"/>
                <a:gd name="T38" fmla="*/ 490 w 531"/>
                <a:gd name="T39" fmla="*/ 320 h 470"/>
                <a:gd name="T40" fmla="*/ 450 w 531"/>
                <a:gd name="T41" fmla="*/ 342 h 470"/>
                <a:gd name="T42" fmla="*/ 420 w 531"/>
                <a:gd name="T43" fmla="*/ 349 h 470"/>
                <a:gd name="T44" fmla="*/ 392 w 531"/>
                <a:gd name="T45" fmla="*/ 353 h 470"/>
                <a:gd name="T46" fmla="*/ 364 w 531"/>
                <a:gd name="T47" fmla="*/ 356 h 470"/>
                <a:gd name="T48" fmla="*/ 338 w 531"/>
                <a:gd name="T49" fmla="*/ 360 h 470"/>
                <a:gd name="T50" fmla="*/ 314 w 531"/>
                <a:gd name="T51" fmla="*/ 364 h 470"/>
                <a:gd name="T52" fmla="*/ 293 w 531"/>
                <a:gd name="T53" fmla="*/ 370 h 470"/>
                <a:gd name="T54" fmla="*/ 274 w 531"/>
                <a:gd name="T55" fmla="*/ 380 h 470"/>
                <a:gd name="T56" fmla="*/ 266 w 531"/>
                <a:gd name="T57" fmla="*/ 387 h 470"/>
                <a:gd name="T58" fmla="*/ 264 w 531"/>
                <a:gd name="T59" fmla="*/ 389 h 470"/>
                <a:gd name="T60" fmla="*/ 251 w 531"/>
                <a:gd name="T61" fmla="*/ 406 h 470"/>
                <a:gd name="T62" fmla="*/ 231 w 531"/>
                <a:gd name="T63" fmla="*/ 436 h 470"/>
                <a:gd name="T64" fmla="*/ 214 w 531"/>
                <a:gd name="T65" fmla="*/ 459 h 470"/>
                <a:gd name="T66" fmla="*/ 194 w 531"/>
                <a:gd name="T67" fmla="*/ 470 h 470"/>
                <a:gd name="T68" fmla="*/ 180 w 531"/>
                <a:gd name="T69" fmla="*/ 467 h 470"/>
                <a:gd name="T70" fmla="*/ 166 w 531"/>
                <a:gd name="T71" fmla="*/ 459 h 470"/>
                <a:gd name="T72" fmla="*/ 143 w 531"/>
                <a:gd name="T73" fmla="*/ 442 h 470"/>
                <a:gd name="T74" fmla="*/ 113 w 531"/>
                <a:gd name="T75" fmla="*/ 417 h 470"/>
                <a:gd name="T76" fmla="*/ 81 w 531"/>
                <a:gd name="T77" fmla="*/ 384 h 470"/>
                <a:gd name="T78" fmla="*/ 50 w 531"/>
                <a:gd name="T79" fmla="*/ 345 h 470"/>
                <a:gd name="T80" fmla="*/ 24 w 531"/>
                <a:gd name="T81" fmla="*/ 296 h 470"/>
                <a:gd name="T82" fmla="*/ 6 w 531"/>
                <a:gd name="T83" fmla="*/ 241 h 470"/>
                <a:gd name="T84" fmla="*/ 0 w 531"/>
                <a:gd name="T85" fmla="*/ 182 h 470"/>
                <a:gd name="T86" fmla="*/ 1 w 531"/>
                <a:gd name="T87" fmla="*/ 137 h 470"/>
                <a:gd name="T88" fmla="*/ 6 w 531"/>
                <a:gd name="T89" fmla="*/ 106 h 470"/>
                <a:gd name="T90" fmla="*/ 16 w 531"/>
                <a:gd name="T91" fmla="*/ 86 h 470"/>
                <a:gd name="T92" fmla="*/ 30 w 531"/>
                <a:gd name="T93" fmla="*/ 74 h 470"/>
                <a:gd name="T94" fmla="*/ 47 w 531"/>
                <a:gd name="T95" fmla="*/ 64 h 470"/>
                <a:gd name="T96" fmla="*/ 68 w 531"/>
                <a:gd name="T97" fmla="*/ 56 h 470"/>
                <a:gd name="T98" fmla="*/ 90 w 531"/>
                <a:gd name="T99" fmla="*/ 45 h 470"/>
                <a:gd name="T100" fmla="*/ 114 w 531"/>
                <a:gd name="T101" fmla="*/ 29 h 470"/>
                <a:gd name="T102" fmla="*/ 137 w 531"/>
                <a:gd name="T103" fmla="*/ 16 h 470"/>
                <a:gd name="T104" fmla="*/ 161 w 531"/>
                <a:gd name="T105" fmla="*/ 8 h 470"/>
                <a:gd name="T106" fmla="*/ 185 w 531"/>
                <a:gd name="T107" fmla="*/ 4 h 470"/>
                <a:gd name="T108" fmla="*/ 208 w 531"/>
                <a:gd name="T109" fmla="*/ 3 h 470"/>
                <a:gd name="T110" fmla="*/ 230 w 531"/>
                <a:gd name="T111" fmla="*/ 5 h 470"/>
                <a:gd name="T112" fmla="*/ 252 w 531"/>
                <a:gd name="T113" fmla="*/ 9 h 470"/>
                <a:gd name="T114" fmla="*/ 273 w 531"/>
                <a:gd name="T115" fmla="*/ 14 h 4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470">
                  <a:moveTo>
                    <a:pt x="283" y="16"/>
                  </a:moveTo>
                  <a:lnTo>
                    <a:pt x="299" y="20"/>
                  </a:lnTo>
                  <a:lnTo>
                    <a:pt x="312" y="24"/>
                  </a:lnTo>
                  <a:lnTo>
                    <a:pt x="323" y="28"/>
                  </a:lnTo>
                  <a:lnTo>
                    <a:pt x="333" y="30"/>
                  </a:lnTo>
                  <a:lnTo>
                    <a:pt x="342" y="30"/>
                  </a:lnTo>
                  <a:lnTo>
                    <a:pt x="349" y="29"/>
                  </a:lnTo>
                  <a:lnTo>
                    <a:pt x="357" y="26"/>
                  </a:lnTo>
                  <a:lnTo>
                    <a:pt x="365" y="19"/>
                  </a:lnTo>
                  <a:lnTo>
                    <a:pt x="368" y="17"/>
                  </a:lnTo>
                  <a:lnTo>
                    <a:pt x="371" y="15"/>
                  </a:lnTo>
                  <a:lnTo>
                    <a:pt x="375" y="13"/>
                  </a:lnTo>
                  <a:lnTo>
                    <a:pt x="378" y="11"/>
                  </a:lnTo>
                  <a:lnTo>
                    <a:pt x="382" y="9"/>
                  </a:lnTo>
                  <a:lnTo>
                    <a:pt x="386" y="7"/>
                  </a:lnTo>
                  <a:lnTo>
                    <a:pt x="389" y="5"/>
                  </a:lnTo>
                  <a:lnTo>
                    <a:pt x="393" y="4"/>
                  </a:lnTo>
                  <a:lnTo>
                    <a:pt x="400" y="1"/>
                  </a:lnTo>
                  <a:lnTo>
                    <a:pt x="408" y="0"/>
                  </a:lnTo>
                  <a:lnTo>
                    <a:pt x="416" y="0"/>
                  </a:lnTo>
                  <a:lnTo>
                    <a:pt x="425" y="1"/>
                  </a:lnTo>
                  <a:lnTo>
                    <a:pt x="434" y="3"/>
                  </a:lnTo>
                  <a:lnTo>
                    <a:pt x="443" y="5"/>
                  </a:lnTo>
                  <a:lnTo>
                    <a:pt x="453" y="8"/>
                  </a:lnTo>
                  <a:lnTo>
                    <a:pt x="462" y="12"/>
                  </a:lnTo>
                  <a:lnTo>
                    <a:pt x="472" y="18"/>
                  </a:lnTo>
                  <a:lnTo>
                    <a:pt x="481" y="23"/>
                  </a:lnTo>
                  <a:lnTo>
                    <a:pt x="489" y="30"/>
                  </a:lnTo>
                  <a:lnTo>
                    <a:pt x="497" y="37"/>
                  </a:lnTo>
                  <a:lnTo>
                    <a:pt x="504" y="45"/>
                  </a:lnTo>
                  <a:lnTo>
                    <a:pt x="510" y="53"/>
                  </a:lnTo>
                  <a:lnTo>
                    <a:pt x="515" y="63"/>
                  </a:lnTo>
                  <a:lnTo>
                    <a:pt x="519" y="72"/>
                  </a:lnTo>
                  <a:lnTo>
                    <a:pt x="525" y="101"/>
                  </a:lnTo>
                  <a:lnTo>
                    <a:pt x="529" y="136"/>
                  </a:lnTo>
                  <a:lnTo>
                    <a:pt x="531" y="176"/>
                  </a:lnTo>
                  <a:lnTo>
                    <a:pt x="528" y="217"/>
                  </a:lnTo>
                  <a:lnTo>
                    <a:pt x="521" y="257"/>
                  </a:lnTo>
                  <a:lnTo>
                    <a:pt x="509" y="292"/>
                  </a:lnTo>
                  <a:lnTo>
                    <a:pt x="490" y="320"/>
                  </a:lnTo>
                  <a:lnTo>
                    <a:pt x="464" y="337"/>
                  </a:lnTo>
                  <a:lnTo>
                    <a:pt x="450" y="342"/>
                  </a:lnTo>
                  <a:lnTo>
                    <a:pt x="435" y="346"/>
                  </a:lnTo>
                  <a:lnTo>
                    <a:pt x="420" y="349"/>
                  </a:lnTo>
                  <a:lnTo>
                    <a:pt x="406" y="351"/>
                  </a:lnTo>
                  <a:lnTo>
                    <a:pt x="392" y="353"/>
                  </a:lnTo>
                  <a:lnTo>
                    <a:pt x="378" y="355"/>
                  </a:lnTo>
                  <a:lnTo>
                    <a:pt x="364" y="356"/>
                  </a:lnTo>
                  <a:lnTo>
                    <a:pt x="351" y="358"/>
                  </a:lnTo>
                  <a:lnTo>
                    <a:pt x="338" y="360"/>
                  </a:lnTo>
                  <a:lnTo>
                    <a:pt x="326" y="361"/>
                  </a:lnTo>
                  <a:lnTo>
                    <a:pt x="314" y="364"/>
                  </a:lnTo>
                  <a:lnTo>
                    <a:pt x="303" y="366"/>
                  </a:lnTo>
                  <a:lnTo>
                    <a:pt x="293" y="370"/>
                  </a:lnTo>
                  <a:lnTo>
                    <a:pt x="283" y="375"/>
                  </a:lnTo>
                  <a:lnTo>
                    <a:pt x="274" y="380"/>
                  </a:lnTo>
                  <a:lnTo>
                    <a:pt x="267" y="387"/>
                  </a:lnTo>
                  <a:lnTo>
                    <a:pt x="266" y="387"/>
                  </a:lnTo>
                  <a:lnTo>
                    <a:pt x="265" y="388"/>
                  </a:lnTo>
                  <a:lnTo>
                    <a:pt x="264" y="389"/>
                  </a:lnTo>
                  <a:lnTo>
                    <a:pt x="263" y="390"/>
                  </a:lnTo>
                  <a:lnTo>
                    <a:pt x="251" y="406"/>
                  </a:lnTo>
                  <a:lnTo>
                    <a:pt x="240" y="421"/>
                  </a:lnTo>
                  <a:lnTo>
                    <a:pt x="231" y="436"/>
                  </a:lnTo>
                  <a:lnTo>
                    <a:pt x="222" y="448"/>
                  </a:lnTo>
                  <a:lnTo>
                    <a:pt x="214" y="459"/>
                  </a:lnTo>
                  <a:lnTo>
                    <a:pt x="204" y="466"/>
                  </a:lnTo>
                  <a:lnTo>
                    <a:pt x="194" y="470"/>
                  </a:lnTo>
                  <a:lnTo>
                    <a:pt x="182" y="468"/>
                  </a:lnTo>
                  <a:lnTo>
                    <a:pt x="180" y="467"/>
                  </a:lnTo>
                  <a:lnTo>
                    <a:pt x="175" y="464"/>
                  </a:lnTo>
                  <a:lnTo>
                    <a:pt x="166" y="459"/>
                  </a:lnTo>
                  <a:lnTo>
                    <a:pt x="156" y="451"/>
                  </a:lnTo>
                  <a:lnTo>
                    <a:pt x="143" y="442"/>
                  </a:lnTo>
                  <a:lnTo>
                    <a:pt x="129" y="430"/>
                  </a:lnTo>
                  <a:lnTo>
                    <a:pt x="113" y="417"/>
                  </a:lnTo>
                  <a:lnTo>
                    <a:pt x="97" y="402"/>
                  </a:lnTo>
                  <a:lnTo>
                    <a:pt x="81" y="384"/>
                  </a:lnTo>
                  <a:lnTo>
                    <a:pt x="65" y="365"/>
                  </a:lnTo>
                  <a:lnTo>
                    <a:pt x="50" y="345"/>
                  </a:lnTo>
                  <a:lnTo>
                    <a:pt x="36" y="321"/>
                  </a:lnTo>
                  <a:lnTo>
                    <a:pt x="24" y="296"/>
                  </a:lnTo>
                  <a:lnTo>
                    <a:pt x="14" y="270"/>
                  </a:lnTo>
                  <a:lnTo>
                    <a:pt x="6" y="241"/>
                  </a:lnTo>
                  <a:lnTo>
                    <a:pt x="2" y="211"/>
                  </a:lnTo>
                  <a:lnTo>
                    <a:pt x="0" y="182"/>
                  </a:lnTo>
                  <a:lnTo>
                    <a:pt x="0" y="158"/>
                  </a:lnTo>
                  <a:lnTo>
                    <a:pt x="1" y="137"/>
                  </a:lnTo>
                  <a:lnTo>
                    <a:pt x="2" y="120"/>
                  </a:lnTo>
                  <a:lnTo>
                    <a:pt x="6" y="106"/>
                  </a:lnTo>
                  <a:lnTo>
                    <a:pt x="10" y="95"/>
                  </a:lnTo>
                  <a:lnTo>
                    <a:pt x="16" y="86"/>
                  </a:lnTo>
                  <a:lnTo>
                    <a:pt x="23" y="79"/>
                  </a:lnTo>
                  <a:lnTo>
                    <a:pt x="30" y="74"/>
                  </a:lnTo>
                  <a:lnTo>
                    <a:pt x="38" y="69"/>
                  </a:lnTo>
                  <a:lnTo>
                    <a:pt x="47" y="64"/>
                  </a:lnTo>
                  <a:lnTo>
                    <a:pt x="57" y="60"/>
                  </a:lnTo>
                  <a:lnTo>
                    <a:pt x="68" y="56"/>
                  </a:lnTo>
                  <a:lnTo>
                    <a:pt x="79" y="51"/>
                  </a:lnTo>
                  <a:lnTo>
                    <a:pt x="90" y="45"/>
                  </a:lnTo>
                  <a:lnTo>
                    <a:pt x="102" y="37"/>
                  </a:lnTo>
                  <a:lnTo>
                    <a:pt x="114" y="29"/>
                  </a:lnTo>
                  <a:lnTo>
                    <a:pt x="126" y="22"/>
                  </a:lnTo>
                  <a:lnTo>
                    <a:pt x="137" y="16"/>
                  </a:lnTo>
                  <a:lnTo>
                    <a:pt x="150" y="11"/>
                  </a:lnTo>
                  <a:lnTo>
                    <a:pt x="161" y="8"/>
                  </a:lnTo>
                  <a:lnTo>
                    <a:pt x="173" y="5"/>
                  </a:lnTo>
                  <a:lnTo>
                    <a:pt x="185" y="4"/>
                  </a:lnTo>
                  <a:lnTo>
                    <a:pt x="196" y="3"/>
                  </a:lnTo>
                  <a:lnTo>
                    <a:pt x="208" y="3"/>
                  </a:lnTo>
                  <a:lnTo>
                    <a:pt x="219" y="4"/>
                  </a:lnTo>
                  <a:lnTo>
                    <a:pt x="230" y="5"/>
                  </a:lnTo>
                  <a:lnTo>
                    <a:pt x="241" y="7"/>
                  </a:lnTo>
                  <a:lnTo>
                    <a:pt x="252" y="9"/>
                  </a:lnTo>
                  <a:lnTo>
                    <a:pt x="263" y="11"/>
                  </a:lnTo>
                  <a:lnTo>
                    <a:pt x="273" y="14"/>
                  </a:lnTo>
                  <a:lnTo>
                    <a:pt x="283" y="16"/>
                  </a:lnTo>
                  <a:close/>
                </a:path>
              </a:pathLst>
            </a:custGeom>
            <a:solidFill>
              <a:srgbClr val="B5C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2" name="Freeform 47"/>
            <p:cNvSpPr>
              <a:spLocks/>
            </p:cNvSpPr>
            <p:nvPr/>
          </p:nvSpPr>
          <p:spPr bwMode="auto">
            <a:xfrm>
              <a:off x="1604" y="1425"/>
              <a:ext cx="521" cy="455"/>
            </a:xfrm>
            <a:custGeom>
              <a:avLst/>
              <a:gdLst>
                <a:gd name="T0" fmla="*/ 293 w 521"/>
                <a:gd name="T1" fmla="*/ 21 h 455"/>
                <a:gd name="T2" fmla="*/ 317 w 521"/>
                <a:gd name="T3" fmla="*/ 27 h 455"/>
                <a:gd name="T4" fmla="*/ 336 w 521"/>
                <a:gd name="T5" fmla="*/ 30 h 455"/>
                <a:gd name="T6" fmla="*/ 352 w 521"/>
                <a:gd name="T7" fmla="*/ 26 h 455"/>
                <a:gd name="T8" fmla="*/ 363 w 521"/>
                <a:gd name="T9" fmla="*/ 19 h 455"/>
                <a:gd name="T10" fmla="*/ 369 w 521"/>
                <a:gd name="T11" fmla="*/ 15 h 455"/>
                <a:gd name="T12" fmla="*/ 376 w 521"/>
                <a:gd name="T13" fmla="*/ 11 h 455"/>
                <a:gd name="T14" fmla="*/ 384 w 521"/>
                <a:gd name="T15" fmla="*/ 8 h 455"/>
                <a:gd name="T16" fmla="*/ 393 w 521"/>
                <a:gd name="T17" fmla="*/ 3 h 455"/>
                <a:gd name="T18" fmla="*/ 408 w 521"/>
                <a:gd name="T19" fmla="*/ 0 h 455"/>
                <a:gd name="T20" fmla="*/ 426 w 521"/>
                <a:gd name="T21" fmla="*/ 2 h 455"/>
                <a:gd name="T22" fmla="*/ 444 w 521"/>
                <a:gd name="T23" fmla="*/ 8 h 455"/>
                <a:gd name="T24" fmla="*/ 463 w 521"/>
                <a:gd name="T25" fmla="*/ 16 h 455"/>
                <a:gd name="T26" fmla="*/ 480 w 521"/>
                <a:gd name="T27" fmla="*/ 29 h 455"/>
                <a:gd name="T28" fmla="*/ 495 w 521"/>
                <a:gd name="T29" fmla="*/ 44 h 455"/>
                <a:gd name="T30" fmla="*/ 506 w 521"/>
                <a:gd name="T31" fmla="*/ 61 h 455"/>
                <a:gd name="T32" fmla="*/ 516 w 521"/>
                <a:gd name="T33" fmla="*/ 98 h 455"/>
                <a:gd name="T34" fmla="*/ 521 w 521"/>
                <a:gd name="T35" fmla="*/ 171 h 455"/>
                <a:gd name="T36" fmla="*/ 512 w 521"/>
                <a:gd name="T37" fmla="*/ 249 h 455"/>
                <a:gd name="T38" fmla="*/ 481 w 521"/>
                <a:gd name="T39" fmla="*/ 310 h 455"/>
                <a:gd name="T40" fmla="*/ 441 w 521"/>
                <a:gd name="T41" fmla="*/ 331 h 455"/>
                <a:gd name="T42" fmla="*/ 413 w 521"/>
                <a:gd name="T43" fmla="*/ 338 h 455"/>
                <a:gd name="T44" fmla="*/ 385 w 521"/>
                <a:gd name="T45" fmla="*/ 342 h 455"/>
                <a:gd name="T46" fmla="*/ 358 w 521"/>
                <a:gd name="T47" fmla="*/ 346 h 455"/>
                <a:gd name="T48" fmla="*/ 332 w 521"/>
                <a:gd name="T49" fmla="*/ 349 h 455"/>
                <a:gd name="T50" fmla="*/ 308 w 521"/>
                <a:gd name="T51" fmla="*/ 353 h 455"/>
                <a:gd name="T52" fmla="*/ 287 w 521"/>
                <a:gd name="T53" fmla="*/ 358 h 455"/>
                <a:gd name="T54" fmla="*/ 270 w 521"/>
                <a:gd name="T55" fmla="*/ 368 h 455"/>
                <a:gd name="T56" fmla="*/ 262 w 521"/>
                <a:gd name="T57" fmla="*/ 375 h 455"/>
                <a:gd name="T58" fmla="*/ 260 w 521"/>
                <a:gd name="T59" fmla="*/ 377 h 455"/>
                <a:gd name="T60" fmla="*/ 247 w 521"/>
                <a:gd name="T61" fmla="*/ 393 h 455"/>
                <a:gd name="T62" fmla="*/ 227 w 521"/>
                <a:gd name="T63" fmla="*/ 422 h 455"/>
                <a:gd name="T64" fmla="*/ 210 w 521"/>
                <a:gd name="T65" fmla="*/ 444 h 455"/>
                <a:gd name="T66" fmla="*/ 190 w 521"/>
                <a:gd name="T67" fmla="*/ 455 h 455"/>
                <a:gd name="T68" fmla="*/ 176 w 521"/>
                <a:gd name="T69" fmla="*/ 452 h 455"/>
                <a:gd name="T70" fmla="*/ 163 w 521"/>
                <a:gd name="T71" fmla="*/ 444 h 455"/>
                <a:gd name="T72" fmla="*/ 140 w 521"/>
                <a:gd name="T73" fmla="*/ 428 h 455"/>
                <a:gd name="T74" fmla="*/ 111 w 521"/>
                <a:gd name="T75" fmla="*/ 404 h 455"/>
                <a:gd name="T76" fmla="*/ 79 w 521"/>
                <a:gd name="T77" fmla="*/ 373 h 455"/>
                <a:gd name="T78" fmla="*/ 49 w 521"/>
                <a:gd name="T79" fmla="*/ 334 h 455"/>
                <a:gd name="T80" fmla="*/ 23 w 521"/>
                <a:gd name="T81" fmla="*/ 288 h 455"/>
                <a:gd name="T82" fmla="*/ 6 w 521"/>
                <a:gd name="T83" fmla="*/ 234 h 455"/>
                <a:gd name="T84" fmla="*/ 0 w 521"/>
                <a:gd name="T85" fmla="*/ 177 h 455"/>
                <a:gd name="T86" fmla="*/ 0 w 521"/>
                <a:gd name="T87" fmla="*/ 134 h 455"/>
                <a:gd name="T88" fmla="*/ 6 w 521"/>
                <a:gd name="T89" fmla="*/ 104 h 455"/>
                <a:gd name="T90" fmla="*/ 16 w 521"/>
                <a:gd name="T91" fmla="*/ 85 h 455"/>
                <a:gd name="T92" fmla="*/ 29 w 521"/>
                <a:gd name="T93" fmla="*/ 72 h 455"/>
                <a:gd name="T94" fmla="*/ 46 w 521"/>
                <a:gd name="T95" fmla="*/ 63 h 455"/>
                <a:gd name="T96" fmla="*/ 66 w 521"/>
                <a:gd name="T97" fmla="*/ 55 h 455"/>
                <a:gd name="T98" fmla="*/ 88 w 521"/>
                <a:gd name="T99" fmla="*/ 44 h 455"/>
                <a:gd name="T100" fmla="*/ 111 w 521"/>
                <a:gd name="T101" fmla="*/ 28 h 455"/>
                <a:gd name="T102" fmla="*/ 135 w 521"/>
                <a:gd name="T103" fmla="*/ 16 h 455"/>
                <a:gd name="T104" fmla="*/ 158 w 521"/>
                <a:gd name="T105" fmla="*/ 8 h 455"/>
                <a:gd name="T106" fmla="*/ 182 w 521"/>
                <a:gd name="T107" fmla="*/ 5 h 455"/>
                <a:gd name="T108" fmla="*/ 204 w 521"/>
                <a:gd name="T109" fmla="*/ 4 h 455"/>
                <a:gd name="T110" fmla="*/ 226 w 521"/>
                <a:gd name="T111" fmla="*/ 6 h 455"/>
                <a:gd name="T112" fmla="*/ 247 w 521"/>
                <a:gd name="T113" fmla="*/ 10 h 455"/>
                <a:gd name="T114" fmla="*/ 268 w 521"/>
                <a:gd name="T115" fmla="*/ 14 h 4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1" h="455">
                  <a:moveTo>
                    <a:pt x="278" y="16"/>
                  </a:moveTo>
                  <a:lnTo>
                    <a:pt x="293" y="21"/>
                  </a:lnTo>
                  <a:lnTo>
                    <a:pt x="306" y="24"/>
                  </a:lnTo>
                  <a:lnTo>
                    <a:pt x="317" y="27"/>
                  </a:lnTo>
                  <a:lnTo>
                    <a:pt x="327" y="29"/>
                  </a:lnTo>
                  <a:lnTo>
                    <a:pt x="336" y="30"/>
                  </a:lnTo>
                  <a:lnTo>
                    <a:pt x="344" y="29"/>
                  </a:lnTo>
                  <a:lnTo>
                    <a:pt x="352" y="26"/>
                  </a:lnTo>
                  <a:lnTo>
                    <a:pt x="360" y="21"/>
                  </a:lnTo>
                  <a:lnTo>
                    <a:pt x="363" y="19"/>
                  </a:lnTo>
                  <a:lnTo>
                    <a:pt x="366" y="17"/>
                  </a:lnTo>
                  <a:lnTo>
                    <a:pt x="369" y="15"/>
                  </a:lnTo>
                  <a:lnTo>
                    <a:pt x="373" y="13"/>
                  </a:lnTo>
                  <a:lnTo>
                    <a:pt x="376" y="11"/>
                  </a:lnTo>
                  <a:lnTo>
                    <a:pt x="379" y="10"/>
                  </a:lnTo>
                  <a:lnTo>
                    <a:pt x="384" y="8"/>
                  </a:lnTo>
                  <a:lnTo>
                    <a:pt x="387" y="6"/>
                  </a:lnTo>
                  <a:lnTo>
                    <a:pt x="393" y="3"/>
                  </a:lnTo>
                  <a:lnTo>
                    <a:pt x="400" y="1"/>
                  </a:lnTo>
                  <a:lnTo>
                    <a:pt x="408" y="0"/>
                  </a:lnTo>
                  <a:lnTo>
                    <a:pt x="416" y="1"/>
                  </a:lnTo>
                  <a:lnTo>
                    <a:pt x="426" y="2"/>
                  </a:lnTo>
                  <a:lnTo>
                    <a:pt x="435" y="4"/>
                  </a:lnTo>
                  <a:lnTo>
                    <a:pt x="444" y="8"/>
                  </a:lnTo>
                  <a:lnTo>
                    <a:pt x="453" y="12"/>
                  </a:lnTo>
                  <a:lnTo>
                    <a:pt x="463" y="16"/>
                  </a:lnTo>
                  <a:lnTo>
                    <a:pt x="471" y="22"/>
                  </a:lnTo>
                  <a:lnTo>
                    <a:pt x="480" y="29"/>
                  </a:lnTo>
                  <a:lnTo>
                    <a:pt x="488" y="36"/>
                  </a:lnTo>
                  <a:lnTo>
                    <a:pt x="495" y="44"/>
                  </a:lnTo>
                  <a:lnTo>
                    <a:pt x="501" y="52"/>
                  </a:lnTo>
                  <a:lnTo>
                    <a:pt x="506" y="61"/>
                  </a:lnTo>
                  <a:lnTo>
                    <a:pt x="510" y="71"/>
                  </a:lnTo>
                  <a:lnTo>
                    <a:pt x="516" y="98"/>
                  </a:lnTo>
                  <a:lnTo>
                    <a:pt x="520" y="132"/>
                  </a:lnTo>
                  <a:lnTo>
                    <a:pt x="521" y="171"/>
                  </a:lnTo>
                  <a:lnTo>
                    <a:pt x="519" y="211"/>
                  </a:lnTo>
                  <a:lnTo>
                    <a:pt x="512" y="249"/>
                  </a:lnTo>
                  <a:lnTo>
                    <a:pt x="499" y="283"/>
                  </a:lnTo>
                  <a:lnTo>
                    <a:pt x="481" y="310"/>
                  </a:lnTo>
                  <a:lnTo>
                    <a:pt x="456" y="327"/>
                  </a:lnTo>
                  <a:lnTo>
                    <a:pt x="441" y="331"/>
                  </a:lnTo>
                  <a:lnTo>
                    <a:pt x="427" y="335"/>
                  </a:lnTo>
                  <a:lnTo>
                    <a:pt x="413" y="338"/>
                  </a:lnTo>
                  <a:lnTo>
                    <a:pt x="399" y="341"/>
                  </a:lnTo>
                  <a:lnTo>
                    <a:pt x="385" y="342"/>
                  </a:lnTo>
                  <a:lnTo>
                    <a:pt x="371" y="344"/>
                  </a:lnTo>
                  <a:lnTo>
                    <a:pt x="358" y="346"/>
                  </a:lnTo>
                  <a:lnTo>
                    <a:pt x="344" y="347"/>
                  </a:lnTo>
                  <a:lnTo>
                    <a:pt x="332" y="349"/>
                  </a:lnTo>
                  <a:lnTo>
                    <a:pt x="320" y="350"/>
                  </a:lnTo>
                  <a:lnTo>
                    <a:pt x="308" y="353"/>
                  </a:lnTo>
                  <a:lnTo>
                    <a:pt x="298" y="355"/>
                  </a:lnTo>
                  <a:lnTo>
                    <a:pt x="287" y="358"/>
                  </a:lnTo>
                  <a:lnTo>
                    <a:pt x="278" y="363"/>
                  </a:lnTo>
                  <a:lnTo>
                    <a:pt x="270" y="368"/>
                  </a:lnTo>
                  <a:lnTo>
                    <a:pt x="262" y="375"/>
                  </a:lnTo>
                  <a:lnTo>
                    <a:pt x="261" y="376"/>
                  </a:lnTo>
                  <a:lnTo>
                    <a:pt x="260" y="377"/>
                  </a:lnTo>
                  <a:lnTo>
                    <a:pt x="259" y="378"/>
                  </a:lnTo>
                  <a:lnTo>
                    <a:pt x="247" y="393"/>
                  </a:lnTo>
                  <a:lnTo>
                    <a:pt x="236" y="407"/>
                  </a:lnTo>
                  <a:lnTo>
                    <a:pt x="227" y="422"/>
                  </a:lnTo>
                  <a:lnTo>
                    <a:pt x="218" y="435"/>
                  </a:lnTo>
                  <a:lnTo>
                    <a:pt x="210" y="444"/>
                  </a:lnTo>
                  <a:lnTo>
                    <a:pt x="201" y="452"/>
                  </a:lnTo>
                  <a:lnTo>
                    <a:pt x="190" y="455"/>
                  </a:lnTo>
                  <a:lnTo>
                    <a:pt x="178" y="453"/>
                  </a:lnTo>
                  <a:lnTo>
                    <a:pt x="176" y="452"/>
                  </a:lnTo>
                  <a:lnTo>
                    <a:pt x="171" y="449"/>
                  </a:lnTo>
                  <a:lnTo>
                    <a:pt x="163" y="444"/>
                  </a:lnTo>
                  <a:lnTo>
                    <a:pt x="153" y="437"/>
                  </a:lnTo>
                  <a:lnTo>
                    <a:pt x="140" y="428"/>
                  </a:lnTo>
                  <a:lnTo>
                    <a:pt x="126" y="417"/>
                  </a:lnTo>
                  <a:lnTo>
                    <a:pt x="111" y="404"/>
                  </a:lnTo>
                  <a:lnTo>
                    <a:pt x="96" y="390"/>
                  </a:lnTo>
                  <a:lnTo>
                    <a:pt x="79" y="373"/>
                  </a:lnTo>
                  <a:lnTo>
                    <a:pt x="64" y="354"/>
                  </a:lnTo>
                  <a:lnTo>
                    <a:pt x="49" y="334"/>
                  </a:lnTo>
                  <a:lnTo>
                    <a:pt x="36" y="312"/>
                  </a:lnTo>
                  <a:lnTo>
                    <a:pt x="23" y="288"/>
                  </a:lnTo>
                  <a:lnTo>
                    <a:pt x="14" y="262"/>
                  </a:lnTo>
                  <a:lnTo>
                    <a:pt x="6" y="234"/>
                  </a:lnTo>
                  <a:lnTo>
                    <a:pt x="2" y="205"/>
                  </a:lnTo>
                  <a:lnTo>
                    <a:pt x="0" y="177"/>
                  </a:lnTo>
                  <a:lnTo>
                    <a:pt x="0" y="154"/>
                  </a:lnTo>
                  <a:lnTo>
                    <a:pt x="0" y="134"/>
                  </a:lnTo>
                  <a:lnTo>
                    <a:pt x="3" y="117"/>
                  </a:lnTo>
                  <a:lnTo>
                    <a:pt x="6" y="104"/>
                  </a:lnTo>
                  <a:lnTo>
                    <a:pt x="10" y="93"/>
                  </a:lnTo>
                  <a:lnTo>
                    <a:pt x="16" y="85"/>
                  </a:lnTo>
                  <a:lnTo>
                    <a:pt x="22" y="78"/>
                  </a:lnTo>
                  <a:lnTo>
                    <a:pt x="29" y="72"/>
                  </a:lnTo>
                  <a:lnTo>
                    <a:pt x="37" y="68"/>
                  </a:lnTo>
                  <a:lnTo>
                    <a:pt x="46" y="63"/>
                  </a:lnTo>
                  <a:lnTo>
                    <a:pt x="56" y="59"/>
                  </a:lnTo>
                  <a:lnTo>
                    <a:pt x="66" y="55"/>
                  </a:lnTo>
                  <a:lnTo>
                    <a:pt x="76" y="50"/>
                  </a:lnTo>
                  <a:lnTo>
                    <a:pt x="88" y="44"/>
                  </a:lnTo>
                  <a:lnTo>
                    <a:pt x="100" y="36"/>
                  </a:lnTo>
                  <a:lnTo>
                    <a:pt x="111" y="28"/>
                  </a:lnTo>
                  <a:lnTo>
                    <a:pt x="123" y="22"/>
                  </a:lnTo>
                  <a:lnTo>
                    <a:pt x="135" y="16"/>
                  </a:lnTo>
                  <a:lnTo>
                    <a:pt x="146" y="12"/>
                  </a:lnTo>
                  <a:lnTo>
                    <a:pt x="158" y="8"/>
                  </a:lnTo>
                  <a:lnTo>
                    <a:pt x="170" y="6"/>
                  </a:lnTo>
                  <a:lnTo>
                    <a:pt x="182" y="5"/>
                  </a:lnTo>
                  <a:lnTo>
                    <a:pt x="192" y="4"/>
                  </a:lnTo>
                  <a:lnTo>
                    <a:pt x="204" y="4"/>
                  </a:lnTo>
                  <a:lnTo>
                    <a:pt x="215" y="5"/>
                  </a:lnTo>
                  <a:lnTo>
                    <a:pt x="226" y="6"/>
                  </a:lnTo>
                  <a:lnTo>
                    <a:pt x="237" y="7"/>
                  </a:lnTo>
                  <a:lnTo>
                    <a:pt x="247" y="10"/>
                  </a:lnTo>
                  <a:lnTo>
                    <a:pt x="258" y="12"/>
                  </a:lnTo>
                  <a:lnTo>
                    <a:pt x="268" y="14"/>
                  </a:lnTo>
                  <a:lnTo>
                    <a:pt x="278" y="16"/>
                  </a:lnTo>
                  <a:close/>
                </a:path>
              </a:pathLst>
            </a:custGeom>
            <a:solidFill>
              <a:srgbClr val="A3C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3" name="Freeform 48"/>
            <p:cNvSpPr>
              <a:spLocks/>
            </p:cNvSpPr>
            <p:nvPr/>
          </p:nvSpPr>
          <p:spPr bwMode="auto">
            <a:xfrm>
              <a:off x="1608" y="1433"/>
              <a:ext cx="513" cy="439"/>
            </a:xfrm>
            <a:custGeom>
              <a:avLst/>
              <a:gdLst>
                <a:gd name="T0" fmla="*/ 288 w 513"/>
                <a:gd name="T1" fmla="*/ 20 h 439"/>
                <a:gd name="T2" fmla="*/ 311 w 513"/>
                <a:gd name="T3" fmla="*/ 26 h 439"/>
                <a:gd name="T4" fmla="*/ 330 w 513"/>
                <a:gd name="T5" fmla="*/ 29 h 439"/>
                <a:gd name="T6" fmla="*/ 347 w 513"/>
                <a:gd name="T7" fmla="*/ 26 h 439"/>
                <a:gd name="T8" fmla="*/ 358 w 513"/>
                <a:gd name="T9" fmla="*/ 20 h 439"/>
                <a:gd name="T10" fmla="*/ 364 w 513"/>
                <a:gd name="T11" fmla="*/ 17 h 439"/>
                <a:gd name="T12" fmla="*/ 371 w 513"/>
                <a:gd name="T13" fmla="*/ 13 h 439"/>
                <a:gd name="T14" fmla="*/ 378 w 513"/>
                <a:gd name="T15" fmla="*/ 8 h 439"/>
                <a:gd name="T16" fmla="*/ 387 w 513"/>
                <a:gd name="T17" fmla="*/ 3 h 439"/>
                <a:gd name="T18" fmla="*/ 401 w 513"/>
                <a:gd name="T19" fmla="*/ 0 h 439"/>
                <a:gd name="T20" fmla="*/ 418 w 513"/>
                <a:gd name="T21" fmla="*/ 1 h 439"/>
                <a:gd name="T22" fmla="*/ 436 w 513"/>
                <a:gd name="T23" fmla="*/ 6 h 439"/>
                <a:gd name="T24" fmla="*/ 454 w 513"/>
                <a:gd name="T25" fmla="*/ 15 h 439"/>
                <a:gd name="T26" fmla="*/ 471 w 513"/>
                <a:gd name="T27" fmla="*/ 26 h 439"/>
                <a:gd name="T28" fmla="*/ 486 w 513"/>
                <a:gd name="T29" fmla="*/ 41 h 439"/>
                <a:gd name="T30" fmla="*/ 497 w 513"/>
                <a:gd name="T31" fmla="*/ 59 h 439"/>
                <a:gd name="T32" fmla="*/ 508 w 513"/>
                <a:gd name="T33" fmla="*/ 94 h 439"/>
                <a:gd name="T34" fmla="*/ 513 w 513"/>
                <a:gd name="T35" fmla="*/ 165 h 439"/>
                <a:gd name="T36" fmla="*/ 503 w 513"/>
                <a:gd name="T37" fmla="*/ 241 h 439"/>
                <a:gd name="T38" fmla="*/ 473 w 513"/>
                <a:gd name="T39" fmla="*/ 299 h 439"/>
                <a:gd name="T40" fmla="*/ 434 w 513"/>
                <a:gd name="T41" fmla="*/ 320 h 439"/>
                <a:gd name="T42" fmla="*/ 406 w 513"/>
                <a:gd name="T43" fmla="*/ 326 h 439"/>
                <a:gd name="T44" fmla="*/ 378 w 513"/>
                <a:gd name="T45" fmla="*/ 330 h 439"/>
                <a:gd name="T46" fmla="*/ 352 w 513"/>
                <a:gd name="T47" fmla="*/ 334 h 439"/>
                <a:gd name="T48" fmla="*/ 327 w 513"/>
                <a:gd name="T49" fmla="*/ 336 h 439"/>
                <a:gd name="T50" fmla="*/ 304 w 513"/>
                <a:gd name="T51" fmla="*/ 340 h 439"/>
                <a:gd name="T52" fmla="*/ 283 w 513"/>
                <a:gd name="T53" fmla="*/ 346 h 439"/>
                <a:gd name="T54" fmla="*/ 266 w 513"/>
                <a:gd name="T55" fmla="*/ 355 h 439"/>
                <a:gd name="T56" fmla="*/ 258 w 513"/>
                <a:gd name="T57" fmla="*/ 361 h 439"/>
                <a:gd name="T58" fmla="*/ 256 w 513"/>
                <a:gd name="T59" fmla="*/ 363 h 439"/>
                <a:gd name="T60" fmla="*/ 243 w 513"/>
                <a:gd name="T61" fmla="*/ 379 h 439"/>
                <a:gd name="T62" fmla="*/ 224 w 513"/>
                <a:gd name="T63" fmla="*/ 407 h 439"/>
                <a:gd name="T64" fmla="*/ 207 w 513"/>
                <a:gd name="T65" fmla="*/ 429 h 439"/>
                <a:gd name="T66" fmla="*/ 187 w 513"/>
                <a:gd name="T67" fmla="*/ 439 h 439"/>
                <a:gd name="T68" fmla="*/ 174 w 513"/>
                <a:gd name="T69" fmla="*/ 436 h 439"/>
                <a:gd name="T70" fmla="*/ 161 w 513"/>
                <a:gd name="T71" fmla="*/ 429 h 439"/>
                <a:gd name="T72" fmla="*/ 138 w 513"/>
                <a:gd name="T73" fmla="*/ 413 h 439"/>
                <a:gd name="T74" fmla="*/ 110 w 513"/>
                <a:gd name="T75" fmla="*/ 390 h 439"/>
                <a:gd name="T76" fmla="*/ 79 w 513"/>
                <a:gd name="T77" fmla="*/ 360 h 439"/>
                <a:gd name="T78" fmla="*/ 49 w 513"/>
                <a:gd name="T79" fmla="*/ 322 h 439"/>
                <a:gd name="T80" fmla="*/ 24 w 513"/>
                <a:gd name="T81" fmla="*/ 278 h 439"/>
                <a:gd name="T82" fmla="*/ 7 w 513"/>
                <a:gd name="T83" fmla="*/ 226 h 439"/>
                <a:gd name="T84" fmla="*/ 1 w 513"/>
                <a:gd name="T85" fmla="*/ 171 h 439"/>
                <a:gd name="T86" fmla="*/ 1 w 513"/>
                <a:gd name="T87" fmla="*/ 129 h 439"/>
                <a:gd name="T88" fmla="*/ 6 w 513"/>
                <a:gd name="T89" fmla="*/ 100 h 439"/>
                <a:gd name="T90" fmla="*/ 16 w 513"/>
                <a:gd name="T91" fmla="*/ 82 h 439"/>
                <a:gd name="T92" fmla="*/ 29 w 513"/>
                <a:gd name="T93" fmla="*/ 70 h 439"/>
                <a:gd name="T94" fmla="*/ 46 w 513"/>
                <a:gd name="T95" fmla="*/ 62 h 439"/>
                <a:gd name="T96" fmla="*/ 66 w 513"/>
                <a:gd name="T97" fmla="*/ 53 h 439"/>
                <a:gd name="T98" fmla="*/ 87 w 513"/>
                <a:gd name="T99" fmla="*/ 43 h 439"/>
                <a:gd name="T100" fmla="*/ 110 w 513"/>
                <a:gd name="T101" fmla="*/ 28 h 439"/>
                <a:gd name="T102" fmla="*/ 133 w 513"/>
                <a:gd name="T103" fmla="*/ 15 h 439"/>
                <a:gd name="T104" fmla="*/ 156 w 513"/>
                <a:gd name="T105" fmla="*/ 8 h 439"/>
                <a:gd name="T106" fmla="*/ 179 w 513"/>
                <a:gd name="T107" fmla="*/ 4 h 439"/>
                <a:gd name="T108" fmla="*/ 201 w 513"/>
                <a:gd name="T109" fmla="*/ 4 h 439"/>
                <a:gd name="T110" fmla="*/ 223 w 513"/>
                <a:gd name="T111" fmla="*/ 6 h 439"/>
                <a:gd name="T112" fmla="*/ 244 w 513"/>
                <a:gd name="T113" fmla="*/ 9 h 439"/>
                <a:gd name="T114" fmla="*/ 264 w 513"/>
                <a:gd name="T115" fmla="*/ 14 h 4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3" h="439">
                  <a:moveTo>
                    <a:pt x="274" y="16"/>
                  </a:moveTo>
                  <a:lnTo>
                    <a:pt x="288" y="20"/>
                  </a:lnTo>
                  <a:lnTo>
                    <a:pt x="300" y="23"/>
                  </a:lnTo>
                  <a:lnTo>
                    <a:pt x="311" y="26"/>
                  </a:lnTo>
                  <a:lnTo>
                    <a:pt x="321" y="28"/>
                  </a:lnTo>
                  <a:lnTo>
                    <a:pt x="330" y="29"/>
                  </a:lnTo>
                  <a:lnTo>
                    <a:pt x="339" y="28"/>
                  </a:lnTo>
                  <a:lnTo>
                    <a:pt x="347" y="26"/>
                  </a:lnTo>
                  <a:lnTo>
                    <a:pt x="355" y="22"/>
                  </a:lnTo>
                  <a:lnTo>
                    <a:pt x="358" y="20"/>
                  </a:lnTo>
                  <a:lnTo>
                    <a:pt x="361" y="18"/>
                  </a:lnTo>
                  <a:lnTo>
                    <a:pt x="364" y="17"/>
                  </a:lnTo>
                  <a:lnTo>
                    <a:pt x="367" y="15"/>
                  </a:lnTo>
                  <a:lnTo>
                    <a:pt x="371" y="13"/>
                  </a:lnTo>
                  <a:lnTo>
                    <a:pt x="374" y="11"/>
                  </a:lnTo>
                  <a:lnTo>
                    <a:pt x="378" y="8"/>
                  </a:lnTo>
                  <a:lnTo>
                    <a:pt x="381" y="6"/>
                  </a:lnTo>
                  <a:lnTo>
                    <a:pt x="387" y="3"/>
                  </a:lnTo>
                  <a:lnTo>
                    <a:pt x="393" y="1"/>
                  </a:lnTo>
                  <a:lnTo>
                    <a:pt x="401" y="0"/>
                  </a:lnTo>
                  <a:lnTo>
                    <a:pt x="410" y="0"/>
                  </a:lnTo>
                  <a:lnTo>
                    <a:pt x="418" y="1"/>
                  </a:lnTo>
                  <a:lnTo>
                    <a:pt x="427" y="3"/>
                  </a:lnTo>
                  <a:lnTo>
                    <a:pt x="436" y="6"/>
                  </a:lnTo>
                  <a:lnTo>
                    <a:pt x="445" y="10"/>
                  </a:lnTo>
                  <a:lnTo>
                    <a:pt x="454" y="15"/>
                  </a:lnTo>
                  <a:lnTo>
                    <a:pt x="463" y="20"/>
                  </a:lnTo>
                  <a:lnTo>
                    <a:pt x="471" y="26"/>
                  </a:lnTo>
                  <a:lnTo>
                    <a:pt x="479" y="34"/>
                  </a:lnTo>
                  <a:lnTo>
                    <a:pt x="486" y="41"/>
                  </a:lnTo>
                  <a:lnTo>
                    <a:pt x="492" y="50"/>
                  </a:lnTo>
                  <a:lnTo>
                    <a:pt x="497" y="59"/>
                  </a:lnTo>
                  <a:lnTo>
                    <a:pt x="501" y="68"/>
                  </a:lnTo>
                  <a:lnTo>
                    <a:pt x="508" y="94"/>
                  </a:lnTo>
                  <a:lnTo>
                    <a:pt x="512" y="128"/>
                  </a:lnTo>
                  <a:lnTo>
                    <a:pt x="513" y="165"/>
                  </a:lnTo>
                  <a:lnTo>
                    <a:pt x="511" y="203"/>
                  </a:lnTo>
                  <a:lnTo>
                    <a:pt x="503" y="241"/>
                  </a:lnTo>
                  <a:lnTo>
                    <a:pt x="491" y="273"/>
                  </a:lnTo>
                  <a:lnTo>
                    <a:pt x="473" y="299"/>
                  </a:lnTo>
                  <a:lnTo>
                    <a:pt x="448" y="315"/>
                  </a:lnTo>
                  <a:lnTo>
                    <a:pt x="434" y="320"/>
                  </a:lnTo>
                  <a:lnTo>
                    <a:pt x="420" y="323"/>
                  </a:lnTo>
                  <a:lnTo>
                    <a:pt x="406" y="326"/>
                  </a:lnTo>
                  <a:lnTo>
                    <a:pt x="392" y="329"/>
                  </a:lnTo>
                  <a:lnTo>
                    <a:pt x="378" y="330"/>
                  </a:lnTo>
                  <a:lnTo>
                    <a:pt x="365" y="332"/>
                  </a:lnTo>
                  <a:lnTo>
                    <a:pt x="352" y="334"/>
                  </a:lnTo>
                  <a:lnTo>
                    <a:pt x="339" y="335"/>
                  </a:lnTo>
                  <a:lnTo>
                    <a:pt x="327" y="336"/>
                  </a:lnTo>
                  <a:lnTo>
                    <a:pt x="315" y="338"/>
                  </a:lnTo>
                  <a:lnTo>
                    <a:pt x="304" y="340"/>
                  </a:lnTo>
                  <a:lnTo>
                    <a:pt x="293" y="342"/>
                  </a:lnTo>
                  <a:lnTo>
                    <a:pt x="283" y="346"/>
                  </a:lnTo>
                  <a:lnTo>
                    <a:pt x="274" y="350"/>
                  </a:lnTo>
                  <a:lnTo>
                    <a:pt x="266" y="355"/>
                  </a:lnTo>
                  <a:lnTo>
                    <a:pt x="258" y="361"/>
                  </a:lnTo>
                  <a:lnTo>
                    <a:pt x="257" y="363"/>
                  </a:lnTo>
                  <a:lnTo>
                    <a:pt x="256" y="363"/>
                  </a:lnTo>
                  <a:lnTo>
                    <a:pt x="255" y="364"/>
                  </a:lnTo>
                  <a:lnTo>
                    <a:pt x="243" y="379"/>
                  </a:lnTo>
                  <a:lnTo>
                    <a:pt x="233" y="393"/>
                  </a:lnTo>
                  <a:lnTo>
                    <a:pt x="224" y="407"/>
                  </a:lnTo>
                  <a:lnTo>
                    <a:pt x="215" y="419"/>
                  </a:lnTo>
                  <a:lnTo>
                    <a:pt x="207" y="429"/>
                  </a:lnTo>
                  <a:lnTo>
                    <a:pt x="198" y="436"/>
                  </a:lnTo>
                  <a:lnTo>
                    <a:pt x="187" y="439"/>
                  </a:lnTo>
                  <a:lnTo>
                    <a:pt x="176" y="438"/>
                  </a:lnTo>
                  <a:lnTo>
                    <a:pt x="174" y="436"/>
                  </a:lnTo>
                  <a:lnTo>
                    <a:pt x="169" y="433"/>
                  </a:lnTo>
                  <a:lnTo>
                    <a:pt x="161" y="429"/>
                  </a:lnTo>
                  <a:lnTo>
                    <a:pt x="151" y="422"/>
                  </a:lnTo>
                  <a:lnTo>
                    <a:pt x="138" y="413"/>
                  </a:lnTo>
                  <a:lnTo>
                    <a:pt x="124" y="403"/>
                  </a:lnTo>
                  <a:lnTo>
                    <a:pt x="110" y="390"/>
                  </a:lnTo>
                  <a:lnTo>
                    <a:pt x="94" y="376"/>
                  </a:lnTo>
                  <a:lnTo>
                    <a:pt x="79" y="360"/>
                  </a:lnTo>
                  <a:lnTo>
                    <a:pt x="63" y="342"/>
                  </a:lnTo>
                  <a:lnTo>
                    <a:pt x="49" y="322"/>
                  </a:lnTo>
                  <a:lnTo>
                    <a:pt x="36" y="301"/>
                  </a:lnTo>
                  <a:lnTo>
                    <a:pt x="24" y="278"/>
                  </a:lnTo>
                  <a:lnTo>
                    <a:pt x="14" y="252"/>
                  </a:lnTo>
                  <a:lnTo>
                    <a:pt x="7" y="226"/>
                  </a:lnTo>
                  <a:lnTo>
                    <a:pt x="3" y="198"/>
                  </a:lnTo>
                  <a:lnTo>
                    <a:pt x="1" y="171"/>
                  </a:lnTo>
                  <a:lnTo>
                    <a:pt x="0" y="148"/>
                  </a:lnTo>
                  <a:lnTo>
                    <a:pt x="1" y="129"/>
                  </a:lnTo>
                  <a:lnTo>
                    <a:pt x="3" y="113"/>
                  </a:lnTo>
                  <a:lnTo>
                    <a:pt x="6" y="100"/>
                  </a:lnTo>
                  <a:lnTo>
                    <a:pt x="11" y="90"/>
                  </a:lnTo>
                  <a:lnTo>
                    <a:pt x="16" y="82"/>
                  </a:lnTo>
                  <a:lnTo>
                    <a:pt x="22" y="75"/>
                  </a:lnTo>
                  <a:lnTo>
                    <a:pt x="29" y="70"/>
                  </a:lnTo>
                  <a:lnTo>
                    <a:pt x="37" y="65"/>
                  </a:lnTo>
                  <a:lnTo>
                    <a:pt x="46" y="62"/>
                  </a:lnTo>
                  <a:lnTo>
                    <a:pt x="56" y="58"/>
                  </a:lnTo>
                  <a:lnTo>
                    <a:pt x="66" y="53"/>
                  </a:lnTo>
                  <a:lnTo>
                    <a:pt x="76" y="48"/>
                  </a:lnTo>
                  <a:lnTo>
                    <a:pt x="87" y="43"/>
                  </a:lnTo>
                  <a:lnTo>
                    <a:pt x="98" y="35"/>
                  </a:lnTo>
                  <a:lnTo>
                    <a:pt x="110" y="28"/>
                  </a:lnTo>
                  <a:lnTo>
                    <a:pt x="122" y="21"/>
                  </a:lnTo>
                  <a:lnTo>
                    <a:pt x="133" y="15"/>
                  </a:lnTo>
                  <a:lnTo>
                    <a:pt x="145" y="11"/>
                  </a:lnTo>
                  <a:lnTo>
                    <a:pt x="156" y="8"/>
                  </a:lnTo>
                  <a:lnTo>
                    <a:pt x="167" y="6"/>
                  </a:lnTo>
                  <a:lnTo>
                    <a:pt x="179" y="4"/>
                  </a:lnTo>
                  <a:lnTo>
                    <a:pt x="190" y="4"/>
                  </a:lnTo>
                  <a:lnTo>
                    <a:pt x="201" y="4"/>
                  </a:lnTo>
                  <a:lnTo>
                    <a:pt x="212" y="4"/>
                  </a:lnTo>
                  <a:lnTo>
                    <a:pt x="223" y="6"/>
                  </a:lnTo>
                  <a:lnTo>
                    <a:pt x="234" y="7"/>
                  </a:lnTo>
                  <a:lnTo>
                    <a:pt x="244" y="9"/>
                  </a:lnTo>
                  <a:lnTo>
                    <a:pt x="254" y="11"/>
                  </a:lnTo>
                  <a:lnTo>
                    <a:pt x="264" y="14"/>
                  </a:lnTo>
                  <a:lnTo>
                    <a:pt x="274" y="16"/>
                  </a:lnTo>
                  <a:close/>
                </a:path>
              </a:pathLst>
            </a:custGeom>
            <a:solidFill>
              <a:srgbClr val="91B5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4" name="Freeform 49"/>
            <p:cNvSpPr>
              <a:spLocks/>
            </p:cNvSpPr>
            <p:nvPr/>
          </p:nvSpPr>
          <p:spPr bwMode="auto">
            <a:xfrm>
              <a:off x="1613" y="1440"/>
              <a:ext cx="503" cy="424"/>
            </a:xfrm>
            <a:custGeom>
              <a:avLst/>
              <a:gdLst>
                <a:gd name="T0" fmla="*/ 282 w 503"/>
                <a:gd name="T1" fmla="*/ 20 h 424"/>
                <a:gd name="T2" fmla="*/ 305 w 503"/>
                <a:gd name="T3" fmla="*/ 26 h 424"/>
                <a:gd name="T4" fmla="*/ 324 w 503"/>
                <a:gd name="T5" fmla="*/ 28 h 424"/>
                <a:gd name="T6" fmla="*/ 341 w 503"/>
                <a:gd name="T7" fmla="*/ 26 h 424"/>
                <a:gd name="T8" fmla="*/ 353 w 503"/>
                <a:gd name="T9" fmla="*/ 22 h 424"/>
                <a:gd name="T10" fmla="*/ 359 w 503"/>
                <a:gd name="T11" fmla="*/ 19 h 424"/>
                <a:gd name="T12" fmla="*/ 365 w 503"/>
                <a:gd name="T13" fmla="*/ 15 h 424"/>
                <a:gd name="T14" fmla="*/ 372 w 503"/>
                <a:gd name="T15" fmla="*/ 10 h 424"/>
                <a:gd name="T16" fmla="*/ 380 w 503"/>
                <a:gd name="T17" fmla="*/ 4 h 424"/>
                <a:gd name="T18" fmla="*/ 394 w 503"/>
                <a:gd name="T19" fmla="*/ 1 h 424"/>
                <a:gd name="T20" fmla="*/ 410 w 503"/>
                <a:gd name="T21" fmla="*/ 1 h 424"/>
                <a:gd name="T22" fmla="*/ 427 w 503"/>
                <a:gd name="T23" fmla="*/ 6 h 424"/>
                <a:gd name="T24" fmla="*/ 445 w 503"/>
                <a:gd name="T25" fmla="*/ 14 h 424"/>
                <a:gd name="T26" fmla="*/ 462 w 503"/>
                <a:gd name="T27" fmla="*/ 25 h 424"/>
                <a:gd name="T28" fmla="*/ 477 w 503"/>
                <a:gd name="T29" fmla="*/ 40 h 424"/>
                <a:gd name="T30" fmla="*/ 488 w 503"/>
                <a:gd name="T31" fmla="*/ 57 h 424"/>
                <a:gd name="T32" fmla="*/ 498 w 503"/>
                <a:gd name="T33" fmla="*/ 92 h 424"/>
                <a:gd name="T34" fmla="*/ 503 w 503"/>
                <a:gd name="T35" fmla="*/ 159 h 424"/>
                <a:gd name="T36" fmla="*/ 493 w 503"/>
                <a:gd name="T37" fmla="*/ 233 h 424"/>
                <a:gd name="T38" fmla="*/ 464 w 503"/>
                <a:gd name="T39" fmla="*/ 289 h 424"/>
                <a:gd name="T40" fmla="*/ 426 w 503"/>
                <a:gd name="T41" fmla="*/ 309 h 424"/>
                <a:gd name="T42" fmla="*/ 399 w 503"/>
                <a:gd name="T43" fmla="*/ 316 h 424"/>
                <a:gd name="T44" fmla="*/ 372 w 503"/>
                <a:gd name="T45" fmla="*/ 320 h 424"/>
                <a:gd name="T46" fmla="*/ 346 w 503"/>
                <a:gd name="T47" fmla="*/ 323 h 424"/>
                <a:gd name="T48" fmla="*/ 321 w 503"/>
                <a:gd name="T49" fmla="*/ 325 h 424"/>
                <a:gd name="T50" fmla="*/ 298 w 503"/>
                <a:gd name="T51" fmla="*/ 328 h 424"/>
                <a:gd name="T52" fmla="*/ 278 w 503"/>
                <a:gd name="T53" fmla="*/ 334 h 424"/>
                <a:gd name="T54" fmla="*/ 261 w 503"/>
                <a:gd name="T55" fmla="*/ 343 h 424"/>
                <a:gd name="T56" fmla="*/ 253 w 503"/>
                <a:gd name="T57" fmla="*/ 349 h 424"/>
                <a:gd name="T58" fmla="*/ 252 w 503"/>
                <a:gd name="T59" fmla="*/ 351 h 424"/>
                <a:gd name="T60" fmla="*/ 239 w 503"/>
                <a:gd name="T61" fmla="*/ 366 h 424"/>
                <a:gd name="T62" fmla="*/ 220 w 503"/>
                <a:gd name="T63" fmla="*/ 393 h 424"/>
                <a:gd name="T64" fmla="*/ 203 w 503"/>
                <a:gd name="T65" fmla="*/ 415 h 424"/>
                <a:gd name="T66" fmla="*/ 184 w 503"/>
                <a:gd name="T67" fmla="*/ 424 h 424"/>
                <a:gd name="T68" fmla="*/ 171 w 503"/>
                <a:gd name="T69" fmla="*/ 422 h 424"/>
                <a:gd name="T70" fmla="*/ 158 w 503"/>
                <a:gd name="T71" fmla="*/ 414 h 424"/>
                <a:gd name="T72" fmla="*/ 136 w 503"/>
                <a:gd name="T73" fmla="*/ 399 h 424"/>
                <a:gd name="T74" fmla="*/ 108 w 503"/>
                <a:gd name="T75" fmla="*/ 377 h 424"/>
                <a:gd name="T76" fmla="*/ 77 w 503"/>
                <a:gd name="T77" fmla="*/ 348 h 424"/>
                <a:gd name="T78" fmla="*/ 48 w 503"/>
                <a:gd name="T79" fmla="*/ 312 h 424"/>
                <a:gd name="T80" fmla="*/ 23 w 503"/>
                <a:gd name="T81" fmla="*/ 269 h 424"/>
                <a:gd name="T82" fmla="*/ 6 w 503"/>
                <a:gd name="T83" fmla="*/ 219 h 424"/>
                <a:gd name="T84" fmla="*/ 1 w 503"/>
                <a:gd name="T85" fmla="*/ 166 h 424"/>
                <a:gd name="T86" fmla="*/ 1 w 503"/>
                <a:gd name="T87" fmla="*/ 125 h 424"/>
                <a:gd name="T88" fmla="*/ 6 w 503"/>
                <a:gd name="T89" fmla="*/ 98 h 424"/>
                <a:gd name="T90" fmla="*/ 16 w 503"/>
                <a:gd name="T91" fmla="*/ 80 h 424"/>
                <a:gd name="T92" fmla="*/ 29 w 503"/>
                <a:gd name="T93" fmla="*/ 68 h 424"/>
                <a:gd name="T94" fmla="*/ 46 w 503"/>
                <a:gd name="T95" fmla="*/ 60 h 424"/>
                <a:gd name="T96" fmla="*/ 65 w 503"/>
                <a:gd name="T97" fmla="*/ 52 h 424"/>
                <a:gd name="T98" fmla="*/ 86 w 503"/>
                <a:gd name="T99" fmla="*/ 42 h 424"/>
                <a:gd name="T100" fmla="*/ 108 w 503"/>
                <a:gd name="T101" fmla="*/ 27 h 424"/>
                <a:gd name="T102" fmla="*/ 131 w 503"/>
                <a:gd name="T103" fmla="*/ 16 h 424"/>
                <a:gd name="T104" fmla="*/ 153 w 503"/>
                <a:gd name="T105" fmla="*/ 9 h 424"/>
                <a:gd name="T106" fmla="*/ 175 w 503"/>
                <a:gd name="T107" fmla="*/ 6 h 424"/>
                <a:gd name="T108" fmla="*/ 197 w 503"/>
                <a:gd name="T109" fmla="*/ 5 h 424"/>
                <a:gd name="T110" fmla="*/ 219 w 503"/>
                <a:gd name="T111" fmla="*/ 7 h 424"/>
                <a:gd name="T112" fmla="*/ 239 w 503"/>
                <a:gd name="T113" fmla="*/ 10 h 424"/>
                <a:gd name="T114" fmla="*/ 259 w 503"/>
                <a:gd name="T115" fmla="*/ 14 h 4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3" h="424">
                  <a:moveTo>
                    <a:pt x="268" y="16"/>
                  </a:moveTo>
                  <a:lnTo>
                    <a:pt x="282" y="20"/>
                  </a:lnTo>
                  <a:lnTo>
                    <a:pt x="294" y="23"/>
                  </a:lnTo>
                  <a:lnTo>
                    <a:pt x="305" y="26"/>
                  </a:lnTo>
                  <a:lnTo>
                    <a:pt x="315" y="27"/>
                  </a:lnTo>
                  <a:lnTo>
                    <a:pt x="324" y="28"/>
                  </a:lnTo>
                  <a:lnTo>
                    <a:pt x="333" y="28"/>
                  </a:lnTo>
                  <a:lnTo>
                    <a:pt x="341" y="26"/>
                  </a:lnTo>
                  <a:lnTo>
                    <a:pt x="349" y="23"/>
                  </a:lnTo>
                  <a:lnTo>
                    <a:pt x="353" y="22"/>
                  </a:lnTo>
                  <a:lnTo>
                    <a:pt x="355" y="21"/>
                  </a:lnTo>
                  <a:lnTo>
                    <a:pt x="359" y="19"/>
                  </a:lnTo>
                  <a:lnTo>
                    <a:pt x="362" y="16"/>
                  </a:lnTo>
                  <a:lnTo>
                    <a:pt x="365" y="15"/>
                  </a:lnTo>
                  <a:lnTo>
                    <a:pt x="368" y="12"/>
                  </a:lnTo>
                  <a:lnTo>
                    <a:pt x="372" y="10"/>
                  </a:lnTo>
                  <a:lnTo>
                    <a:pt x="375" y="8"/>
                  </a:lnTo>
                  <a:lnTo>
                    <a:pt x="380" y="4"/>
                  </a:lnTo>
                  <a:lnTo>
                    <a:pt x="386" y="2"/>
                  </a:lnTo>
                  <a:lnTo>
                    <a:pt x="394" y="1"/>
                  </a:lnTo>
                  <a:lnTo>
                    <a:pt x="401" y="0"/>
                  </a:lnTo>
                  <a:lnTo>
                    <a:pt x="410" y="1"/>
                  </a:lnTo>
                  <a:lnTo>
                    <a:pt x="418" y="3"/>
                  </a:lnTo>
                  <a:lnTo>
                    <a:pt x="427" y="6"/>
                  </a:lnTo>
                  <a:lnTo>
                    <a:pt x="436" y="10"/>
                  </a:lnTo>
                  <a:lnTo>
                    <a:pt x="445" y="14"/>
                  </a:lnTo>
                  <a:lnTo>
                    <a:pt x="454" y="19"/>
                  </a:lnTo>
                  <a:lnTo>
                    <a:pt x="462" y="25"/>
                  </a:lnTo>
                  <a:lnTo>
                    <a:pt x="470" y="32"/>
                  </a:lnTo>
                  <a:lnTo>
                    <a:pt x="477" y="40"/>
                  </a:lnTo>
                  <a:lnTo>
                    <a:pt x="482" y="48"/>
                  </a:lnTo>
                  <a:lnTo>
                    <a:pt x="488" y="57"/>
                  </a:lnTo>
                  <a:lnTo>
                    <a:pt x="492" y="67"/>
                  </a:lnTo>
                  <a:lnTo>
                    <a:pt x="498" y="92"/>
                  </a:lnTo>
                  <a:lnTo>
                    <a:pt x="501" y="124"/>
                  </a:lnTo>
                  <a:lnTo>
                    <a:pt x="503" y="159"/>
                  </a:lnTo>
                  <a:lnTo>
                    <a:pt x="500" y="197"/>
                  </a:lnTo>
                  <a:lnTo>
                    <a:pt x="493" y="233"/>
                  </a:lnTo>
                  <a:lnTo>
                    <a:pt x="482" y="264"/>
                  </a:lnTo>
                  <a:lnTo>
                    <a:pt x="464" y="289"/>
                  </a:lnTo>
                  <a:lnTo>
                    <a:pt x="440" y="305"/>
                  </a:lnTo>
                  <a:lnTo>
                    <a:pt x="426" y="309"/>
                  </a:lnTo>
                  <a:lnTo>
                    <a:pt x="413" y="313"/>
                  </a:lnTo>
                  <a:lnTo>
                    <a:pt x="399" y="316"/>
                  </a:lnTo>
                  <a:lnTo>
                    <a:pt x="385" y="318"/>
                  </a:lnTo>
                  <a:lnTo>
                    <a:pt x="372" y="320"/>
                  </a:lnTo>
                  <a:lnTo>
                    <a:pt x="358" y="321"/>
                  </a:lnTo>
                  <a:lnTo>
                    <a:pt x="346" y="323"/>
                  </a:lnTo>
                  <a:lnTo>
                    <a:pt x="333" y="324"/>
                  </a:lnTo>
                  <a:lnTo>
                    <a:pt x="321" y="325"/>
                  </a:lnTo>
                  <a:lnTo>
                    <a:pt x="309" y="327"/>
                  </a:lnTo>
                  <a:lnTo>
                    <a:pt x="298" y="328"/>
                  </a:lnTo>
                  <a:lnTo>
                    <a:pt x="288" y="331"/>
                  </a:lnTo>
                  <a:lnTo>
                    <a:pt x="278" y="334"/>
                  </a:lnTo>
                  <a:lnTo>
                    <a:pt x="269" y="338"/>
                  </a:lnTo>
                  <a:lnTo>
                    <a:pt x="261" y="343"/>
                  </a:lnTo>
                  <a:lnTo>
                    <a:pt x="254" y="349"/>
                  </a:lnTo>
                  <a:lnTo>
                    <a:pt x="253" y="349"/>
                  </a:lnTo>
                  <a:lnTo>
                    <a:pt x="253" y="350"/>
                  </a:lnTo>
                  <a:lnTo>
                    <a:pt x="252" y="351"/>
                  </a:lnTo>
                  <a:lnTo>
                    <a:pt x="251" y="352"/>
                  </a:lnTo>
                  <a:lnTo>
                    <a:pt x="239" y="366"/>
                  </a:lnTo>
                  <a:lnTo>
                    <a:pt x="229" y="380"/>
                  </a:lnTo>
                  <a:lnTo>
                    <a:pt x="220" y="393"/>
                  </a:lnTo>
                  <a:lnTo>
                    <a:pt x="211" y="405"/>
                  </a:lnTo>
                  <a:lnTo>
                    <a:pt x="203" y="415"/>
                  </a:lnTo>
                  <a:lnTo>
                    <a:pt x="194" y="421"/>
                  </a:lnTo>
                  <a:lnTo>
                    <a:pt x="184" y="424"/>
                  </a:lnTo>
                  <a:lnTo>
                    <a:pt x="173" y="423"/>
                  </a:lnTo>
                  <a:lnTo>
                    <a:pt x="171" y="422"/>
                  </a:lnTo>
                  <a:lnTo>
                    <a:pt x="166" y="419"/>
                  </a:lnTo>
                  <a:lnTo>
                    <a:pt x="158" y="414"/>
                  </a:lnTo>
                  <a:lnTo>
                    <a:pt x="148" y="408"/>
                  </a:lnTo>
                  <a:lnTo>
                    <a:pt x="136" y="399"/>
                  </a:lnTo>
                  <a:lnTo>
                    <a:pt x="122" y="390"/>
                  </a:lnTo>
                  <a:lnTo>
                    <a:pt x="108" y="377"/>
                  </a:lnTo>
                  <a:lnTo>
                    <a:pt x="93" y="364"/>
                  </a:lnTo>
                  <a:lnTo>
                    <a:pt x="77" y="348"/>
                  </a:lnTo>
                  <a:lnTo>
                    <a:pt x="62" y="331"/>
                  </a:lnTo>
                  <a:lnTo>
                    <a:pt x="48" y="312"/>
                  </a:lnTo>
                  <a:lnTo>
                    <a:pt x="35" y="291"/>
                  </a:lnTo>
                  <a:lnTo>
                    <a:pt x="23" y="269"/>
                  </a:lnTo>
                  <a:lnTo>
                    <a:pt x="14" y="245"/>
                  </a:lnTo>
                  <a:lnTo>
                    <a:pt x="6" y="219"/>
                  </a:lnTo>
                  <a:lnTo>
                    <a:pt x="2" y="192"/>
                  </a:lnTo>
                  <a:lnTo>
                    <a:pt x="1" y="166"/>
                  </a:lnTo>
                  <a:lnTo>
                    <a:pt x="0" y="144"/>
                  </a:lnTo>
                  <a:lnTo>
                    <a:pt x="1" y="125"/>
                  </a:lnTo>
                  <a:lnTo>
                    <a:pt x="3" y="110"/>
                  </a:lnTo>
                  <a:lnTo>
                    <a:pt x="6" y="98"/>
                  </a:lnTo>
                  <a:lnTo>
                    <a:pt x="10" y="88"/>
                  </a:lnTo>
                  <a:lnTo>
                    <a:pt x="16" y="80"/>
                  </a:lnTo>
                  <a:lnTo>
                    <a:pt x="22" y="74"/>
                  </a:lnTo>
                  <a:lnTo>
                    <a:pt x="29" y="68"/>
                  </a:lnTo>
                  <a:lnTo>
                    <a:pt x="37" y="64"/>
                  </a:lnTo>
                  <a:lnTo>
                    <a:pt x="46" y="60"/>
                  </a:lnTo>
                  <a:lnTo>
                    <a:pt x="55" y="56"/>
                  </a:lnTo>
                  <a:lnTo>
                    <a:pt x="65" y="52"/>
                  </a:lnTo>
                  <a:lnTo>
                    <a:pt x="75" y="48"/>
                  </a:lnTo>
                  <a:lnTo>
                    <a:pt x="86" y="42"/>
                  </a:lnTo>
                  <a:lnTo>
                    <a:pt x="97" y="35"/>
                  </a:lnTo>
                  <a:lnTo>
                    <a:pt x="108" y="27"/>
                  </a:lnTo>
                  <a:lnTo>
                    <a:pt x="119" y="21"/>
                  </a:lnTo>
                  <a:lnTo>
                    <a:pt x="131" y="16"/>
                  </a:lnTo>
                  <a:lnTo>
                    <a:pt x="142" y="12"/>
                  </a:lnTo>
                  <a:lnTo>
                    <a:pt x="153" y="9"/>
                  </a:lnTo>
                  <a:lnTo>
                    <a:pt x="164" y="7"/>
                  </a:lnTo>
                  <a:lnTo>
                    <a:pt x="175" y="6"/>
                  </a:lnTo>
                  <a:lnTo>
                    <a:pt x="186" y="5"/>
                  </a:lnTo>
                  <a:lnTo>
                    <a:pt x="197" y="5"/>
                  </a:lnTo>
                  <a:lnTo>
                    <a:pt x="208" y="6"/>
                  </a:lnTo>
                  <a:lnTo>
                    <a:pt x="219" y="7"/>
                  </a:lnTo>
                  <a:lnTo>
                    <a:pt x="229" y="8"/>
                  </a:lnTo>
                  <a:lnTo>
                    <a:pt x="239" y="10"/>
                  </a:lnTo>
                  <a:lnTo>
                    <a:pt x="249" y="12"/>
                  </a:lnTo>
                  <a:lnTo>
                    <a:pt x="259" y="14"/>
                  </a:lnTo>
                  <a:lnTo>
                    <a:pt x="268" y="16"/>
                  </a:lnTo>
                  <a:close/>
                </a:path>
              </a:pathLst>
            </a:custGeom>
            <a:solidFill>
              <a:srgbClr val="7FA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5" name="Freeform 50"/>
            <p:cNvSpPr>
              <a:spLocks/>
            </p:cNvSpPr>
            <p:nvPr/>
          </p:nvSpPr>
          <p:spPr bwMode="auto">
            <a:xfrm>
              <a:off x="1618" y="1447"/>
              <a:ext cx="494" cy="410"/>
            </a:xfrm>
            <a:custGeom>
              <a:avLst/>
              <a:gdLst>
                <a:gd name="T0" fmla="*/ 276 w 494"/>
                <a:gd name="T1" fmla="*/ 19 h 410"/>
                <a:gd name="T2" fmla="*/ 299 w 494"/>
                <a:gd name="T3" fmla="*/ 25 h 410"/>
                <a:gd name="T4" fmla="*/ 318 w 494"/>
                <a:gd name="T5" fmla="*/ 28 h 410"/>
                <a:gd name="T6" fmla="*/ 335 w 494"/>
                <a:gd name="T7" fmla="*/ 27 h 410"/>
                <a:gd name="T8" fmla="*/ 346 w 494"/>
                <a:gd name="T9" fmla="*/ 24 h 410"/>
                <a:gd name="T10" fmla="*/ 353 w 494"/>
                <a:gd name="T11" fmla="*/ 21 h 410"/>
                <a:gd name="T12" fmla="*/ 359 w 494"/>
                <a:gd name="T13" fmla="*/ 17 h 410"/>
                <a:gd name="T14" fmla="*/ 365 w 494"/>
                <a:gd name="T15" fmla="*/ 12 h 410"/>
                <a:gd name="T16" fmla="*/ 372 w 494"/>
                <a:gd name="T17" fmla="*/ 5 h 410"/>
                <a:gd name="T18" fmla="*/ 385 w 494"/>
                <a:gd name="T19" fmla="*/ 1 h 410"/>
                <a:gd name="T20" fmla="*/ 401 w 494"/>
                <a:gd name="T21" fmla="*/ 1 h 410"/>
                <a:gd name="T22" fmla="*/ 418 w 494"/>
                <a:gd name="T23" fmla="*/ 5 h 410"/>
                <a:gd name="T24" fmla="*/ 436 w 494"/>
                <a:gd name="T25" fmla="*/ 13 h 410"/>
                <a:gd name="T26" fmla="*/ 453 w 494"/>
                <a:gd name="T27" fmla="*/ 24 h 410"/>
                <a:gd name="T28" fmla="*/ 467 w 494"/>
                <a:gd name="T29" fmla="*/ 39 h 410"/>
                <a:gd name="T30" fmla="*/ 479 w 494"/>
                <a:gd name="T31" fmla="*/ 56 h 410"/>
                <a:gd name="T32" fmla="*/ 488 w 494"/>
                <a:gd name="T33" fmla="*/ 90 h 410"/>
                <a:gd name="T34" fmla="*/ 494 w 494"/>
                <a:gd name="T35" fmla="*/ 155 h 410"/>
                <a:gd name="T36" fmla="*/ 484 w 494"/>
                <a:gd name="T37" fmla="*/ 225 h 410"/>
                <a:gd name="T38" fmla="*/ 455 w 494"/>
                <a:gd name="T39" fmla="*/ 280 h 410"/>
                <a:gd name="T40" fmla="*/ 418 w 494"/>
                <a:gd name="T41" fmla="*/ 299 h 410"/>
                <a:gd name="T42" fmla="*/ 391 w 494"/>
                <a:gd name="T43" fmla="*/ 305 h 410"/>
                <a:gd name="T44" fmla="*/ 365 w 494"/>
                <a:gd name="T45" fmla="*/ 309 h 410"/>
                <a:gd name="T46" fmla="*/ 340 w 494"/>
                <a:gd name="T47" fmla="*/ 312 h 410"/>
                <a:gd name="T48" fmla="*/ 315 w 494"/>
                <a:gd name="T49" fmla="*/ 314 h 410"/>
                <a:gd name="T50" fmla="*/ 293 w 494"/>
                <a:gd name="T51" fmla="*/ 317 h 410"/>
                <a:gd name="T52" fmla="*/ 274 w 494"/>
                <a:gd name="T53" fmla="*/ 323 h 410"/>
                <a:gd name="T54" fmla="*/ 256 w 494"/>
                <a:gd name="T55" fmla="*/ 331 h 410"/>
                <a:gd name="T56" fmla="*/ 249 w 494"/>
                <a:gd name="T57" fmla="*/ 337 h 410"/>
                <a:gd name="T58" fmla="*/ 247 w 494"/>
                <a:gd name="T59" fmla="*/ 339 h 410"/>
                <a:gd name="T60" fmla="*/ 234 w 494"/>
                <a:gd name="T61" fmla="*/ 353 h 410"/>
                <a:gd name="T62" fmla="*/ 215 w 494"/>
                <a:gd name="T63" fmla="*/ 379 h 410"/>
                <a:gd name="T64" fmla="*/ 199 w 494"/>
                <a:gd name="T65" fmla="*/ 400 h 410"/>
                <a:gd name="T66" fmla="*/ 181 w 494"/>
                <a:gd name="T67" fmla="*/ 410 h 410"/>
                <a:gd name="T68" fmla="*/ 168 w 494"/>
                <a:gd name="T69" fmla="*/ 407 h 410"/>
                <a:gd name="T70" fmla="*/ 155 w 494"/>
                <a:gd name="T71" fmla="*/ 400 h 410"/>
                <a:gd name="T72" fmla="*/ 133 w 494"/>
                <a:gd name="T73" fmla="*/ 385 h 410"/>
                <a:gd name="T74" fmla="*/ 106 w 494"/>
                <a:gd name="T75" fmla="*/ 364 h 410"/>
                <a:gd name="T76" fmla="*/ 76 w 494"/>
                <a:gd name="T77" fmla="*/ 336 h 410"/>
                <a:gd name="T78" fmla="*/ 47 w 494"/>
                <a:gd name="T79" fmla="*/ 301 h 410"/>
                <a:gd name="T80" fmla="*/ 23 w 494"/>
                <a:gd name="T81" fmla="*/ 260 h 410"/>
                <a:gd name="T82" fmla="*/ 7 w 494"/>
                <a:gd name="T83" fmla="*/ 212 h 410"/>
                <a:gd name="T84" fmla="*/ 1 w 494"/>
                <a:gd name="T85" fmla="*/ 161 h 410"/>
                <a:gd name="T86" fmla="*/ 1 w 494"/>
                <a:gd name="T87" fmla="*/ 122 h 410"/>
                <a:gd name="T88" fmla="*/ 6 w 494"/>
                <a:gd name="T89" fmla="*/ 95 h 410"/>
                <a:gd name="T90" fmla="*/ 15 w 494"/>
                <a:gd name="T91" fmla="*/ 78 h 410"/>
                <a:gd name="T92" fmla="*/ 28 w 494"/>
                <a:gd name="T93" fmla="*/ 67 h 410"/>
                <a:gd name="T94" fmla="*/ 45 w 494"/>
                <a:gd name="T95" fmla="*/ 59 h 410"/>
                <a:gd name="T96" fmla="*/ 63 w 494"/>
                <a:gd name="T97" fmla="*/ 52 h 410"/>
                <a:gd name="T98" fmla="*/ 84 w 494"/>
                <a:gd name="T99" fmla="*/ 41 h 410"/>
                <a:gd name="T100" fmla="*/ 106 w 494"/>
                <a:gd name="T101" fmla="*/ 27 h 410"/>
                <a:gd name="T102" fmla="*/ 128 w 494"/>
                <a:gd name="T103" fmla="*/ 16 h 410"/>
                <a:gd name="T104" fmla="*/ 150 w 494"/>
                <a:gd name="T105" fmla="*/ 9 h 410"/>
                <a:gd name="T106" fmla="*/ 172 w 494"/>
                <a:gd name="T107" fmla="*/ 6 h 410"/>
                <a:gd name="T108" fmla="*/ 193 w 494"/>
                <a:gd name="T109" fmla="*/ 5 h 410"/>
                <a:gd name="T110" fmla="*/ 214 w 494"/>
                <a:gd name="T111" fmla="*/ 7 h 410"/>
                <a:gd name="T112" fmla="*/ 234 w 494"/>
                <a:gd name="T113" fmla="*/ 10 h 410"/>
                <a:gd name="T114" fmla="*/ 254 w 494"/>
                <a:gd name="T115" fmla="*/ 14 h 4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4" h="410">
                  <a:moveTo>
                    <a:pt x="263" y="16"/>
                  </a:moveTo>
                  <a:lnTo>
                    <a:pt x="276" y="19"/>
                  </a:lnTo>
                  <a:lnTo>
                    <a:pt x="288" y="22"/>
                  </a:lnTo>
                  <a:lnTo>
                    <a:pt x="299" y="25"/>
                  </a:lnTo>
                  <a:lnTo>
                    <a:pt x="309" y="27"/>
                  </a:lnTo>
                  <a:lnTo>
                    <a:pt x="318" y="28"/>
                  </a:lnTo>
                  <a:lnTo>
                    <a:pt x="327" y="28"/>
                  </a:lnTo>
                  <a:lnTo>
                    <a:pt x="335" y="27"/>
                  </a:lnTo>
                  <a:lnTo>
                    <a:pt x="343" y="25"/>
                  </a:lnTo>
                  <a:lnTo>
                    <a:pt x="346" y="24"/>
                  </a:lnTo>
                  <a:lnTo>
                    <a:pt x="350" y="23"/>
                  </a:lnTo>
                  <a:lnTo>
                    <a:pt x="353" y="21"/>
                  </a:lnTo>
                  <a:lnTo>
                    <a:pt x="356" y="19"/>
                  </a:lnTo>
                  <a:lnTo>
                    <a:pt x="359" y="17"/>
                  </a:lnTo>
                  <a:lnTo>
                    <a:pt x="362" y="15"/>
                  </a:lnTo>
                  <a:lnTo>
                    <a:pt x="365" y="12"/>
                  </a:lnTo>
                  <a:lnTo>
                    <a:pt x="368" y="9"/>
                  </a:lnTo>
                  <a:lnTo>
                    <a:pt x="372" y="5"/>
                  </a:lnTo>
                  <a:lnTo>
                    <a:pt x="378" y="3"/>
                  </a:lnTo>
                  <a:lnTo>
                    <a:pt x="385" y="1"/>
                  </a:lnTo>
                  <a:lnTo>
                    <a:pt x="393" y="0"/>
                  </a:lnTo>
                  <a:lnTo>
                    <a:pt x="401" y="1"/>
                  </a:lnTo>
                  <a:lnTo>
                    <a:pt x="409" y="3"/>
                  </a:lnTo>
                  <a:lnTo>
                    <a:pt x="418" y="5"/>
                  </a:lnTo>
                  <a:lnTo>
                    <a:pt x="427" y="8"/>
                  </a:lnTo>
                  <a:lnTo>
                    <a:pt x="436" y="13"/>
                  </a:lnTo>
                  <a:lnTo>
                    <a:pt x="445" y="18"/>
                  </a:lnTo>
                  <a:lnTo>
                    <a:pt x="453" y="24"/>
                  </a:lnTo>
                  <a:lnTo>
                    <a:pt x="460" y="31"/>
                  </a:lnTo>
                  <a:lnTo>
                    <a:pt x="467" y="39"/>
                  </a:lnTo>
                  <a:lnTo>
                    <a:pt x="473" y="47"/>
                  </a:lnTo>
                  <a:lnTo>
                    <a:pt x="479" y="56"/>
                  </a:lnTo>
                  <a:lnTo>
                    <a:pt x="483" y="65"/>
                  </a:lnTo>
                  <a:lnTo>
                    <a:pt x="488" y="90"/>
                  </a:lnTo>
                  <a:lnTo>
                    <a:pt x="492" y="120"/>
                  </a:lnTo>
                  <a:lnTo>
                    <a:pt x="494" y="155"/>
                  </a:lnTo>
                  <a:lnTo>
                    <a:pt x="491" y="191"/>
                  </a:lnTo>
                  <a:lnTo>
                    <a:pt x="484" y="225"/>
                  </a:lnTo>
                  <a:lnTo>
                    <a:pt x="472" y="256"/>
                  </a:lnTo>
                  <a:lnTo>
                    <a:pt x="455" y="280"/>
                  </a:lnTo>
                  <a:lnTo>
                    <a:pt x="431" y="295"/>
                  </a:lnTo>
                  <a:lnTo>
                    <a:pt x="418" y="299"/>
                  </a:lnTo>
                  <a:lnTo>
                    <a:pt x="405" y="302"/>
                  </a:lnTo>
                  <a:lnTo>
                    <a:pt x="391" y="305"/>
                  </a:lnTo>
                  <a:lnTo>
                    <a:pt x="378" y="307"/>
                  </a:lnTo>
                  <a:lnTo>
                    <a:pt x="365" y="309"/>
                  </a:lnTo>
                  <a:lnTo>
                    <a:pt x="352" y="310"/>
                  </a:lnTo>
                  <a:lnTo>
                    <a:pt x="340" y="312"/>
                  </a:lnTo>
                  <a:lnTo>
                    <a:pt x="327" y="313"/>
                  </a:lnTo>
                  <a:lnTo>
                    <a:pt x="315" y="314"/>
                  </a:lnTo>
                  <a:lnTo>
                    <a:pt x="304" y="316"/>
                  </a:lnTo>
                  <a:lnTo>
                    <a:pt x="293" y="317"/>
                  </a:lnTo>
                  <a:lnTo>
                    <a:pt x="283" y="320"/>
                  </a:lnTo>
                  <a:lnTo>
                    <a:pt x="274" y="323"/>
                  </a:lnTo>
                  <a:lnTo>
                    <a:pt x="264" y="327"/>
                  </a:lnTo>
                  <a:lnTo>
                    <a:pt x="256" y="331"/>
                  </a:lnTo>
                  <a:lnTo>
                    <a:pt x="249" y="336"/>
                  </a:lnTo>
                  <a:lnTo>
                    <a:pt x="249" y="337"/>
                  </a:lnTo>
                  <a:lnTo>
                    <a:pt x="248" y="338"/>
                  </a:lnTo>
                  <a:lnTo>
                    <a:pt x="247" y="339"/>
                  </a:lnTo>
                  <a:lnTo>
                    <a:pt x="234" y="353"/>
                  </a:lnTo>
                  <a:lnTo>
                    <a:pt x="225" y="366"/>
                  </a:lnTo>
                  <a:lnTo>
                    <a:pt x="215" y="379"/>
                  </a:lnTo>
                  <a:lnTo>
                    <a:pt x="207" y="391"/>
                  </a:lnTo>
                  <a:lnTo>
                    <a:pt x="199" y="400"/>
                  </a:lnTo>
                  <a:lnTo>
                    <a:pt x="191" y="407"/>
                  </a:lnTo>
                  <a:lnTo>
                    <a:pt x="181" y="410"/>
                  </a:lnTo>
                  <a:lnTo>
                    <a:pt x="169" y="408"/>
                  </a:lnTo>
                  <a:lnTo>
                    <a:pt x="168" y="407"/>
                  </a:lnTo>
                  <a:lnTo>
                    <a:pt x="163" y="404"/>
                  </a:lnTo>
                  <a:lnTo>
                    <a:pt x="155" y="400"/>
                  </a:lnTo>
                  <a:lnTo>
                    <a:pt x="145" y="394"/>
                  </a:lnTo>
                  <a:lnTo>
                    <a:pt x="133" y="385"/>
                  </a:lnTo>
                  <a:lnTo>
                    <a:pt x="120" y="376"/>
                  </a:lnTo>
                  <a:lnTo>
                    <a:pt x="106" y="364"/>
                  </a:lnTo>
                  <a:lnTo>
                    <a:pt x="91" y="351"/>
                  </a:lnTo>
                  <a:lnTo>
                    <a:pt x="76" y="336"/>
                  </a:lnTo>
                  <a:lnTo>
                    <a:pt x="61" y="319"/>
                  </a:lnTo>
                  <a:lnTo>
                    <a:pt x="47" y="301"/>
                  </a:lnTo>
                  <a:lnTo>
                    <a:pt x="34" y="281"/>
                  </a:lnTo>
                  <a:lnTo>
                    <a:pt x="23" y="260"/>
                  </a:lnTo>
                  <a:lnTo>
                    <a:pt x="13" y="237"/>
                  </a:lnTo>
                  <a:lnTo>
                    <a:pt x="7" y="212"/>
                  </a:lnTo>
                  <a:lnTo>
                    <a:pt x="2" y="185"/>
                  </a:lnTo>
                  <a:lnTo>
                    <a:pt x="1" y="161"/>
                  </a:lnTo>
                  <a:lnTo>
                    <a:pt x="0" y="139"/>
                  </a:lnTo>
                  <a:lnTo>
                    <a:pt x="1" y="122"/>
                  </a:lnTo>
                  <a:lnTo>
                    <a:pt x="3" y="107"/>
                  </a:lnTo>
                  <a:lnTo>
                    <a:pt x="6" y="95"/>
                  </a:lnTo>
                  <a:lnTo>
                    <a:pt x="10" y="86"/>
                  </a:lnTo>
                  <a:lnTo>
                    <a:pt x="15" y="78"/>
                  </a:lnTo>
                  <a:lnTo>
                    <a:pt x="22" y="72"/>
                  </a:lnTo>
                  <a:lnTo>
                    <a:pt x="28" y="67"/>
                  </a:lnTo>
                  <a:lnTo>
                    <a:pt x="36" y="63"/>
                  </a:lnTo>
                  <a:lnTo>
                    <a:pt x="45" y="59"/>
                  </a:lnTo>
                  <a:lnTo>
                    <a:pt x="53" y="55"/>
                  </a:lnTo>
                  <a:lnTo>
                    <a:pt x="63" y="52"/>
                  </a:lnTo>
                  <a:lnTo>
                    <a:pt x="73" y="47"/>
                  </a:lnTo>
                  <a:lnTo>
                    <a:pt x="84" y="41"/>
                  </a:lnTo>
                  <a:lnTo>
                    <a:pt x="95" y="34"/>
                  </a:lnTo>
                  <a:lnTo>
                    <a:pt x="106" y="27"/>
                  </a:lnTo>
                  <a:lnTo>
                    <a:pt x="117" y="21"/>
                  </a:lnTo>
                  <a:lnTo>
                    <a:pt x="128" y="16"/>
                  </a:lnTo>
                  <a:lnTo>
                    <a:pt x="139" y="12"/>
                  </a:lnTo>
                  <a:lnTo>
                    <a:pt x="150" y="9"/>
                  </a:lnTo>
                  <a:lnTo>
                    <a:pt x="161" y="8"/>
                  </a:lnTo>
                  <a:lnTo>
                    <a:pt x="172" y="6"/>
                  </a:lnTo>
                  <a:lnTo>
                    <a:pt x="183" y="5"/>
                  </a:lnTo>
                  <a:lnTo>
                    <a:pt x="193" y="5"/>
                  </a:lnTo>
                  <a:lnTo>
                    <a:pt x="204" y="6"/>
                  </a:lnTo>
                  <a:lnTo>
                    <a:pt x="214" y="7"/>
                  </a:lnTo>
                  <a:lnTo>
                    <a:pt x="225" y="8"/>
                  </a:lnTo>
                  <a:lnTo>
                    <a:pt x="234" y="10"/>
                  </a:lnTo>
                  <a:lnTo>
                    <a:pt x="244" y="12"/>
                  </a:lnTo>
                  <a:lnTo>
                    <a:pt x="254" y="14"/>
                  </a:lnTo>
                  <a:lnTo>
                    <a:pt x="263" y="16"/>
                  </a:lnTo>
                  <a:close/>
                </a:path>
              </a:pathLst>
            </a:custGeom>
            <a:solidFill>
              <a:srgbClr val="6D9B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6" name="Freeform 51"/>
            <p:cNvSpPr>
              <a:spLocks/>
            </p:cNvSpPr>
            <p:nvPr/>
          </p:nvSpPr>
          <p:spPr bwMode="auto">
            <a:xfrm>
              <a:off x="1623" y="1455"/>
              <a:ext cx="484" cy="394"/>
            </a:xfrm>
            <a:custGeom>
              <a:avLst/>
              <a:gdLst>
                <a:gd name="T0" fmla="*/ 164 w 484"/>
                <a:gd name="T1" fmla="*/ 391 h 394"/>
                <a:gd name="T2" fmla="*/ 152 w 484"/>
                <a:gd name="T3" fmla="*/ 384 h 394"/>
                <a:gd name="T4" fmla="*/ 131 w 484"/>
                <a:gd name="T5" fmla="*/ 371 h 394"/>
                <a:gd name="T6" fmla="*/ 104 w 484"/>
                <a:gd name="T7" fmla="*/ 350 h 394"/>
                <a:gd name="T8" fmla="*/ 74 w 484"/>
                <a:gd name="T9" fmla="*/ 323 h 394"/>
                <a:gd name="T10" fmla="*/ 46 w 484"/>
                <a:gd name="T11" fmla="*/ 290 h 394"/>
                <a:gd name="T12" fmla="*/ 22 w 484"/>
                <a:gd name="T13" fmla="*/ 250 h 394"/>
                <a:gd name="T14" fmla="*/ 6 w 484"/>
                <a:gd name="T15" fmla="*/ 204 h 394"/>
                <a:gd name="T16" fmla="*/ 0 w 484"/>
                <a:gd name="T17" fmla="*/ 154 h 394"/>
                <a:gd name="T18" fmla="*/ 0 w 484"/>
                <a:gd name="T19" fmla="*/ 117 h 394"/>
                <a:gd name="T20" fmla="*/ 6 w 484"/>
                <a:gd name="T21" fmla="*/ 91 h 394"/>
                <a:gd name="T22" fmla="*/ 15 w 484"/>
                <a:gd name="T23" fmla="*/ 75 h 394"/>
                <a:gd name="T24" fmla="*/ 27 w 484"/>
                <a:gd name="T25" fmla="*/ 64 h 394"/>
                <a:gd name="T26" fmla="*/ 43 w 484"/>
                <a:gd name="T27" fmla="*/ 56 h 394"/>
                <a:gd name="T28" fmla="*/ 62 w 484"/>
                <a:gd name="T29" fmla="*/ 49 h 394"/>
                <a:gd name="T30" fmla="*/ 82 w 484"/>
                <a:gd name="T31" fmla="*/ 40 h 394"/>
                <a:gd name="T32" fmla="*/ 104 w 484"/>
                <a:gd name="T33" fmla="*/ 26 h 394"/>
                <a:gd name="T34" fmla="*/ 126 w 484"/>
                <a:gd name="T35" fmla="*/ 16 h 394"/>
                <a:gd name="T36" fmla="*/ 147 w 484"/>
                <a:gd name="T37" fmla="*/ 10 h 394"/>
                <a:gd name="T38" fmla="*/ 168 w 484"/>
                <a:gd name="T39" fmla="*/ 6 h 394"/>
                <a:gd name="T40" fmla="*/ 190 w 484"/>
                <a:gd name="T41" fmla="*/ 6 h 394"/>
                <a:gd name="T42" fmla="*/ 210 w 484"/>
                <a:gd name="T43" fmla="*/ 7 h 394"/>
                <a:gd name="T44" fmla="*/ 230 w 484"/>
                <a:gd name="T45" fmla="*/ 10 h 394"/>
                <a:gd name="T46" fmla="*/ 249 w 484"/>
                <a:gd name="T47" fmla="*/ 14 h 394"/>
                <a:gd name="T48" fmla="*/ 267 w 484"/>
                <a:gd name="T49" fmla="*/ 18 h 394"/>
                <a:gd name="T50" fmla="*/ 284 w 484"/>
                <a:gd name="T51" fmla="*/ 22 h 394"/>
                <a:gd name="T52" fmla="*/ 300 w 484"/>
                <a:gd name="T53" fmla="*/ 25 h 394"/>
                <a:gd name="T54" fmla="*/ 314 w 484"/>
                <a:gd name="T55" fmla="*/ 27 h 394"/>
                <a:gd name="T56" fmla="*/ 327 w 484"/>
                <a:gd name="T57" fmla="*/ 27 h 394"/>
                <a:gd name="T58" fmla="*/ 339 w 484"/>
                <a:gd name="T59" fmla="*/ 26 h 394"/>
                <a:gd name="T60" fmla="*/ 349 w 484"/>
                <a:gd name="T61" fmla="*/ 22 h 394"/>
                <a:gd name="T62" fmla="*/ 358 w 484"/>
                <a:gd name="T63" fmla="*/ 15 h 394"/>
                <a:gd name="T64" fmla="*/ 366 w 484"/>
                <a:gd name="T65" fmla="*/ 6 h 394"/>
                <a:gd name="T66" fmla="*/ 377 w 484"/>
                <a:gd name="T67" fmla="*/ 0 h 394"/>
                <a:gd name="T68" fmla="*/ 392 w 484"/>
                <a:gd name="T69" fmla="*/ 0 h 394"/>
                <a:gd name="T70" fmla="*/ 409 w 484"/>
                <a:gd name="T71" fmla="*/ 3 h 394"/>
                <a:gd name="T72" fmla="*/ 426 w 484"/>
                <a:gd name="T73" fmla="*/ 11 h 394"/>
                <a:gd name="T74" fmla="*/ 443 w 484"/>
                <a:gd name="T75" fmla="*/ 22 h 394"/>
                <a:gd name="T76" fmla="*/ 458 w 484"/>
                <a:gd name="T77" fmla="*/ 36 h 394"/>
                <a:gd name="T78" fmla="*/ 469 w 484"/>
                <a:gd name="T79" fmla="*/ 53 h 394"/>
                <a:gd name="T80" fmla="*/ 479 w 484"/>
                <a:gd name="T81" fmla="*/ 86 h 394"/>
                <a:gd name="T82" fmla="*/ 484 w 484"/>
                <a:gd name="T83" fmla="*/ 149 h 394"/>
                <a:gd name="T84" fmla="*/ 475 w 484"/>
                <a:gd name="T85" fmla="*/ 217 h 394"/>
                <a:gd name="T86" fmla="*/ 446 w 484"/>
                <a:gd name="T87" fmla="*/ 269 h 394"/>
                <a:gd name="T88" fmla="*/ 410 w 484"/>
                <a:gd name="T89" fmla="*/ 287 h 394"/>
                <a:gd name="T90" fmla="*/ 382 w 484"/>
                <a:gd name="T91" fmla="*/ 293 h 394"/>
                <a:gd name="T92" fmla="*/ 356 w 484"/>
                <a:gd name="T93" fmla="*/ 297 h 394"/>
                <a:gd name="T94" fmla="*/ 331 w 484"/>
                <a:gd name="T95" fmla="*/ 300 h 394"/>
                <a:gd name="T96" fmla="*/ 307 w 484"/>
                <a:gd name="T97" fmla="*/ 302 h 394"/>
                <a:gd name="T98" fmla="*/ 285 w 484"/>
                <a:gd name="T99" fmla="*/ 306 h 394"/>
                <a:gd name="T100" fmla="*/ 265 w 484"/>
                <a:gd name="T101" fmla="*/ 312 h 394"/>
                <a:gd name="T102" fmla="*/ 249 w 484"/>
                <a:gd name="T103" fmla="*/ 320 h 394"/>
                <a:gd name="T104" fmla="*/ 231 w 484"/>
                <a:gd name="T105" fmla="*/ 339 h 394"/>
                <a:gd name="T106" fmla="*/ 212 w 484"/>
                <a:gd name="T107" fmla="*/ 364 h 394"/>
                <a:gd name="T108" fmla="*/ 195 w 484"/>
                <a:gd name="T109" fmla="*/ 384 h 394"/>
                <a:gd name="T110" fmla="*/ 177 w 484"/>
                <a:gd name="T111" fmla="*/ 394 h 3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4" h="394">
                  <a:moveTo>
                    <a:pt x="166" y="392"/>
                  </a:moveTo>
                  <a:lnTo>
                    <a:pt x="164" y="391"/>
                  </a:lnTo>
                  <a:lnTo>
                    <a:pt x="160" y="389"/>
                  </a:lnTo>
                  <a:lnTo>
                    <a:pt x="152" y="384"/>
                  </a:lnTo>
                  <a:lnTo>
                    <a:pt x="142" y="379"/>
                  </a:lnTo>
                  <a:lnTo>
                    <a:pt x="131" y="371"/>
                  </a:lnTo>
                  <a:lnTo>
                    <a:pt x="118" y="361"/>
                  </a:lnTo>
                  <a:lnTo>
                    <a:pt x="104" y="350"/>
                  </a:lnTo>
                  <a:lnTo>
                    <a:pt x="89" y="338"/>
                  </a:lnTo>
                  <a:lnTo>
                    <a:pt x="74" y="323"/>
                  </a:lnTo>
                  <a:lnTo>
                    <a:pt x="60" y="307"/>
                  </a:lnTo>
                  <a:lnTo>
                    <a:pt x="46" y="290"/>
                  </a:lnTo>
                  <a:lnTo>
                    <a:pt x="33" y="271"/>
                  </a:lnTo>
                  <a:lnTo>
                    <a:pt x="22" y="250"/>
                  </a:lnTo>
                  <a:lnTo>
                    <a:pt x="13" y="228"/>
                  </a:lnTo>
                  <a:lnTo>
                    <a:pt x="6" y="204"/>
                  </a:lnTo>
                  <a:lnTo>
                    <a:pt x="2" y="179"/>
                  </a:lnTo>
                  <a:lnTo>
                    <a:pt x="0" y="154"/>
                  </a:lnTo>
                  <a:lnTo>
                    <a:pt x="0" y="134"/>
                  </a:lnTo>
                  <a:lnTo>
                    <a:pt x="0" y="117"/>
                  </a:lnTo>
                  <a:lnTo>
                    <a:pt x="3" y="103"/>
                  </a:lnTo>
                  <a:lnTo>
                    <a:pt x="6" y="91"/>
                  </a:lnTo>
                  <a:lnTo>
                    <a:pt x="10" y="82"/>
                  </a:lnTo>
                  <a:lnTo>
                    <a:pt x="15" y="75"/>
                  </a:lnTo>
                  <a:lnTo>
                    <a:pt x="21" y="68"/>
                  </a:lnTo>
                  <a:lnTo>
                    <a:pt x="27" y="64"/>
                  </a:lnTo>
                  <a:lnTo>
                    <a:pt x="35" y="60"/>
                  </a:lnTo>
                  <a:lnTo>
                    <a:pt x="43" y="56"/>
                  </a:lnTo>
                  <a:lnTo>
                    <a:pt x="52" y="53"/>
                  </a:lnTo>
                  <a:lnTo>
                    <a:pt x="62" y="49"/>
                  </a:lnTo>
                  <a:lnTo>
                    <a:pt x="71" y="45"/>
                  </a:lnTo>
                  <a:lnTo>
                    <a:pt x="82" y="40"/>
                  </a:lnTo>
                  <a:lnTo>
                    <a:pt x="93" y="33"/>
                  </a:lnTo>
                  <a:lnTo>
                    <a:pt x="104" y="26"/>
                  </a:lnTo>
                  <a:lnTo>
                    <a:pt x="115" y="21"/>
                  </a:lnTo>
                  <a:lnTo>
                    <a:pt x="126" y="16"/>
                  </a:lnTo>
                  <a:lnTo>
                    <a:pt x="137" y="12"/>
                  </a:lnTo>
                  <a:lnTo>
                    <a:pt x="147" y="10"/>
                  </a:lnTo>
                  <a:lnTo>
                    <a:pt x="158" y="7"/>
                  </a:lnTo>
                  <a:lnTo>
                    <a:pt x="168" y="6"/>
                  </a:lnTo>
                  <a:lnTo>
                    <a:pt x="179" y="6"/>
                  </a:lnTo>
                  <a:lnTo>
                    <a:pt x="190" y="6"/>
                  </a:lnTo>
                  <a:lnTo>
                    <a:pt x="199" y="6"/>
                  </a:lnTo>
                  <a:lnTo>
                    <a:pt x="210" y="7"/>
                  </a:lnTo>
                  <a:lnTo>
                    <a:pt x="220" y="8"/>
                  </a:lnTo>
                  <a:lnTo>
                    <a:pt x="230" y="10"/>
                  </a:lnTo>
                  <a:lnTo>
                    <a:pt x="239" y="12"/>
                  </a:lnTo>
                  <a:lnTo>
                    <a:pt x="249" y="14"/>
                  </a:lnTo>
                  <a:lnTo>
                    <a:pt x="258" y="16"/>
                  </a:lnTo>
                  <a:lnTo>
                    <a:pt x="267" y="18"/>
                  </a:lnTo>
                  <a:lnTo>
                    <a:pt x="276" y="20"/>
                  </a:lnTo>
                  <a:lnTo>
                    <a:pt x="284" y="22"/>
                  </a:lnTo>
                  <a:lnTo>
                    <a:pt x="292" y="23"/>
                  </a:lnTo>
                  <a:lnTo>
                    <a:pt x="300" y="25"/>
                  </a:lnTo>
                  <a:lnTo>
                    <a:pt x="307" y="26"/>
                  </a:lnTo>
                  <a:lnTo>
                    <a:pt x="314" y="27"/>
                  </a:lnTo>
                  <a:lnTo>
                    <a:pt x="321" y="27"/>
                  </a:lnTo>
                  <a:lnTo>
                    <a:pt x="327" y="27"/>
                  </a:lnTo>
                  <a:lnTo>
                    <a:pt x="333" y="27"/>
                  </a:lnTo>
                  <a:lnTo>
                    <a:pt x="339" y="26"/>
                  </a:lnTo>
                  <a:lnTo>
                    <a:pt x="344" y="24"/>
                  </a:lnTo>
                  <a:lnTo>
                    <a:pt x="349" y="22"/>
                  </a:lnTo>
                  <a:lnTo>
                    <a:pt x="354" y="18"/>
                  </a:lnTo>
                  <a:lnTo>
                    <a:pt x="358" y="15"/>
                  </a:lnTo>
                  <a:lnTo>
                    <a:pt x="362" y="10"/>
                  </a:lnTo>
                  <a:lnTo>
                    <a:pt x="366" y="6"/>
                  </a:lnTo>
                  <a:lnTo>
                    <a:pt x="371" y="3"/>
                  </a:lnTo>
                  <a:lnTo>
                    <a:pt x="377" y="0"/>
                  </a:lnTo>
                  <a:lnTo>
                    <a:pt x="385" y="0"/>
                  </a:lnTo>
                  <a:lnTo>
                    <a:pt x="392" y="0"/>
                  </a:lnTo>
                  <a:lnTo>
                    <a:pt x="400" y="1"/>
                  </a:lnTo>
                  <a:lnTo>
                    <a:pt x="409" y="3"/>
                  </a:lnTo>
                  <a:lnTo>
                    <a:pt x="418" y="7"/>
                  </a:lnTo>
                  <a:lnTo>
                    <a:pt x="426" y="11"/>
                  </a:lnTo>
                  <a:lnTo>
                    <a:pt x="435" y="16"/>
                  </a:lnTo>
                  <a:lnTo>
                    <a:pt x="443" y="22"/>
                  </a:lnTo>
                  <a:lnTo>
                    <a:pt x="451" y="29"/>
                  </a:lnTo>
                  <a:lnTo>
                    <a:pt x="458" y="36"/>
                  </a:lnTo>
                  <a:lnTo>
                    <a:pt x="464" y="44"/>
                  </a:lnTo>
                  <a:lnTo>
                    <a:pt x="469" y="53"/>
                  </a:lnTo>
                  <a:lnTo>
                    <a:pt x="473" y="63"/>
                  </a:lnTo>
                  <a:lnTo>
                    <a:pt x="479" y="86"/>
                  </a:lnTo>
                  <a:lnTo>
                    <a:pt x="483" y="116"/>
                  </a:lnTo>
                  <a:lnTo>
                    <a:pt x="484" y="149"/>
                  </a:lnTo>
                  <a:lnTo>
                    <a:pt x="482" y="183"/>
                  </a:lnTo>
                  <a:lnTo>
                    <a:pt x="475" y="217"/>
                  </a:lnTo>
                  <a:lnTo>
                    <a:pt x="463" y="246"/>
                  </a:lnTo>
                  <a:lnTo>
                    <a:pt x="446" y="269"/>
                  </a:lnTo>
                  <a:lnTo>
                    <a:pt x="423" y="283"/>
                  </a:lnTo>
                  <a:lnTo>
                    <a:pt x="410" y="287"/>
                  </a:lnTo>
                  <a:lnTo>
                    <a:pt x="396" y="291"/>
                  </a:lnTo>
                  <a:lnTo>
                    <a:pt x="382" y="293"/>
                  </a:lnTo>
                  <a:lnTo>
                    <a:pt x="370" y="296"/>
                  </a:lnTo>
                  <a:lnTo>
                    <a:pt x="356" y="297"/>
                  </a:lnTo>
                  <a:lnTo>
                    <a:pt x="343" y="298"/>
                  </a:lnTo>
                  <a:lnTo>
                    <a:pt x="331" y="300"/>
                  </a:lnTo>
                  <a:lnTo>
                    <a:pt x="319" y="301"/>
                  </a:lnTo>
                  <a:lnTo>
                    <a:pt x="307" y="302"/>
                  </a:lnTo>
                  <a:lnTo>
                    <a:pt x="296" y="304"/>
                  </a:lnTo>
                  <a:lnTo>
                    <a:pt x="285" y="306"/>
                  </a:lnTo>
                  <a:lnTo>
                    <a:pt x="275" y="308"/>
                  </a:lnTo>
                  <a:lnTo>
                    <a:pt x="265" y="312"/>
                  </a:lnTo>
                  <a:lnTo>
                    <a:pt x="257" y="316"/>
                  </a:lnTo>
                  <a:lnTo>
                    <a:pt x="249" y="320"/>
                  </a:lnTo>
                  <a:lnTo>
                    <a:pt x="242" y="326"/>
                  </a:lnTo>
                  <a:lnTo>
                    <a:pt x="231" y="339"/>
                  </a:lnTo>
                  <a:lnTo>
                    <a:pt x="220" y="352"/>
                  </a:lnTo>
                  <a:lnTo>
                    <a:pt x="212" y="364"/>
                  </a:lnTo>
                  <a:lnTo>
                    <a:pt x="204" y="376"/>
                  </a:lnTo>
                  <a:lnTo>
                    <a:pt x="195" y="384"/>
                  </a:lnTo>
                  <a:lnTo>
                    <a:pt x="187" y="391"/>
                  </a:lnTo>
                  <a:lnTo>
                    <a:pt x="177" y="394"/>
                  </a:lnTo>
                  <a:lnTo>
                    <a:pt x="166" y="392"/>
                  </a:lnTo>
                  <a:close/>
                </a:path>
              </a:pathLst>
            </a:custGeom>
            <a:solidFill>
              <a:srgbClr val="59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7" name="Freeform 52"/>
            <p:cNvSpPr>
              <a:spLocks/>
            </p:cNvSpPr>
            <p:nvPr/>
          </p:nvSpPr>
          <p:spPr bwMode="auto">
            <a:xfrm>
              <a:off x="1759" y="1037"/>
              <a:ext cx="257" cy="216"/>
            </a:xfrm>
            <a:custGeom>
              <a:avLst/>
              <a:gdLst>
                <a:gd name="T0" fmla="*/ 1 w 257"/>
                <a:gd name="T1" fmla="*/ 176 h 216"/>
                <a:gd name="T2" fmla="*/ 7 w 257"/>
                <a:gd name="T3" fmla="*/ 129 h 216"/>
                <a:gd name="T4" fmla="*/ 8 w 257"/>
                <a:gd name="T5" fmla="*/ 91 h 216"/>
                <a:gd name="T6" fmla="*/ 11 w 257"/>
                <a:gd name="T7" fmla="*/ 75 h 216"/>
                <a:gd name="T8" fmla="*/ 17 w 257"/>
                <a:gd name="T9" fmla="*/ 59 h 216"/>
                <a:gd name="T10" fmla="*/ 25 w 257"/>
                <a:gd name="T11" fmla="*/ 44 h 216"/>
                <a:gd name="T12" fmla="*/ 37 w 257"/>
                <a:gd name="T13" fmla="*/ 30 h 216"/>
                <a:gd name="T14" fmla="*/ 51 w 257"/>
                <a:gd name="T15" fmla="*/ 18 h 216"/>
                <a:gd name="T16" fmla="*/ 69 w 257"/>
                <a:gd name="T17" fmla="*/ 8 h 216"/>
                <a:gd name="T18" fmla="*/ 91 w 257"/>
                <a:gd name="T19" fmla="*/ 2 h 216"/>
                <a:gd name="T20" fmla="*/ 115 w 257"/>
                <a:gd name="T21" fmla="*/ 0 h 216"/>
                <a:gd name="T22" fmla="*/ 137 w 257"/>
                <a:gd name="T23" fmla="*/ 1 h 216"/>
                <a:gd name="T24" fmla="*/ 156 w 257"/>
                <a:gd name="T25" fmla="*/ 6 h 216"/>
                <a:gd name="T26" fmla="*/ 172 w 257"/>
                <a:gd name="T27" fmla="*/ 14 h 216"/>
                <a:gd name="T28" fmla="*/ 186 w 257"/>
                <a:gd name="T29" fmla="*/ 22 h 216"/>
                <a:gd name="T30" fmla="*/ 197 w 257"/>
                <a:gd name="T31" fmla="*/ 32 h 216"/>
                <a:gd name="T32" fmla="*/ 206 w 257"/>
                <a:gd name="T33" fmla="*/ 41 h 216"/>
                <a:gd name="T34" fmla="*/ 212 w 257"/>
                <a:gd name="T35" fmla="*/ 48 h 216"/>
                <a:gd name="T36" fmla="*/ 219 w 257"/>
                <a:gd name="T37" fmla="*/ 56 h 216"/>
                <a:gd name="T38" fmla="*/ 229 w 257"/>
                <a:gd name="T39" fmla="*/ 65 h 216"/>
                <a:gd name="T40" fmla="*/ 239 w 257"/>
                <a:gd name="T41" fmla="*/ 74 h 216"/>
                <a:gd name="T42" fmla="*/ 246 w 257"/>
                <a:gd name="T43" fmla="*/ 81 h 216"/>
                <a:gd name="T44" fmla="*/ 252 w 257"/>
                <a:gd name="T45" fmla="*/ 86 h 216"/>
                <a:gd name="T46" fmla="*/ 257 w 257"/>
                <a:gd name="T47" fmla="*/ 93 h 216"/>
                <a:gd name="T48" fmla="*/ 256 w 257"/>
                <a:gd name="T49" fmla="*/ 100 h 216"/>
                <a:gd name="T50" fmla="*/ 242 w 257"/>
                <a:gd name="T51" fmla="*/ 105 h 216"/>
                <a:gd name="T52" fmla="*/ 220 w 257"/>
                <a:gd name="T53" fmla="*/ 108 h 216"/>
                <a:gd name="T54" fmla="*/ 202 w 257"/>
                <a:gd name="T55" fmla="*/ 112 h 216"/>
                <a:gd name="T56" fmla="*/ 182 w 257"/>
                <a:gd name="T57" fmla="*/ 117 h 216"/>
                <a:gd name="T58" fmla="*/ 161 w 257"/>
                <a:gd name="T59" fmla="*/ 125 h 216"/>
                <a:gd name="T60" fmla="*/ 141 w 257"/>
                <a:gd name="T61" fmla="*/ 133 h 216"/>
                <a:gd name="T62" fmla="*/ 123 w 257"/>
                <a:gd name="T63" fmla="*/ 143 h 216"/>
                <a:gd name="T64" fmla="*/ 107 w 257"/>
                <a:gd name="T65" fmla="*/ 153 h 216"/>
                <a:gd name="T66" fmla="*/ 95 w 257"/>
                <a:gd name="T67" fmla="*/ 163 h 216"/>
                <a:gd name="T68" fmla="*/ 81 w 257"/>
                <a:gd name="T69" fmla="*/ 179 h 216"/>
                <a:gd name="T70" fmla="*/ 55 w 257"/>
                <a:gd name="T71" fmla="*/ 202 h 216"/>
                <a:gd name="T72" fmla="*/ 27 w 257"/>
                <a:gd name="T73" fmla="*/ 216 h 216"/>
                <a:gd name="T74" fmla="*/ 6 w 257"/>
                <a:gd name="T75" fmla="*/ 203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7" h="216">
                  <a:moveTo>
                    <a:pt x="0" y="183"/>
                  </a:moveTo>
                  <a:lnTo>
                    <a:pt x="1" y="176"/>
                  </a:lnTo>
                  <a:lnTo>
                    <a:pt x="4" y="157"/>
                  </a:lnTo>
                  <a:lnTo>
                    <a:pt x="7" y="129"/>
                  </a:lnTo>
                  <a:lnTo>
                    <a:pt x="8" y="99"/>
                  </a:lnTo>
                  <a:lnTo>
                    <a:pt x="8" y="91"/>
                  </a:lnTo>
                  <a:lnTo>
                    <a:pt x="9" y="83"/>
                  </a:lnTo>
                  <a:lnTo>
                    <a:pt x="11" y="75"/>
                  </a:lnTo>
                  <a:lnTo>
                    <a:pt x="13" y="67"/>
                  </a:lnTo>
                  <a:lnTo>
                    <a:pt x="17" y="59"/>
                  </a:lnTo>
                  <a:lnTo>
                    <a:pt x="20" y="52"/>
                  </a:lnTo>
                  <a:lnTo>
                    <a:pt x="25" y="44"/>
                  </a:lnTo>
                  <a:lnTo>
                    <a:pt x="31" y="37"/>
                  </a:lnTo>
                  <a:lnTo>
                    <a:pt x="37" y="30"/>
                  </a:lnTo>
                  <a:lnTo>
                    <a:pt x="44" y="24"/>
                  </a:lnTo>
                  <a:lnTo>
                    <a:pt x="51" y="18"/>
                  </a:lnTo>
                  <a:lnTo>
                    <a:pt x="60" y="13"/>
                  </a:lnTo>
                  <a:lnTo>
                    <a:pt x="69" y="8"/>
                  </a:lnTo>
                  <a:lnTo>
                    <a:pt x="80" y="5"/>
                  </a:lnTo>
                  <a:lnTo>
                    <a:pt x="91" y="2"/>
                  </a:lnTo>
                  <a:lnTo>
                    <a:pt x="103" y="0"/>
                  </a:lnTo>
                  <a:lnTo>
                    <a:pt x="115" y="0"/>
                  </a:lnTo>
                  <a:lnTo>
                    <a:pt x="126" y="0"/>
                  </a:lnTo>
                  <a:lnTo>
                    <a:pt x="137" y="1"/>
                  </a:lnTo>
                  <a:lnTo>
                    <a:pt x="147" y="3"/>
                  </a:lnTo>
                  <a:lnTo>
                    <a:pt x="156" y="6"/>
                  </a:lnTo>
                  <a:lnTo>
                    <a:pt x="164" y="9"/>
                  </a:lnTo>
                  <a:lnTo>
                    <a:pt x="172" y="14"/>
                  </a:lnTo>
                  <a:lnTo>
                    <a:pt x="179" y="18"/>
                  </a:lnTo>
                  <a:lnTo>
                    <a:pt x="186" y="22"/>
                  </a:lnTo>
                  <a:lnTo>
                    <a:pt x="192" y="27"/>
                  </a:lnTo>
                  <a:lnTo>
                    <a:pt x="197" y="32"/>
                  </a:lnTo>
                  <a:lnTo>
                    <a:pt x="201" y="36"/>
                  </a:lnTo>
                  <a:lnTo>
                    <a:pt x="206" y="41"/>
                  </a:lnTo>
                  <a:lnTo>
                    <a:pt x="209" y="45"/>
                  </a:lnTo>
                  <a:lnTo>
                    <a:pt x="212" y="48"/>
                  </a:lnTo>
                  <a:lnTo>
                    <a:pt x="215" y="51"/>
                  </a:lnTo>
                  <a:lnTo>
                    <a:pt x="219" y="56"/>
                  </a:lnTo>
                  <a:lnTo>
                    <a:pt x="224" y="61"/>
                  </a:lnTo>
                  <a:lnTo>
                    <a:pt x="229" y="65"/>
                  </a:lnTo>
                  <a:lnTo>
                    <a:pt x="234" y="70"/>
                  </a:lnTo>
                  <a:lnTo>
                    <a:pt x="239" y="74"/>
                  </a:lnTo>
                  <a:lnTo>
                    <a:pt x="243" y="78"/>
                  </a:lnTo>
                  <a:lnTo>
                    <a:pt x="246" y="81"/>
                  </a:lnTo>
                  <a:lnTo>
                    <a:pt x="249" y="83"/>
                  </a:lnTo>
                  <a:lnTo>
                    <a:pt x="252" y="86"/>
                  </a:lnTo>
                  <a:lnTo>
                    <a:pt x="254" y="89"/>
                  </a:lnTo>
                  <a:lnTo>
                    <a:pt x="257" y="93"/>
                  </a:lnTo>
                  <a:lnTo>
                    <a:pt x="257" y="97"/>
                  </a:lnTo>
                  <a:lnTo>
                    <a:pt x="256" y="100"/>
                  </a:lnTo>
                  <a:lnTo>
                    <a:pt x="252" y="103"/>
                  </a:lnTo>
                  <a:lnTo>
                    <a:pt x="242" y="105"/>
                  </a:lnTo>
                  <a:lnTo>
                    <a:pt x="229" y="107"/>
                  </a:lnTo>
                  <a:lnTo>
                    <a:pt x="220" y="108"/>
                  </a:lnTo>
                  <a:lnTo>
                    <a:pt x="211" y="109"/>
                  </a:lnTo>
                  <a:lnTo>
                    <a:pt x="202" y="112"/>
                  </a:lnTo>
                  <a:lnTo>
                    <a:pt x="192" y="114"/>
                  </a:lnTo>
                  <a:lnTo>
                    <a:pt x="182" y="117"/>
                  </a:lnTo>
                  <a:lnTo>
                    <a:pt x="171" y="121"/>
                  </a:lnTo>
                  <a:lnTo>
                    <a:pt x="161" y="125"/>
                  </a:lnTo>
                  <a:lnTo>
                    <a:pt x="151" y="129"/>
                  </a:lnTo>
                  <a:lnTo>
                    <a:pt x="141" y="133"/>
                  </a:lnTo>
                  <a:lnTo>
                    <a:pt x="132" y="138"/>
                  </a:lnTo>
                  <a:lnTo>
                    <a:pt x="123" y="143"/>
                  </a:lnTo>
                  <a:lnTo>
                    <a:pt x="115" y="148"/>
                  </a:lnTo>
                  <a:lnTo>
                    <a:pt x="107" y="153"/>
                  </a:lnTo>
                  <a:lnTo>
                    <a:pt x="100" y="158"/>
                  </a:lnTo>
                  <a:lnTo>
                    <a:pt x="95" y="163"/>
                  </a:lnTo>
                  <a:lnTo>
                    <a:pt x="91" y="168"/>
                  </a:lnTo>
                  <a:lnTo>
                    <a:pt x="81" y="179"/>
                  </a:lnTo>
                  <a:lnTo>
                    <a:pt x="69" y="191"/>
                  </a:lnTo>
                  <a:lnTo>
                    <a:pt x="55" y="202"/>
                  </a:lnTo>
                  <a:lnTo>
                    <a:pt x="41" y="211"/>
                  </a:lnTo>
                  <a:lnTo>
                    <a:pt x="27" y="216"/>
                  </a:lnTo>
                  <a:lnTo>
                    <a:pt x="15" y="214"/>
                  </a:lnTo>
                  <a:lnTo>
                    <a:pt x="6" y="203"/>
                  </a:lnTo>
                  <a:lnTo>
                    <a:pt x="0"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8" name="Freeform 53"/>
            <p:cNvSpPr>
              <a:spLocks/>
            </p:cNvSpPr>
            <p:nvPr/>
          </p:nvSpPr>
          <p:spPr bwMode="auto">
            <a:xfrm>
              <a:off x="1765" y="1040"/>
              <a:ext cx="246" cy="206"/>
            </a:xfrm>
            <a:custGeom>
              <a:avLst/>
              <a:gdLst>
                <a:gd name="T0" fmla="*/ 1 w 246"/>
                <a:gd name="T1" fmla="*/ 168 h 206"/>
                <a:gd name="T2" fmla="*/ 6 w 246"/>
                <a:gd name="T3" fmla="*/ 124 h 206"/>
                <a:gd name="T4" fmla="*/ 8 w 246"/>
                <a:gd name="T5" fmla="*/ 80 h 206"/>
                <a:gd name="T6" fmla="*/ 19 w 246"/>
                <a:gd name="T7" fmla="*/ 50 h 206"/>
                <a:gd name="T8" fmla="*/ 41 w 246"/>
                <a:gd name="T9" fmla="*/ 23 h 206"/>
                <a:gd name="T10" fmla="*/ 76 w 246"/>
                <a:gd name="T11" fmla="*/ 5 h 206"/>
                <a:gd name="T12" fmla="*/ 109 w 246"/>
                <a:gd name="T13" fmla="*/ 0 h 206"/>
                <a:gd name="T14" fmla="*/ 130 w 246"/>
                <a:gd name="T15" fmla="*/ 1 h 206"/>
                <a:gd name="T16" fmla="*/ 149 w 246"/>
                <a:gd name="T17" fmla="*/ 6 h 206"/>
                <a:gd name="T18" fmla="*/ 164 w 246"/>
                <a:gd name="T19" fmla="*/ 13 h 206"/>
                <a:gd name="T20" fmla="*/ 177 w 246"/>
                <a:gd name="T21" fmla="*/ 21 h 206"/>
                <a:gd name="T22" fmla="*/ 188 w 246"/>
                <a:gd name="T23" fmla="*/ 31 h 206"/>
                <a:gd name="T24" fmla="*/ 196 w 246"/>
                <a:gd name="T25" fmla="*/ 39 h 206"/>
                <a:gd name="T26" fmla="*/ 202 w 246"/>
                <a:gd name="T27" fmla="*/ 46 h 206"/>
                <a:gd name="T28" fmla="*/ 209 w 246"/>
                <a:gd name="T29" fmla="*/ 54 h 206"/>
                <a:gd name="T30" fmla="*/ 219 w 246"/>
                <a:gd name="T31" fmla="*/ 63 h 206"/>
                <a:gd name="T32" fmla="*/ 228 w 246"/>
                <a:gd name="T33" fmla="*/ 71 h 206"/>
                <a:gd name="T34" fmla="*/ 235 w 246"/>
                <a:gd name="T35" fmla="*/ 77 h 206"/>
                <a:gd name="T36" fmla="*/ 240 w 246"/>
                <a:gd name="T37" fmla="*/ 82 h 206"/>
                <a:gd name="T38" fmla="*/ 245 w 246"/>
                <a:gd name="T39" fmla="*/ 89 h 206"/>
                <a:gd name="T40" fmla="*/ 244 w 246"/>
                <a:gd name="T41" fmla="*/ 96 h 206"/>
                <a:gd name="T42" fmla="*/ 232 w 246"/>
                <a:gd name="T43" fmla="*/ 101 h 206"/>
                <a:gd name="T44" fmla="*/ 210 w 246"/>
                <a:gd name="T45" fmla="*/ 103 h 206"/>
                <a:gd name="T46" fmla="*/ 193 w 246"/>
                <a:gd name="T47" fmla="*/ 107 h 206"/>
                <a:gd name="T48" fmla="*/ 173 w 246"/>
                <a:gd name="T49" fmla="*/ 112 h 206"/>
                <a:gd name="T50" fmla="*/ 154 w 246"/>
                <a:gd name="T51" fmla="*/ 119 h 206"/>
                <a:gd name="T52" fmla="*/ 135 w 246"/>
                <a:gd name="T53" fmla="*/ 128 h 206"/>
                <a:gd name="T54" fmla="*/ 117 w 246"/>
                <a:gd name="T55" fmla="*/ 137 h 206"/>
                <a:gd name="T56" fmla="*/ 102 w 246"/>
                <a:gd name="T57" fmla="*/ 146 h 206"/>
                <a:gd name="T58" fmla="*/ 90 w 246"/>
                <a:gd name="T59" fmla="*/ 156 h 206"/>
                <a:gd name="T60" fmla="*/ 77 w 246"/>
                <a:gd name="T61" fmla="*/ 171 h 206"/>
                <a:gd name="T62" fmla="*/ 52 w 246"/>
                <a:gd name="T63" fmla="*/ 193 h 206"/>
                <a:gd name="T64" fmla="*/ 26 w 246"/>
                <a:gd name="T65" fmla="*/ 206 h 206"/>
                <a:gd name="T66" fmla="*/ 5 w 246"/>
                <a:gd name="T67" fmla="*/ 194 h 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6" h="206">
                  <a:moveTo>
                    <a:pt x="0" y="175"/>
                  </a:moveTo>
                  <a:lnTo>
                    <a:pt x="1" y="168"/>
                  </a:lnTo>
                  <a:lnTo>
                    <a:pt x="4" y="149"/>
                  </a:lnTo>
                  <a:lnTo>
                    <a:pt x="6" y="124"/>
                  </a:lnTo>
                  <a:lnTo>
                    <a:pt x="7" y="95"/>
                  </a:lnTo>
                  <a:lnTo>
                    <a:pt x="8" y="80"/>
                  </a:lnTo>
                  <a:lnTo>
                    <a:pt x="12" y="65"/>
                  </a:lnTo>
                  <a:lnTo>
                    <a:pt x="19" y="50"/>
                  </a:lnTo>
                  <a:lnTo>
                    <a:pt x="29" y="35"/>
                  </a:lnTo>
                  <a:lnTo>
                    <a:pt x="41" y="23"/>
                  </a:lnTo>
                  <a:lnTo>
                    <a:pt x="57" y="13"/>
                  </a:lnTo>
                  <a:lnTo>
                    <a:pt x="76" y="5"/>
                  </a:lnTo>
                  <a:lnTo>
                    <a:pt x="98" y="1"/>
                  </a:lnTo>
                  <a:lnTo>
                    <a:pt x="109" y="0"/>
                  </a:lnTo>
                  <a:lnTo>
                    <a:pt x="120" y="0"/>
                  </a:lnTo>
                  <a:lnTo>
                    <a:pt x="130" y="1"/>
                  </a:lnTo>
                  <a:lnTo>
                    <a:pt x="140" y="4"/>
                  </a:lnTo>
                  <a:lnTo>
                    <a:pt x="149" y="6"/>
                  </a:lnTo>
                  <a:lnTo>
                    <a:pt x="157" y="9"/>
                  </a:lnTo>
                  <a:lnTo>
                    <a:pt x="164" y="13"/>
                  </a:lnTo>
                  <a:lnTo>
                    <a:pt x="171" y="17"/>
                  </a:lnTo>
                  <a:lnTo>
                    <a:pt x="177" y="21"/>
                  </a:lnTo>
                  <a:lnTo>
                    <a:pt x="183" y="26"/>
                  </a:lnTo>
                  <a:lnTo>
                    <a:pt x="188" y="31"/>
                  </a:lnTo>
                  <a:lnTo>
                    <a:pt x="193" y="35"/>
                  </a:lnTo>
                  <a:lnTo>
                    <a:pt x="196" y="39"/>
                  </a:lnTo>
                  <a:lnTo>
                    <a:pt x="199" y="43"/>
                  </a:lnTo>
                  <a:lnTo>
                    <a:pt x="202" y="46"/>
                  </a:lnTo>
                  <a:lnTo>
                    <a:pt x="205" y="49"/>
                  </a:lnTo>
                  <a:lnTo>
                    <a:pt x="209" y="54"/>
                  </a:lnTo>
                  <a:lnTo>
                    <a:pt x="214" y="58"/>
                  </a:lnTo>
                  <a:lnTo>
                    <a:pt x="219" y="63"/>
                  </a:lnTo>
                  <a:lnTo>
                    <a:pt x="224" y="67"/>
                  </a:lnTo>
                  <a:lnTo>
                    <a:pt x="228" y="71"/>
                  </a:lnTo>
                  <a:lnTo>
                    <a:pt x="232" y="75"/>
                  </a:lnTo>
                  <a:lnTo>
                    <a:pt x="235" y="77"/>
                  </a:lnTo>
                  <a:lnTo>
                    <a:pt x="238" y="80"/>
                  </a:lnTo>
                  <a:lnTo>
                    <a:pt x="240" y="82"/>
                  </a:lnTo>
                  <a:lnTo>
                    <a:pt x="243" y="85"/>
                  </a:lnTo>
                  <a:lnTo>
                    <a:pt x="245" y="89"/>
                  </a:lnTo>
                  <a:lnTo>
                    <a:pt x="246" y="92"/>
                  </a:lnTo>
                  <a:lnTo>
                    <a:pt x="244" y="96"/>
                  </a:lnTo>
                  <a:lnTo>
                    <a:pt x="240" y="99"/>
                  </a:lnTo>
                  <a:lnTo>
                    <a:pt x="232" y="101"/>
                  </a:lnTo>
                  <a:lnTo>
                    <a:pt x="218" y="103"/>
                  </a:lnTo>
                  <a:lnTo>
                    <a:pt x="210" y="103"/>
                  </a:lnTo>
                  <a:lnTo>
                    <a:pt x="202" y="105"/>
                  </a:lnTo>
                  <a:lnTo>
                    <a:pt x="193" y="107"/>
                  </a:lnTo>
                  <a:lnTo>
                    <a:pt x="183" y="109"/>
                  </a:lnTo>
                  <a:lnTo>
                    <a:pt x="173" y="112"/>
                  </a:lnTo>
                  <a:lnTo>
                    <a:pt x="164" y="115"/>
                  </a:lnTo>
                  <a:lnTo>
                    <a:pt x="154" y="119"/>
                  </a:lnTo>
                  <a:lnTo>
                    <a:pt x="144" y="123"/>
                  </a:lnTo>
                  <a:lnTo>
                    <a:pt x="135" y="128"/>
                  </a:lnTo>
                  <a:lnTo>
                    <a:pt x="126" y="132"/>
                  </a:lnTo>
                  <a:lnTo>
                    <a:pt x="117" y="137"/>
                  </a:lnTo>
                  <a:lnTo>
                    <a:pt x="109" y="141"/>
                  </a:lnTo>
                  <a:lnTo>
                    <a:pt x="102" y="146"/>
                  </a:lnTo>
                  <a:lnTo>
                    <a:pt x="96" y="151"/>
                  </a:lnTo>
                  <a:lnTo>
                    <a:pt x="90" y="156"/>
                  </a:lnTo>
                  <a:lnTo>
                    <a:pt x="86" y="160"/>
                  </a:lnTo>
                  <a:lnTo>
                    <a:pt x="77" y="171"/>
                  </a:lnTo>
                  <a:lnTo>
                    <a:pt x="66" y="182"/>
                  </a:lnTo>
                  <a:lnTo>
                    <a:pt x="52" y="193"/>
                  </a:lnTo>
                  <a:lnTo>
                    <a:pt x="39" y="201"/>
                  </a:lnTo>
                  <a:lnTo>
                    <a:pt x="26" y="206"/>
                  </a:lnTo>
                  <a:lnTo>
                    <a:pt x="14" y="204"/>
                  </a:lnTo>
                  <a:lnTo>
                    <a:pt x="5" y="194"/>
                  </a:lnTo>
                  <a:lnTo>
                    <a:pt x="0" y="175"/>
                  </a:lnTo>
                  <a:close/>
                </a:path>
              </a:pathLst>
            </a:custGeom>
            <a:solidFill>
              <a:srgbClr val="DDE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79" name="Freeform 54"/>
            <p:cNvSpPr>
              <a:spLocks/>
            </p:cNvSpPr>
            <p:nvPr/>
          </p:nvSpPr>
          <p:spPr bwMode="auto">
            <a:xfrm>
              <a:off x="1771" y="1044"/>
              <a:ext cx="234" cy="196"/>
            </a:xfrm>
            <a:custGeom>
              <a:avLst/>
              <a:gdLst>
                <a:gd name="T0" fmla="*/ 1 w 234"/>
                <a:gd name="T1" fmla="*/ 159 h 196"/>
                <a:gd name="T2" fmla="*/ 6 w 234"/>
                <a:gd name="T3" fmla="*/ 117 h 196"/>
                <a:gd name="T4" fmla="*/ 8 w 234"/>
                <a:gd name="T5" fmla="*/ 75 h 196"/>
                <a:gd name="T6" fmla="*/ 18 w 234"/>
                <a:gd name="T7" fmla="*/ 47 h 196"/>
                <a:gd name="T8" fmla="*/ 39 w 234"/>
                <a:gd name="T9" fmla="*/ 22 h 196"/>
                <a:gd name="T10" fmla="*/ 72 w 234"/>
                <a:gd name="T11" fmla="*/ 4 h 196"/>
                <a:gd name="T12" fmla="*/ 104 w 234"/>
                <a:gd name="T13" fmla="*/ 0 h 196"/>
                <a:gd name="T14" fmla="*/ 124 w 234"/>
                <a:gd name="T15" fmla="*/ 1 h 196"/>
                <a:gd name="T16" fmla="*/ 141 w 234"/>
                <a:gd name="T17" fmla="*/ 5 h 196"/>
                <a:gd name="T18" fmla="*/ 157 w 234"/>
                <a:gd name="T19" fmla="*/ 12 h 196"/>
                <a:gd name="T20" fmla="*/ 169 w 234"/>
                <a:gd name="T21" fmla="*/ 20 h 196"/>
                <a:gd name="T22" fmla="*/ 179 w 234"/>
                <a:gd name="T23" fmla="*/ 28 h 196"/>
                <a:gd name="T24" fmla="*/ 187 w 234"/>
                <a:gd name="T25" fmla="*/ 37 h 196"/>
                <a:gd name="T26" fmla="*/ 193 w 234"/>
                <a:gd name="T27" fmla="*/ 43 h 196"/>
                <a:gd name="T28" fmla="*/ 199 w 234"/>
                <a:gd name="T29" fmla="*/ 50 h 196"/>
                <a:gd name="T30" fmla="*/ 208 w 234"/>
                <a:gd name="T31" fmla="*/ 60 h 196"/>
                <a:gd name="T32" fmla="*/ 217 w 234"/>
                <a:gd name="T33" fmla="*/ 67 h 196"/>
                <a:gd name="T34" fmla="*/ 224 w 234"/>
                <a:gd name="T35" fmla="*/ 73 h 196"/>
                <a:gd name="T36" fmla="*/ 229 w 234"/>
                <a:gd name="T37" fmla="*/ 78 h 196"/>
                <a:gd name="T38" fmla="*/ 233 w 234"/>
                <a:gd name="T39" fmla="*/ 84 h 196"/>
                <a:gd name="T40" fmla="*/ 233 w 234"/>
                <a:gd name="T41" fmla="*/ 91 h 196"/>
                <a:gd name="T42" fmla="*/ 221 w 234"/>
                <a:gd name="T43" fmla="*/ 96 h 196"/>
                <a:gd name="T44" fmla="*/ 200 w 234"/>
                <a:gd name="T45" fmla="*/ 98 h 196"/>
                <a:gd name="T46" fmla="*/ 183 w 234"/>
                <a:gd name="T47" fmla="*/ 101 h 196"/>
                <a:gd name="T48" fmla="*/ 165 w 234"/>
                <a:gd name="T49" fmla="*/ 106 h 196"/>
                <a:gd name="T50" fmla="*/ 146 w 234"/>
                <a:gd name="T51" fmla="*/ 113 h 196"/>
                <a:gd name="T52" fmla="*/ 128 w 234"/>
                <a:gd name="T53" fmla="*/ 121 h 196"/>
                <a:gd name="T54" fmla="*/ 111 w 234"/>
                <a:gd name="T55" fmla="*/ 129 h 196"/>
                <a:gd name="T56" fmla="*/ 97 w 234"/>
                <a:gd name="T57" fmla="*/ 139 h 196"/>
                <a:gd name="T58" fmla="*/ 86 w 234"/>
                <a:gd name="T59" fmla="*/ 147 h 196"/>
                <a:gd name="T60" fmla="*/ 73 w 234"/>
                <a:gd name="T61" fmla="*/ 162 h 196"/>
                <a:gd name="T62" fmla="*/ 50 w 234"/>
                <a:gd name="T63" fmla="*/ 184 h 196"/>
                <a:gd name="T64" fmla="*/ 24 w 234"/>
                <a:gd name="T65" fmla="*/ 196 h 196"/>
                <a:gd name="T66" fmla="*/ 5 w 234"/>
                <a:gd name="T67" fmla="*/ 184 h 1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4" h="196">
                  <a:moveTo>
                    <a:pt x="0" y="166"/>
                  </a:moveTo>
                  <a:lnTo>
                    <a:pt x="1" y="159"/>
                  </a:lnTo>
                  <a:lnTo>
                    <a:pt x="3" y="141"/>
                  </a:lnTo>
                  <a:lnTo>
                    <a:pt x="6" y="117"/>
                  </a:lnTo>
                  <a:lnTo>
                    <a:pt x="6" y="90"/>
                  </a:lnTo>
                  <a:lnTo>
                    <a:pt x="8" y="75"/>
                  </a:lnTo>
                  <a:lnTo>
                    <a:pt x="11" y="61"/>
                  </a:lnTo>
                  <a:lnTo>
                    <a:pt x="18" y="47"/>
                  </a:lnTo>
                  <a:lnTo>
                    <a:pt x="27" y="34"/>
                  </a:lnTo>
                  <a:lnTo>
                    <a:pt x="39" y="22"/>
                  </a:lnTo>
                  <a:lnTo>
                    <a:pt x="54" y="12"/>
                  </a:lnTo>
                  <a:lnTo>
                    <a:pt x="72" y="4"/>
                  </a:lnTo>
                  <a:lnTo>
                    <a:pt x="93" y="0"/>
                  </a:lnTo>
                  <a:lnTo>
                    <a:pt x="104" y="0"/>
                  </a:lnTo>
                  <a:lnTo>
                    <a:pt x="114" y="0"/>
                  </a:lnTo>
                  <a:lnTo>
                    <a:pt x="124" y="1"/>
                  </a:lnTo>
                  <a:lnTo>
                    <a:pt x="133" y="3"/>
                  </a:lnTo>
                  <a:lnTo>
                    <a:pt x="141" y="5"/>
                  </a:lnTo>
                  <a:lnTo>
                    <a:pt x="149" y="9"/>
                  </a:lnTo>
                  <a:lnTo>
                    <a:pt x="157" y="12"/>
                  </a:lnTo>
                  <a:lnTo>
                    <a:pt x="163" y="16"/>
                  </a:lnTo>
                  <a:lnTo>
                    <a:pt x="169" y="20"/>
                  </a:lnTo>
                  <a:lnTo>
                    <a:pt x="174" y="24"/>
                  </a:lnTo>
                  <a:lnTo>
                    <a:pt x="179" y="28"/>
                  </a:lnTo>
                  <a:lnTo>
                    <a:pt x="184" y="32"/>
                  </a:lnTo>
                  <a:lnTo>
                    <a:pt x="187" y="37"/>
                  </a:lnTo>
                  <a:lnTo>
                    <a:pt x="191" y="40"/>
                  </a:lnTo>
                  <a:lnTo>
                    <a:pt x="193" y="43"/>
                  </a:lnTo>
                  <a:lnTo>
                    <a:pt x="195" y="46"/>
                  </a:lnTo>
                  <a:lnTo>
                    <a:pt x="199" y="50"/>
                  </a:lnTo>
                  <a:lnTo>
                    <a:pt x="204" y="55"/>
                  </a:lnTo>
                  <a:lnTo>
                    <a:pt x="208" y="60"/>
                  </a:lnTo>
                  <a:lnTo>
                    <a:pt x="212" y="64"/>
                  </a:lnTo>
                  <a:lnTo>
                    <a:pt x="217" y="67"/>
                  </a:lnTo>
                  <a:lnTo>
                    <a:pt x="221" y="71"/>
                  </a:lnTo>
                  <a:lnTo>
                    <a:pt x="224" y="73"/>
                  </a:lnTo>
                  <a:lnTo>
                    <a:pt x="226" y="76"/>
                  </a:lnTo>
                  <a:lnTo>
                    <a:pt x="229" y="78"/>
                  </a:lnTo>
                  <a:lnTo>
                    <a:pt x="232" y="81"/>
                  </a:lnTo>
                  <a:lnTo>
                    <a:pt x="233" y="84"/>
                  </a:lnTo>
                  <a:lnTo>
                    <a:pt x="234" y="87"/>
                  </a:lnTo>
                  <a:lnTo>
                    <a:pt x="233" y="91"/>
                  </a:lnTo>
                  <a:lnTo>
                    <a:pt x="228" y="94"/>
                  </a:lnTo>
                  <a:lnTo>
                    <a:pt x="221" y="96"/>
                  </a:lnTo>
                  <a:lnTo>
                    <a:pt x="208" y="97"/>
                  </a:lnTo>
                  <a:lnTo>
                    <a:pt x="200" y="98"/>
                  </a:lnTo>
                  <a:lnTo>
                    <a:pt x="192" y="99"/>
                  </a:lnTo>
                  <a:lnTo>
                    <a:pt x="183" y="101"/>
                  </a:lnTo>
                  <a:lnTo>
                    <a:pt x="174" y="103"/>
                  </a:lnTo>
                  <a:lnTo>
                    <a:pt x="165" y="106"/>
                  </a:lnTo>
                  <a:lnTo>
                    <a:pt x="155" y="109"/>
                  </a:lnTo>
                  <a:lnTo>
                    <a:pt x="146" y="113"/>
                  </a:lnTo>
                  <a:lnTo>
                    <a:pt x="137" y="117"/>
                  </a:lnTo>
                  <a:lnTo>
                    <a:pt x="128" y="121"/>
                  </a:lnTo>
                  <a:lnTo>
                    <a:pt x="120" y="125"/>
                  </a:lnTo>
                  <a:lnTo>
                    <a:pt x="111" y="129"/>
                  </a:lnTo>
                  <a:lnTo>
                    <a:pt x="104" y="134"/>
                  </a:lnTo>
                  <a:lnTo>
                    <a:pt x="97" y="139"/>
                  </a:lnTo>
                  <a:lnTo>
                    <a:pt x="91" y="143"/>
                  </a:lnTo>
                  <a:lnTo>
                    <a:pt x="86" y="147"/>
                  </a:lnTo>
                  <a:lnTo>
                    <a:pt x="82" y="152"/>
                  </a:lnTo>
                  <a:lnTo>
                    <a:pt x="73" y="162"/>
                  </a:lnTo>
                  <a:lnTo>
                    <a:pt x="62" y="173"/>
                  </a:lnTo>
                  <a:lnTo>
                    <a:pt x="50" y="184"/>
                  </a:lnTo>
                  <a:lnTo>
                    <a:pt x="36" y="192"/>
                  </a:lnTo>
                  <a:lnTo>
                    <a:pt x="24" y="196"/>
                  </a:lnTo>
                  <a:lnTo>
                    <a:pt x="13" y="193"/>
                  </a:lnTo>
                  <a:lnTo>
                    <a:pt x="5" y="184"/>
                  </a:lnTo>
                  <a:lnTo>
                    <a:pt x="0" y="166"/>
                  </a:lnTo>
                  <a:close/>
                </a:path>
              </a:pathLst>
            </a:custGeom>
            <a:solidFill>
              <a:srgbClr val="BCD1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0" name="Freeform 55"/>
            <p:cNvSpPr>
              <a:spLocks/>
            </p:cNvSpPr>
            <p:nvPr/>
          </p:nvSpPr>
          <p:spPr bwMode="auto">
            <a:xfrm>
              <a:off x="1776" y="1047"/>
              <a:ext cx="224" cy="186"/>
            </a:xfrm>
            <a:custGeom>
              <a:avLst/>
              <a:gdLst>
                <a:gd name="T0" fmla="*/ 1 w 224"/>
                <a:gd name="T1" fmla="*/ 151 h 186"/>
                <a:gd name="T2" fmla="*/ 6 w 224"/>
                <a:gd name="T3" fmla="*/ 111 h 186"/>
                <a:gd name="T4" fmla="*/ 8 w 224"/>
                <a:gd name="T5" fmla="*/ 72 h 186"/>
                <a:gd name="T6" fmla="*/ 18 w 224"/>
                <a:gd name="T7" fmla="*/ 44 h 186"/>
                <a:gd name="T8" fmla="*/ 38 w 224"/>
                <a:gd name="T9" fmla="*/ 21 h 186"/>
                <a:gd name="T10" fmla="*/ 69 w 224"/>
                <a:gd name="T11" fmla="*/ 5 h 186"/>
                <a:gd name="T12" fmla="*/ 100 w 224"/>
                <a:gd name="T13" fmla="*/ 0 h 186"/>
                <a:gd name="T14" fmla="*/ 119 w 224"/>
                <a:gd name="T15" fmla="*/ 1 h 186"/>
                <a:gd name="T16" fmla="*/ 135 w 224"/>
                <a:gd name="T17" fmla="*/ 5 h 186"/>
                <a:gd name="T18" fmla="*/ 149 w 224"/>
                <a:gd name="T19" fmla="*/ 12 h 186"/>
                <a:gd name="T20" fmla="*/ 161 w 224"/>
                <a:gd name="T21" fmla="*/ 20 h 186"/>
                <a:gd name="T22" fmla="*/ 171 w 224"/>
                <a:gd name="T23" fmla="*/ 28 h 186"/>
                <a:gd name="T24" fmla="*/ 179 w 224"/>
                <a:gd name="T25" fmla="*/ 35 h 186"/>
                <a:gd name="T26" fmla="*/ 184 w 224"/>
                <a:gd name="T27" fmla="*/ 42 h 186"/>
                <a:gd name="T28" fmla="*/ 190 w 224"/>
                <a:gd name="T29" fmla="*/ 48 h 186"/>
                <a:gd name="T30" fmla="*/ 199 w 224"/>
                <a:gd name="T31" fmla="*/ 57 h 186"/>
                <a:gd name="T32" fmla="*/ 207 w 224"/>
                <a:gd name="T33" fmla="*/ 64 h 186"/>
                <a:gd name="T34" fmla="*/ 214 w 224"/>
                <a:gd name="T35" fmla="*/ 70 h 186"/>
                <a:gd name="T36" fmla="*/ 218 w 224"/>
                <a:gd name="T37" fmla="*/ 74 h 186"/>
                <a:gd name="T38" fmla="*/ 223 w 224"/>
                <a:gd name="T39" fmla="*/ 80 h 186"/>
                <a:gd name="T40" fmla="*/ 222 w 224"/>
                <a:gd name="T41" fmla="*/ 86 h 186"/>
                <a:gd name="T42" fmla="*/ 210 w 224"/>
                <a:gd name="T43" fmla="*/ 91 h 186"/>
                <a:gd name="T44" fmla="*/ 191 w 224"/>
                <a:gd name="T45" fmla="*/ 93 h 186"/>
                <a:gd name="T46" fmla="*/ 175 w 224"/>
                <a:gd name="T47" fmla="*/ 96 h 186"/>
                <a:gd name="T48" fmla="*/ 158 w 224"/>
                <a:gd name="T49" fmla="*/ 101 h 186"/>
                <a:gd name="T50" fmla="*/ 140 w 224"/>
                <a:gd name="T51" fmla="*/ 107 h 186"/>
                <a:gd name="T52" fmla="*/ 123 w 224"/>
                <a:gd name="T53" fmla="*/ 115 h 186"/>
                <a:gd name="T54" fmla="*/ 106 w 224"/>
                <a:gd name="T55" fmla="*/ 123 h 186"/>
                <a:gd name="T56" fmla="*/ 93 w 224"/>
                <a:gd name="T57" fmla="*/ 132 h 186"/>
                <a:gd name="T58" fmla="*/ 82 w 224"/>
                <a:gd name="T59" fmla="*/ 141 h 186"/>
                <a:gd name="T60" fmla="*/ 70 w 224"/>
                <a:gd name="T61" fmla="*/ 154 h 186"/>
                <a:gd name="T62" fmla="*/ 48 w 224"/>
                <a:gd name="T63" fmla="*/ 174 h 186"/>
                <a:gd name="T64" fmla="*/ 23 w 224"/>
                <a:gd name="T65" fmla="*/ 186 h 186"/>
                <a:gd name="T66" fmla="*/ 4 w 224"/>
                <a:gd name="T67" fmla="*/ 175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4" h="186">
                  <a:moveTo>
                    <a:pt x="0" y="157"/>
                  </a:moveTo>
                  <a:lnTo>
                    <a:pt x="1" y="151"/>
                  </a:lnTo>
                  <a:lnTo>
                    <a:pt x="4" y="134"/>
                  </a:lnTo>
                  <a:lnTo>
                    <a:pt x="6" y="111"/>
                  </a:lnTo>
                  <a:lnTo>
                    <a:pt x="7" y="85"/>
                  </a:lnTo>
                  <a:lnTo>
                    <a:pt x="8" y="72"/>
                  </a:lnTo>
                  <a:lnTo>
                    <a:pt x="12" y="58"/>
                  </a:lnTo>
                  <a:lnTo>
                    <a:pt x="18" y="44"/>
                  </a:lnTo>
                  <a:lnTo>
                    <a:pt x="27" y="32"/>
                  </a:lnTo>
                  <a:lnTo>
                    <a:pt x="38" y="21"/>
                  </a:lnTo>
                  <a:lnTo>
                    <a:pt x="52" y="12"/>
                  </a:lnTo>
                  <a:lnTo>
                    <a:pt x="69" y="5"/>
                  </a:lnTo>
                  <a:lnTo>
                    <a:pt x="89" y="1"/>
                  </a:lnTo>
                  <a:lnTo>
                    <a:pt x="100" y="0"/>
                  </a:lnTo>
                  <a:lnTo>
                    <a:pt x="109" y="0"/>
                  </a:lnTo>
                  <a:lnTo>
                    <a:pt x="119" y="1"/>
                  </a:lnTo>
                  <a:lnTo>
                    <a:pt x="127" y="3"/>
                  </a:lnTo>
                  <a:lnTo>
                    <a:pt x="135" y="5"/>
                  </a:lnTo>
                  <a:lnTo>
                    <a:pt x="143" y="9"/>
                  </a:lnTo>
                  <a:lnTo>
                    <a:pt x="149" y="12"/>
                  </a:lnTo>
                  <a:lnTo>
                    <a:pt x="156" y="16"/>
                  </a:lnTo>
                  <a:lnTo>
                    <a:pt x="161" y="20"/>
                  </a:lnTo>
                  <a:lnTo>
                    <a:pt x="167" y="24"/>
                  </a:lnTo>
                  <a:lnTo>
                    <a:pt x="171" y="28"/>
                  </a:lnTo>
                  <a:lnTo>
                    <a:pt x="175" y="31"/>
                  </a:lnTo>
                  <a:lnTo>
                    <a:pt x="179" y="35"/>
                  </a:lnTo>
                  <a:lnTo>
                    <a:pt x="182" y="39"/>
                  </a:lnTo>
                  <a:lnTo>
                    <a:pt x="184" y="42"/>
                  </a:lnTo>
                  <a:lnTo>
                    <a:pt x="186" y="44"/>
                  </a:lnTo>
                  <a:lnTo>
                    <a:pt x="190" y="48"/>
                  </a:lnTo>
                  <a:lnTo>
                    <a:pt x="194" y="53"/>
                  </a:lnTo>
                  <a:lnTo>
                    <a:pt x="199" y="57"/>
                  </a:lnTo>
                  <a:lnTo>
                    <a:pt x="203" y="61"/>
                  </a:lnTo>
                  <a:lnTo>
                    <a:pt x="207" y="64"/>
                  </a:lnTo>
                  <a:lnTo>
                    <a:pt x="211" y="67"/>
                  </a:lnTo>
                  <a:lnTo>
                    <a:pt x="214" y="70"/>
                  </a:lnTo>
                  <a:lnTo>
                    <a:pt x="216" y="72"/>
                  </a:lnTo>
                  <a:lnTo>
                    <a:pt x="218" y="74"/>
                  </a:lnTo>
                  <a:lnTo>
                    <a:pt x="221" y="77"/>
                  </a:lnTo>
                  <a:lnTo>
                    <a:pt x="223" y="80"/>
                  </a:lnTo>
                  <a:lnTo>
                    <a:pt x="224" y="83"/>
                  </a:lnTo>
                  <a:lnTo>
                    <a:pt x="222" y="86"/>
                  </a:lnTo>
                  <a:lnTo>
                    <a:pt x="218" y="89"/>
                  </a:lnTo>
                  <a:lnTo>
                    <a:pt x="210" y="91"/>
                  </a:lnTo>
                  <a:lnTo>
                    <a:pt x="198" y="92"/>
                  </a:lnTo>
                  <a:lnTo>
                    <a:pt x="191" y="93"/>
                  </a:lnTo>
                  <a:lnTo>
                    <a:pt x="183" y="94"/>
                  </a:lnTo>
                  <a:lnTo>
                    <a:pt x="175" y="96"/>
                  </a:lnTo>
                  <a:lnTo>
                    <a:pt x="167" y="98"/>
                  </a:lnTo>
                  <a:lnTo>
                    <a:pt x="158" y="101"/>
                  </a:lnTo>
                  <a:lnTo>
                    <a:pt x="149" y="104"/>
                  </a:lnTo>
                  <a:lnTo>
                    <a:pt x="140" y="107"/>
                  </a:lnTo>
                  <a:lnTo>
                    <a:pt x="131" y="111"/>
                  </a:lnTo>
                  <a:lnTo>
                    <a:pt x="123" y="115"/>
                  </a:lnTo>
                  <a:lnTo>
                    <a:pt x="115" y="119"/>
                  </a:lnTo>
                  <a:lnTo>
                    <a:pt x="106" y="123"/>
                  </a:lnTo>
                  <a:lnTo>
                    <a:pt x="100" y="128"/>
                  </a:lnTo>
                  <a:lnTo>
                    <a:pt x="93" y="132"/>
                  </a:lnTo>
                  <a:lnTo>
                    <a:pt x="87" y="136"/>
                  </a:lnTo>
                  <a:lnTo>
                    <a:pt x="82" y="141"/>
                  </a:lnTo>
                  <a:lnTo>
                    <a:pt x="78" y="145"/>
                  </a:lnTo>
                  <a:lnTo>
                    <a:pt x="70" y="154"/>
                  </a:lnTo>
                  <a:lnTo>
                    <a:pt x="60" y="164"/>
                  </a:lnTo>
                  <a:lnTo>
                    <a:pt x="48" y="174"/>
                  </a:lnTo>
                  <a:lnTo>
                    <a:pt x="35" y="182"/>
                  </a:lnTo>
                  <a:lnTo>
                    <a:pt x="23" y="186"/>
                  </a:lnTo>
                  <a:lnTo>
                    <a:pt x="13" y="184"/>
                  </a:lnTo>
                  <a:lnTo>
                    <a:pt x="4" y="175"/>
                  </a:lnTo>
                  <a:lnTo>
                    <a:pt x="0" y="157"/>
                  </a:lnTo>
                  <a:close/>
                </a:path>
              </a:pathLst>
            </a:custGeom>
            <a:solidFill>
              <a:srgbClr val="9BB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1" name="Freeform 56"/>
            <p:cNvSpPr>
              <a:spLocks/>
            </p:cNvSpPr>
            <p:nvPr/>
          </p:nvSpPr>
          <p:spPr bwMode="auto">
            <a:xfrm>
              <a:off x="1781" y="1051"/>
              <a:ext cx="213" cy="175"/>
            </a:xfrm>
            <a:custGeom>
              <a:avLst/>
              <a:gdLst>
                <a:gd name="T0" fmla="*/ 2 w 213"/>
                <a:gd name="T1" fmla="*/ 143 h 175"/>
                <a:gd name="T2" fmla="*/ 7 w 213"/>
                <a:gd name="T3" fmla="*/ 105 h 175"/>
                <a:gd name="T4" fmla="*/ 9 w 213"/>
                <a:gd name="T5" fmla="*/ 68 h 175"/>
                <a:gd name="T6" fmla="*/ 17 w 213"/>
                <a:gd name="T7" fmla="*/ 42 h 175"/>
                <a:gd name="T8" fmla="*/ 37 w 213"/>
                <a:gd name="T9" fmla="*/ 19 h 175"/>
                <a:gd name="T10" fmla="*/ 66 w 213"/>
                <a:gd name="T11" fmla="*/ 4 h 175"/>
                <a:gd name="T12" fmla="*/ 95 w 213"/>
                <a:gd name="T13" fmla="*/ 0 h 175"/>
                <a:gd name="T14" fmla="*/ 114 w 213"/>
                <a:gd name="T15" fmla="*/ 1 h 175"/>
                <a:gd name="T16" fmla="*/ 129 w 213"/>
                <a:gd name="T17" fmla="*/ 5 h 175"/>
                <a:gd name="T18" fmla="*/ 142 w 213"/>
                <a:gd name="T19" fmla="*/ 11 h 175"/>
                <a:gd name="T20" fmla="*/ 154 w 213"/>
                <a:gd name="T21" fmla="*/ 18 h 175"/>
                <a:gd name="T22" fmla="*/ 163 w 213"/>
                <a:gd name="T23" fmla="*/ 25 h 175"/>
                <a:gd name="T24" fmla="*/ 170 w 213"/>
                <a:gd name="T25" fmla="*/ 33 h 175"/>
                <a:gd name="T26" fmla="*/ 175 w 213"/>
                <a:gd name="T27" fmla="*/ 39 h 175"/>
                <a:gd name="T28" fmla="*/ 181 w 213"/>
                <a:gd name="T29" fmla="*/ 45 h 175"/>
                <a:gd name="T30" fmla="*/ 189 w 213"/>
                <a:gd name="T31" fmla="*/ 53 h 175"/>
                <a:gd name="T32" fmla="*/ 197 w 213"/>
                <a:gd name="T33" fmla="*/ 60 h 175"/>
                <a:gd name="T34" fmla="*/ 204 w 213"/>
                <a:gd name="T35" fmla="*/ 66 h 175"/>
                <a:gd name="T36" fmla="*/ 208 w 213"/>
                <a:gd name="T37" fmla="*/ 70 h 175"/>
                <a:gd name="T38" fmla="*/ 212 w 213"/>
                <a:gd name="T39" fmla="*/ 75 h 175"/>
                <a:gd name="T40" fmla="*/ 212 w 213"/>
                <a:gd name="T41" fmla="*/ 81 h 175"/>
                <a:gd name="T42" fmla="*/ 200 w 213"/>
                <a:gd name="T43" fmla="*/ 85 h 175"/>
                <a:gd name="T44" fmla="*/ 182 w 213"/>
                <a:gd name="T45" fmla="*/ 87 h 175"/>
                <a:gd name="T46" fmla="*/ 167 w 213"/>
                <a:gd name="T47" fmla="*/ 90 h 175"/>
                <a:gd name="T48" fmla="*/ 151 w 213"/>
                <a:gd name="T49" fmla="*/ 95 h 175"/>
                <a:gd name="T50" fmla="*/ 134 w 213"/>
                <a:gd name="T51" fmla="*/ 101 h 175"/>
                <a:gd name="T52" fmla="*/ 117 w 213"/>
                <a:gd name="T53" fmla="*/ 108 h 175"/>
                <a:gd name="T54" fmla="*/ 101 w 213"/>
                <a:gd name="T55" fmla="*/ 116 h 175"/>
                <a:gd name="T56" fmla="*/ 89 w 213"/>
                <a:gd name="T57" fmla="*/ 124 h 175"/>
                <a:gd name="T58" fmla="*/ 78 w 213"/>
                <a:gd name="T59" fmla="*/ 132 h 175"/>
                <a:gd name="T60" fmla="*/ 67 w 213"/>
                <a:gd name="T61" fmla="*/ 145 h 175"/>
                <a:gd name="T62" fmla="*/ 46 w 213"/>
                <a:gd name="T63" fmla="*/ 164 h 175"/>
                <a:gd name="T64" fmla="*/ 23 w 213"/>
                <a:gd name="T65" fmla="*/ 175 h 175"/>
                <a:gd name="T66" fmla="*/ 5 w 213"/>
                <a:gd name="T67" fmla="*/ 165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3" h="175">
                  <a:moveTo>
                    <a:pt x="0" y="148"/>
                  </a:moveTo>
                  <a:lnTo>
                    <a:pt x="2" y="143"/>
                  </a:lnTo>
                  <a:lnTo>
                    <a:pt x="4" y="127"/>
                  </a:lnTo>
                  <a:lnTo>
                    <a:pt x="7" y="105"/>
                  </a:lnTo>
                  <a:lnTo>
                    <a:pt x="7" y="80"/>
                  </a:lnTo>
                  <a:lnTo>
                    <a:pt x="9" y="68"/>
                  </a:lnTo>
                  <a:lnTo>
                    <a:pt x="11" y="55"/>
                  </a:lnTo>
                  <a:lnTo>
                    <a:pt x="17" y="42"/>
                  </a:lnTo>
                  <a:lnTo>
                    <a:pt x="26" y="30"/>
                  </a:lnTo>
                  <a:lnTo>
                    <a:pt x="37" y="19"/>
                  </a:lnTo>
                  <a:lnTo>
                    <a:pt x="50" y="10"/>
                  </a:lnTo>
                  <a:lnTo>
                    <a:pt x="66" y="4"/>
                  </a:lnTo>
                  <a:lnTo>
                    <a:pt x="85" y="0"/>
                  </a:lnTo>
                  <a:lnTo>
                    <a:pt x="95" y="0"/>
                  </a:lnTo>
                  <a:lnTo>
                    <a:pt x="104" y="0"/>
                  </a:lnTo>
                  <a:lnTo>
                    <a:pt x="114" y="1"/>
                  </a:lnTo>
                  <a:lnTo>
                    <a:pt x="122" y="2"/>
                  </a:lnTo>
                  <a:lnTo>
                    <a:pt x="129" y="5"/>
                  </a:lnTo>
                  <a:lnTo>
                    <a:pt x="136" y="8"/>
                  </a:lnTo>
                  <a:lnTo>
                    <a:pt x="142" y="11"/>
                  </a:lnTo>
                  <a:lnTo>
                    <a:pt x="148" y="15"/>
                  </a:lnTo>
                  <a:lnTo>
                    <a:pt x="154" y="18"/>
                  </a:lnTo>
                  <a:lnTo>
                    <a:pt x="159" y="22"/>
                  </a:lnTo>
                  <a:lnTo>
                    <a:pt x="163" y="25"/>
                  </a:lnTo>
                  <a:lnTo>
                    <a:pt x="167" y="29"/>
                  </a:lnTo>
                  <a:lnTo>
                    <a:pt x="170" y="33"/>
                  </a:lnTo>
                  <a:lnTo>
                    <a:pt x="173" y="36"/>
                  </a:lnTo>
                  <a:lnTo>
                    <a:pt x="175" y="39"/>
                  </a:lnTo>
                  <a:lnTo>
                    <a:pt x="178" y="41"/>
                  </a:lnTo>
                  <a:lnTo>
                    <a:pt x="181" y="45"/>
                  </a:lnTo>
                  <a:lnTo>
                    <a:pt x="185" y="49"/>
                  </a:lnTo>
                  <a:lnTo>
                    <a:pt x="189" y="53"/>
                  </a:lnTo>
                  <a:lnTo>
                    <a:pt x="194" y="57"/>
                  </a:lnTo>
                  <a:lnTo>
                    <a:pt x="197" y="60"/>
                  </a:lnTo>
                  <a:lnTo>
                    <a:pt x="201" y="63"/>
                  </a:lnTo>
                  <a:lnTo>
                    <a:pt x="204" y="66"/>
                  </a:lnTo>
                  <a:lnTo>
                    <a:pt x="206" y="68"/>
                  </a:lnTo>
                  <a:lnTo>
                    <a:pt x="208" y="70"/>
                  </a:lnTo>
                  <a:lnTo>
                    <a:pt x="211" y="72"/>
                  </a:lnTo>
                  <a:lnTo>
                    <a:pt x="212" y="75"/>
                  </a:lnTo>
                  <a:lnTo>
                    <a:pt x="213" y="78"/>
                  </a:lnTo>
                  <a:lnTo>
                    <a:pt x="212" y="81"/>
                  </a:lnTo>
                  <a:lnTo>
                    <a:pt x="208" y="84"/>
                  </a:lnTo>
                  <a:lnTo>
                    <a:pt x="200" y="85"/>
                  </a:lnTo>
                  <a:lnTo>
                    <a:pt x="189" y="87"/>
                  </a:lnTo>
                  <a:lnTo>
                    <a:pt x="182" y="87"/>
                  </a:lnTo>
                  <a:lnTo>
                    <a:pt x="175" y="88"/>
                  </a:lnTo>
                  <a:lnTo>
                    <a:pt x="167" y="90"/>
                  </a:lnTo>
                  <a:lnTo>
                    <a:pt x="159" y="92"/>
                  </a:lnTo>
                  <a:lnTo>
                    <a:pt x="151" y="95"/>
                  </a:lnTo>
                  <a:lnTo>
                    <a:pt x="142" y="98"/>
                  </a:lnTo>
                  <a:lnTo>
                    <a:pt x="134" y="101"/>
                  </a:lnTo>
                  <a:lnTo>
                    <a:pt x="125" y="104"/>
                  </a:lnTo>
                  <a:lnTo>
                    <a:pt x="117" y="108"/>
                  </a:lnTo>
                  <a:lnTo>
                    <a:pt x="109" y="112"/>
                  </a:lnTo>
                  <a:lnTo>
                    <a:pt x="101" y="116"/>
                  </a:lnTo>
                  <a:lnTo>
                    <a:pt x="95" y="120"/>
                  </a:lnTo>
                  <a:lnTo>
                    <a:pt x="89" y="124"/>
                  </a:lnTo>
                  <a:lnTo>
                    <a:pt x="83" y="128"/>
                  </a:lnTo>
                  <a:lnTo>
                    <a:pt x="78" y="132"/>
                  </a:lnTo>
                  <a:lnTo>
                    <a:pt x="75" y="136"/>
                  </a:lnTo>
                  <a:lnTo>
                    <a:pt x="67" y="145"/>
                  </a:lnTo>
                  <a:lnTo>
                    <a:pt x="57" y="155"/>
                  </a:lnTo>
                  <a:lnTo>
                    <a:pt x="46" y="164"/>
                  </a:lnTo>
                  <a:lnTo>
                    <a:pt x="35" y="171"/>
                  </a:lnTo>
                  <a:lnTo>
                    <a:pt x="23" y="175"/>
                  </a:lnTo>
                  <a:lnTo>
                    <a:pt x="13" y="174"/>
                  </a:lnTo>
                  <a:lnTo>
                    <a:pt x="5" y="165"/>
                  </a:lnTo>
                  <a:lnTo>
                    <a:pt x="0" y="148"/>
                  </a:lnTo>
                  <a:close/>
                </a:path>
              </a:pathLst>
            </a:custGeom>
            <a:solidFill>
              <a:srgbClr val="7AA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2" name="Freeform 57"/>
            <p:cNvSpPr>
              <a:spLocks/>
            </p:cNvSpPr>
            <p:nvPr/>
          </p:nvSpPr>
          <p:spPr bwMode="auto">
            <a:xfrm>
              <a:off x="1787" y="1055"/>
              <a:ext cx="201" cy="164"/>
            </a:xfrm>
            <a:custGeom>
              <a:avLst/>
              <a:gdLst>
                <a:gd name="T0" fmla="*/ 0 w 201"/>
                <a:gd name="T1" fmla="*/ 139 h 164"/>
                <a:gd name="T2" fmla="*/ 1 w 201"/>
                <a:gd name="T3" fmla="*/ 133 h 164"/>
                <a:gd name="T4" fmla="*/ 4 w 201"/>
                <a:gd name="T5" fmla="*/ 119 h 164"/>
                <a:gd name="T6" fmla="*/ 6 w 201"/>
                <a:gd name="T7" fmla="*/ 98 h 164"/>
                <a:gd name="T8" fmla="*/ 7 w 201"/>
                <a:gd name="T9" fmla="*/ 75 h 164"/>
                <a:gd name="T10" fmla="*/ 8 w 201"/>
                <a:gd name="T11" fmla="*/ 63 h 164"/>
                <a:gd name="T12" fmla="*/ 11 w 201"/>
                <a:gd name="T13" fmla="*/ 51 h 164"/>
                <a:gd name="T14" fmla="*/ 16 w 201"/>
                <a:gd name="T15" fmla="*/ 39 h 164"/>
                <a:gd name="T16" fmla="*/ 24 w 201"/>
                <a:gd name="T17" fmla="*/ 28 h 164"/>
                <a:gd name="T18" fmla="*/ 34 w 201"/>
                <a:gd name="T19" fmla="*/ 17 h 164"/>
                <a:gd name="T20" fmla="*/ 47 w 201"/>
                <a:gd name="T21" fmla="*/ 9 h 164"/>
                <a:gd name="T22" fmla="*/ 63 w 201"/>
                <a:gd name="T23" fmla="*/ 3 h 164"/>
                <a:gd name="T24" fmla="*/ 80 w 201"/>
                <a:gd name="T25" fmla="*/ 0 h 164"/>
                <a:gd name="T26" fmla="*/ 98 w 201"/>
                <a:gd name="T27" fmla="*/ 0 h 164"/>
                <a:gd name="T28" fmla="*/ 115 w 201"/>
                <a:gd name="T29" fmla="*/ 2 h 164"/>
                <a:gd name="T30" fmla="*/ 128 w 201"/>
                <a:gd name="T31" fmla="*/ 6 h 164"/>
                <a:gd name="T32" fmla="*/ 140 w 201"/>
                <a:gd name="T33" fmla="*/ 13 h 164"/>
                <a:gd name="T34" fmla="*/ 150 w 201"/>
                <a:gd name="T35" fmla="*/ 20 h 164"/>
                <a:gd name="T36" fmla="*/ 157 w 201"/>
                <a:gd name="T37" fmla="*/ 27 h 164"/>
                <a:gd name="T38" fmla="*/ 164 w 201"/>
                <a:gd name="T39" fmla="*/ 34 h 164"/>
                <a:gd name="T40" fmla="*/ 168 w 201"/>
                <a:gd name="T41" fmla="*/ 38 h 164"/>
                <a:gd name="T42" fmla="*/ 171 w 201"/>
                <a:gd name="T43" fmla="*/ 42 h 164"/>
                <a:gd name="T44" fmla="*/ 175 w 201"/>
                <a:gd name="T45" fmla="*/ 46 h 164"/>
                <a:gd name="T46" fmla="*/ 179 w 201"/>
                <a:gd name="T47" fmla="*/ 50 h 164"/>
                <a:gd name="T48" fmla="*/ 183 w 201"/>
                <a:gd name="T49" fmla="*/ 53 h 164"/>
                <a:gd name="T50" fmla="*/ 186 w 201"/>
                <a:gd name="T51" fmla="*/ 56 h 164"/>
                <a:gd name="T52" fmla="*/ 190 w 201"/>
                <a:gd name="T53" fmla="*/ 59 h 164"/>
                <a:gd name="T54" fmla="*/ 192 w 201"/>
                <a:gd name="T55" fmla="*/ 61 h 164"/>
                <a:gd name="T56" fmla="*/ 194 w 201"/>
                <a:gd name="T57" fmla="*/ 63 h 164"/>
                <a:gd name="T58" fmla="*/ 196 w 201"/>
                <a:gd name="T59" fmla="*/ 65 h 164"/>
                <a:gd name="T60" fmla="*/ 198 w 201"/>
                <a:gd name="T61" fmla="*/ 68 h 164"/>
                <a:gd name="T62" fmla="*/ 201 w 201"/>
                <a:gd name="T63" fmla="*/ 70 h 164"/>
                <a:gd name="T64" fmla="*/ 201 w 201"/>
                <a:gd name="T65" fmla="*/ 73 h 164"/>
                <a:gd name="T66" fmla="*/ 200 w 201"/>
                <a:gd name="T67" fmla="*/ 76 h 164"/>
                <a:gd name="T68" fmla="*/ 196 w 201"/>
                <a:gd name="T69" fmla="*/ 78 h 164"/>
                <a:gd name="T70" fmla="*/ 189 w 201"/>
                <a:gd name="T71" fmla="*/ 80 h 164"/>
                <a:gd name="T72" fmla="*/ 179 w 201"/>
                <a:gd name="T73" fmla="*/ 81 h 164"/>
                <a:gd name="T74" fmla="*/ 172 w 201"/>
                <a:gd name="T75" fmla="*/ 82 h 164"/>
                <a:gd name="T76" fmla="*/ 165 w 201"/>
                <a:gd name="T77" fmla="*/ 83 h 164"/>
                <a:gd name="T78" fmla="*/ 158 w 201"/>
                <a:gd name="T79" fmla="*/ 85 h 164"/>
                <a:gd name="T80" fmla="*/ 150 w 201"/>
                <a:gd name="T81" fmla="*/ 87 h 164"/>
                <a:gd name="T82" fmla="*/ 142 w 201"/>
                <a:gd name="T83" fmla="*/ 89 h 164"/>
                <a:gd name="T84" fmla="*/ 134 w 201"/>
                <a:gd name="T85" fmla="*/ 92 h 164"/>
                <a:gd name="T86" fmla="*/ 126 w 201"/>
                <a:gd name="T87" fmla="*/ 95 h 164"/>
                <a:gd name="T88" fmla="*/ 118 w 201"/>
                <a:gd name="T89" fmla="*/ 98 h 164"/>
                <a:gd name="T90" fmla="*/ 110 w 201"/>
                <a:gd name="T91" fmla="*/ 101 h 164"/>
                <a:gd name="T92" fmla="*/ 103 w 201"/>
                <a:gd name="T93" fmla="*/ 105 h 164"/>
                <a:gd name="T94" fmla="*/ 96 w 201"/>
                <a:gd name="T95" fmla="*/ 109 h 164"/>
                <a:gd name="T96" fmla="*/ 90 w 201"/>
                <a:gd name="T97" fmla="*/ 113 h 164"/>
                <a:gd name="T98" fmla="*/ 84 w 201"/>
                <a:gd name="T99" fmla="*/ 116 h 164"/>
                <a:gd name="T100" fmla="*/ 79 w 201"/>
                <a:gd name="T101" fmla="*/ 120 h 164"/>
                <a:gd name="T102" fmla="*/ 74 w 201"/>
                <a:gd name="T103" fmla="*/ 124 h 164"/>
                <a:gd name="T104" fmla="*/ 71 w 201"/>
                <a:gd name="T105" fmla="*/ 128 h 164"/>
                <a:gd name="T106" fmla="*/ 63 w 201"/>
                <a:gd name="T107" fmla="*/ 136 h 164"/>
                <a:gd name="T108" fmla="*/ 54 w 201"/>
                <a:gd name="T109" fmla="*/ 145 h 164"/>
                <a:gd name="T110" fmla="*/ 44 w 201"/>
                <a:gd name="T111" fmla="*/ 154 h 164"/>
                <a:gd name="T112" fmla="*/ 32 w 201"/>
                <a:gd name="T113" fmla="*/ 161 h 164"/>
                <a:gd name="T114" fmla="*/ 22 w 201"/>
                <a:gd name="T115" fmla="*/ 164 h 164"/>
                <a:gd name="T116" fmla="*/ 12 w 201"/>
                <a:gd name="T117" fmla="*/ 163 h 164"/>
                <a:gd name="T118" fmla="*/ 5 w 201"/>
                <a:gd name="T119" fmla="*/ 155 h 164"/>
                <a:gd name="T120" fmla="*/ 0 w 201"/>
                <a:gd name="T121" fmla="*/ 139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1" h="164">
                  <a:moveTo>
                    <a:pt x="0" y="139"/>
                  </a:moveTo>
                  <a:lnTo>
                    <a:pt x="1" y="133"/>
                  </a:lnTo>
                  <a:lnTo>
                    <a:pt x="4" y="119"/>
                  </a:lnTo>
                  <a:lnTo>
                    <a:pt x="6" y="98"/>
                  </a:lnTo>
                  <a:lnTo>
                    <a:pt x="7" y="75"/>
                  </a:lnTo>
                  <a:lnTo>
                    <a:pt x="8" y="63"/>
                  </a:lnTo>
                  <a:lnTo>
                    <a:pt x="11" y="51"/>
                  </a:lnTo>
                  <a:lnTo>
                    <a:pt x="16" y="39"/>
                  </a:lnTo>
                  <a:lnTo>
                    <a:pt x="24" y="28"/>
                  </a:lnTo>
                  <a:lnTo>
                    <a:pt x="34" y="17"/>
                  </a:lnTo>
                  <a:lnTo>
                    <a:pt x="47" y="9"/>
                  </a:lnTo>
                  <a:lnTo>
                    <a:pt x="63" y="3"/>
                  </a:lnTo>
                  <a:lnTo>
                    <a:pt x="80" y="0"/>
                  </a:lnTo>
                  <a:lnTo>
                    <a:pt x="98" y="0"/>
                  </a:lnTo>
                  <a:lnTo>
                    <a:pt x="115" y="2"/>
                  </a:lnTo>
                  <a:lnTo>
                    <a:pt x="128" y="6"/>
                  </a:lnTo>
                  <a:lnTo>
                    <a:pt x="140" y="13"/>
                  </a:lnTo>
                  <a:lnTo>
                    <a:pt x="150" y="20"/>
                  </a:lnTo>
                  <a:lnTo>
                    <a:pt x="157" y="27"/>
                  </a:lnTo>
                  <a:lnTo>
                    <a:pt x="164" y="34"/>
                  </a:lnTo>
                  <a:lnTo>
                    <a:pt x="168" y="38"/>
                  </a:lnTo>
                  <a:lnTo>
                    <a:pt x="171" y="42"/>
                  </a:lnTo>
                  <a:lnTo>
                    <a:pt x="175" y="46"/>
                  </a:lnTo>
                  <a:lnTo>
                    <a:pt x="179" y="50"/>
                  </a:lnTo>
                  <a:lnTo>
                    <a:pt x="183" y="53"/>
                  </a:lnTo>
                  <a:lnTo>
                    <a:pt x="186" y="56"/>
                  </a:lnTo>
                  <a:lnTo>
                    <a:pt x="190" y="59"/>
                  </a:lnTo>
                  <a:lnTo>
                    <a:pt x="192" y="61"/>
                  </a:lnTo>
                  <a:lnTo>
                    <a:pt x="194" y="63"/>
                  </a:lnTo>
                  <a:lnTo>
                    <a:pt x="196" y="65"/>
                  </a:lnTo>
                  <a:lnTo>
                    <a:pt x="198" y="68"/>
                  </a:lnTo>
                  <a:lnTo>
                    <a:pt x="201" y="70"/>
                  </a:lnTo>
                  <a:lnTo>
                    <a:pt x="201" y="73"/>
                  </a:lnTo>
                  <a:lnTo>
                    <a:pt x="200" y="76"/>
                  </a:lnTo>
                  <a:lnTo>
                    <a:pt x="196" y="78"/>
                  </a:lnTo>
                  <a:lnTo>
                    <a:pt x="189" y="80"/>
                  </a:lnTo>
                  <a:lnTo>
                    <a:pt x="179" y="81"/>
                  </a:lnTo>
                  <a:lnTo>
                    <a:pt x="172" y="82"/>
                  </a:lnTo>
                  <a:lnTo>
                    <a:pt x="165" y="83"/>
                  </a:lnTo>
                  <a:lnTo>
                    <a:pt x="158" y="85"/>
                  </a:lnTo>
                  <a:lnTo>
                    <a:pt x="150" y="87"/>
                  </a:lnTo>
                  <a:lnTo>
                    <a:pt x="142" y="89"/>
                  </a:lnTo>
                  <a:lnTo>
                    <a:pt x="134" y="92"/>
                  </a:lnTo>
                  <a:lnTo>
                    <a:pt x="126" y="95"/>
                  </a:lnTo>
                  <a:lnTo>
                    <a:pt x="118" y="98"/>
                  </a:lnTo>
                  <a:lnTo>
                    <a:pt x="110" y="101"/>
                  </a:lnTo>
                  <a:lnTo>
                    <a:pt x="103" y="105"/>
                  </a:lnTo>
                  <a:lnTo>
                    <a:pt x="96" y="109"/>
                  </a:lnTo>
                  <a:lnTo>
                    <a:pt x="90" y="113"/>
                  </a:lnTo>
                  <a:lnTo>
                    <a:pt x="84" y="116"/>
                  </a:lnTo>
                  <a:lnTo>
                    <a:pt x="79" y="120"/>
                  </a:lnTo>
                  <a:lnTo>
                    <a:pt x="74" y="124"/>
                  </a:lnTo>
                  <a:lnTo>
                    <a:pt x="71" y="128"/>
                  </a:lnTo>
                  <a:lnTo>
                    <a:pt x="63" y="136"/>
                  </a:lnTo>
                  <a:lnTo>
                    <a:pt x="54" y="145"/>
                  </a:lnTo>
                  <a:lnTo>
                    <a:pt x="44" y="154"/>
                  </a:lnTo>
                  <a:lnTo>
                    <a:pt x="32" y="161"/>
                  </a:lnTo>
                  <a:lnTo>
                    <a:pt x="22" y="164"/>
                  </a:lnTo>
                  <a:lnTo>
                    <a:pt x="12" y="163"/>
                  </a:lnTo>
                  <a:lnTo>
                    <a:pt x="5" y="155"/>
                  </a:lnTo>
                  <a:lnTo>
                    <a:pt x="0" y="139"/>
                  </a:lnTo>
                  <a:close/>
                </a:path>
              </a:pathLst>
            </a:custGeom>
            <a:solidFill>
              <a:srgbClr val="59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3" name="Freeform 58"/>
            <p:cNvSpPr>
              <a:spLocks/>
            </p:cNvSpPr>
            <p:nvPr/>
          </p:nvSpPr>
          <p:spPr bwMode="auto">
            <a:xfrm>
              <a:off x="1822" y="1657"/>
              <a:ext cx="483" cy="313"/>
            </a:xfrm>
            <a:custGeom>
              <a:avLst/>
              <a:gdLst>
                <a:gd name="T0" fmla="*/ 70 w 483"/>
                <a:gd name="T1" fmla="*/ 313 h 313"/>
                <a:gd name="T2" fmla="*/ 62 w 483"/>
                <a:gd name="T3" fmla="*/ 313 h 313"/>
                <a:gd name="T4" fmla="*/ 50 w 483"/>
                <a:gd name="T5" fmla="*/ 312 h 313"/>
                <a:gd name="T6" fmla="*/ 34 w 483"/>
                <a:gd name="T7" fmla="*/ 308 h 313"/>
                <a:gd name="T8" fmla="*/ 19 w 483"/>
                <a:gd name="T9" fmla="*/ 300 h 313"/>
                <a:gd name="T10" fmla="*/ 7 w 483"/>
                <a:gd name="T11" fmla="*/ 287 h 313"/>
                <a:gd name="T12" fmla="*/ 0 w 483"/>
                <a:gd name="T13" fmla="*/ 266 h 313"/>
                <a:gd name="T14" fmla="*/ 3 w 483"/>
                <a:gd name="T15" fmla="*/ 237 h 313"/>
                <a:gd name="T16" fmla="*/ 15 w 483"/>
                <a:gd name="T17" fmla="*/ 201 h 313"/>
                <a:gd name="T18" fmla="*/ 33 w 483"/>
                <a:gd name="T19" fmla="*/ 173 h 313"/>
                <a:gd name="T20" fmla="*/ 53 w 483"/>
                <a:gd name="T21" fmla="*/ 155 h 313"/>
                <a:gd name="T22" fmla="*/ 75 w 483"/>
                <a:gd name="T23" fmla="*/ 145 h 313"/>
                <a:gd name="T24" fmla="*/ 99 w 483"/>
                <a:gd name="T25" fmla="*/ 140 h 313"/>
                <a:gd name="T26" fmla="*/ 122 w 483"/>
                <a:gd name="T27" fmla="*/ 139 h 313"/>
                <a:gd name="T28" fmla="*/ 145 w 483"/>
                <a:gd name="T29" fmla="*/ 139 h 313"/>
                <a:gd name="T30" fmla="*/ 166 w 483"/>
                <a:gd name="T31" fmla="*/ 139 h 313"/>
                <a:gd name="T32" fmla="*/ 185 w 483"/>
                <a:gd name="T33" fmla="*/ 136 h 313"/>
                <a:gd name="T34" fmla="*/ 204 w 483"/>
                <a:gd name="T35" fmla="*/ 133 h 313"/>
                <a:gd name="T36" fmla="*/ 224 w 483"/>
                <a:gd name="T37" fmla="*/ 128 h 313"/>
                <a:gd name="T38" fmla="*/ 243 w 483"/>
                <a:gd name="T39" fmla="*/ 122 h 313"/>
                <a:gd name="T40" fmla="*/ 262 w 483"/>
                <a:gd name="T41" fmla="*/ 114 h 313"/>
                <a:gd name="T42" fmla="*/ 279 w 483"/>
                <a:gd name="T43" fmla="*/ 104 h 313"/>
                <a:gd name="T44" fmla="*/ 295 w 483"/>
                <a:gd name="T45" fmla="*/ 91 h 313"/>
                <a:gd name="T46" fmla="*/ 309 w 483"/>
                <a:gd name="T47" fmla="*/ 75 h 313"/>
                <a:gd name="T48" fmla="*/ 321 w 483"/>
                <a:gd name="T49" fmla="*/ 55 h 313"/>
                <a:gd name="T50" fmla="*/ 333 w 483"/>
                <a:gd name="T51" fmla="*/ 36 h 313"/>
                <a:gd name="T52" fmla="*/ 346 w 483"/>
                <a:gd name="T53" fmla="*/ 21 h 313"/>
                <a:gd name="T54" fmla="*/ 360 w 483"/>
                <a:gd name="T55" fmla="*/ 9 h 313"/>
                <a:gd name="T56" fmla="*/ 376 w 483"/>
                <a:gd name="T57" fmla="*/ 2 h 313"/>
                <a:gd name="T58" fmla="*/ 393 w 483"/>
                <a:gd name="T59" fmla="*/ 0 h 313"/>
                <a:gd name="T60" fmla="*/ 413 w 483"/>
                <a:gd name="T61" fmla="*/ 4 h 313"/>
                <a:gd name="T62" fmla="*/ 435 w 483"/>
                <a:gd name="T63" fmla="*/ 15 h 313"/>
                <a:gd name="T64" fmla="*/ 467 w 483"/>
                <a:gd name="T65" fmla="*/ 40 h 313"/>
                <a:gd name="T66" fmla="*/ 483 w 483"/>
                <a:gd name="T67" fmla="*/ 66 h 313"/>
                <a:gd name="T68" fmla="*/ 473 w 483"/>
                <a:gd name="T69" fmla="*/ 85 h 313"/>
                <a:gd name="T70" fmla="*/ 445 w 483"/>
                <a:gd name="T71" fmla="*/ 99 h 313"/>
                <a:gd name="T72" fmla="*/ 418 w 483"/>
                <a:gd name="T73" fmla="*/ 107 h 313"/>
                <a:gd name="T74" fmla="*/ 399 w 483"/>
                <a:gd name="T75" fmla="*/ 115 h 313"/>
                <a:gd name="T76" fmla="*/ 380 w 483"/>
                <a:gd name="T77" fmla="*/ 123 h 313"/>
                <a:gd name="T78" fmla="*/ 361 w 483"/>
                <a:gd name="T79" fmla="*/ 133 h 313"/>
                <a:gd name="T80" fmla="*/ 342 w 483"/>
                <a:gd name="T81" fmla="*/ 144 h 313"/>
                <a:gd name="T82" fmla="*/ 323 w 483"/>
                <a:gd name="T83" fmla="*/ 158 h 313"/>
                <a:gd name="T84" fmla="*/ 304 w 483"/>
                <a:gd name="T85" fmla="*/ 173 h 313"/>
                <a:gd name="T86" fmla="*/ 285 w 483"/>
                <a:gd name="T87" fmla="*/ 191 h 313"/>
                <a:gd name="T88" fmla="*/ 265 w 483"/>
                <a:gd name="T89" fmla="*/ 212 h 313"/>
                <a:gd name="T90" fmla="*/ 243 w 483"/>
                <a:gd name="T91" fmla="*/ 231 h 313"/>
                <a:gd name="T92" fmla="*/ 219 w 483"/>
                <a:gd name="T93" fmla="*/ 250 h 313"/>
                <a:gd name="T94" fmla="*/ 193 w 483"/>
                <a:gd name="T95" fmla="*/ 267 h 313"/>
                <a:gd name="T96" fmla="*/ 166 w 483"/>
                <a:gd name="T97" fmla="*/ 282 h 313"/>
                <a:gd name="T98" fmla="*/ 139 w 483"/>
                <a:gd name="T99" fmla="*/ 294 h 313"/>
                <a:gd name="T100" fmla="*/ 111 w 483"/>
                <a:gd name="T101" fmla="*/ 303 h 313"/>
                <a:gd name="T102" fmla="*/ 85 w 483"/>
                <a:gd name="T103" fmla="*/ 310 h 3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83" h="313">
                  <a:moveTo>
                    <a:pt x="71" y="313"/>
                  </a:moveTo>
                  <a:lnTo>
                    <a:pt x="70" y="313"/>
                  </a:lnTo>
                  <a:lnTo>
                    <a:pt x="67" y="313"/>
                  </a:lnTo>
                  <a:lnTo>
                    <a:pt x="62" y="313"/>
                  </a:lnTo>
                  <a:lnTo>
                    <a:pt x="56" y="313"/>
                  </a:lnTo>
                  <a:lnTo>
                    <a:pt x="50" y="312"/>
                  </a:lnTo>
                  <a:lnTo>
                    <a:pt x="42" y="310"/>
                  </a:lnTo>
                  <a:lnTo>
                    <a:pt x="34" y="308"/>
                  </a:lnTo>
                  <a:lnTo>
                    <a:pt x="26" y="305"/>
                  </a:lnTo>
                  <a:lnTo>
                    <a:pt x="19" y="300"/>
                  </a:lnTo>
                  <a:lnTo>
                    <a:pt x="12" y="294"/>
                  </a:lnTo>
                  <a:lnTo>
                    <a:pt x="7" y="287"/>
                  </a:lnTo>
                  <a:lnTo>
                    <a:pt x="3" y="278"/>
                  </a:lnTo>
                  <a:lnTo>
                    <a:pt x="0" y="266"/>
                  </a:lnTo>
                  <a:lnTo>
                    <a:pt x="0" y="253"/>
                  </a:lnTo>
                  <a:lnTo>
                    <a:pt x="3" y="237"/>
                  </a:lnTo>
                  <a:lnTo>
                    <a:pt x="8" y="219"/>
                  </a:lnTo>
                  <a:lnTo>
                    <a:pt x="15" y="201"/>
                  </a:lnTo>
                  <a:lnTo>
                    <a:pt x="24" y="186"/>
                  </a:lnTo>
                  <a:lnTo>
                    <a:pt x="33" y="173"/>
                  </a:lnTo>
                  <a:lnTo>
                    <a:pt x="43" y="163"/>
                  </a:lnTo>
                  <a:lnTo>
                    <a:pt x="53" y="155"/>
                  </a:lnTo>
                  <a:lnTo>
                    <a:pt x="64" y="150"/>
                  </a:lnTo>
                  <a:lnTo>
                    <a:pt x="75" y="145"/>
                  </a:lnTo>
                  <a:lnTo>
                    <a:pt x="86" y="142"/>
                  </a:lnTo>
                  <a:lnTo>
                    <a:pt x="99" y="140"/>
                  </a:lnTo>
                  <a:lnTo>
                    <a:pt x="110" y="140"/>
                  </a:lnTo>
                  <a:lnTo>
                    <a:pt x="122" y="139"/>
                  </a:lnTo>
                  <a:lnTo>
                    <a:pt x="133" y="139"/>
                  </a:lnTo>
                  <a:lnTo>
                    <a:pt x="145" y="139"/>
                  </a:lnTo>
                  <a:lnTo>
                    <a:pt x="155" y="139"/>
                  </a:lnTo>
                  <a:lnTo>
                    <a:pt x="166" y="139"/>
                  </a:lnTo>
                  <a:lnTo>
                    <a:pt x="175" y="138"/>
                  </a:lnTo>
                  <a:lnTo>
                    <a:pt x="185" y="136"/>
                  </a:lnTo>
                  <a:lnTo>
                    <a:pt x="194" y="135"/>
                  </a:lnTo>
                  <a:lnTo>
                    <a:pt x="204" y="133"/>
                  </a:lnTo>
                  <a:lnTo>
                    <a:pt x="214" y="130"/>
                  </a:lnTo>
                  <a:lnTo>
                    <a:pt x="224" y="128"/>
                  </a:lnTo>
                  <a:lnTo>
                    <a:pt x="234" y="125"/>
                  </a:lnTo>
                  <a:lnTo>
                    <a:pt x="243" y="122"/>
                  </a:lnTo>
                  <a:lnTo>
                    <a:pt x="253" y="118"/>
                  </a:lnTo>
                  <a:lnTo>
                    <a:pt x="262" y="114"/>
                  </a:lnTo>
                  <a:lnTo>
                    <a:pt x="271" y="109"/>
                  </a:lnTo>
                  <a:lnTo>
                    <a:pt x="279" y="104"/>
                  </a:lnTo>
                  <a:lnTo>
                    <a:pt x="287" y="98"/>
                  </a:lnTo>
                  <a:lnTo>
                    <a:pt x="295" y="91"/>
                  </a:lnTo>
                  <a:lnTo>
                    <a:pt x="302" y="83"/>
                  </a:lnTo>
                  <a:lnTo>
                    <a:pt x="309" y="75"/>
                  </a:lnTo>
                  <a:lnTo>
                    <a:pt x="315" y="65"/>
                  </a:lnTo>
                  <a:lnTo>
                    <a:pt x="321" y="55"/>
                  </a:lnTo>
                  <a:lnTo>
                    <a:pt x="327" y="45"/>
                  </a:lnTo>
                  <a:lnTo>
                    <a:pt x="333" y="36"/>
                  </a:lnTo>
                  <a:lnTo>
                    <a:pt x="339" y="28"/>
                  </a:lnTo>
                  <a:lnTo>
                    <a:pt x="346" y="21"/>
                  </a:lnTo>
                  <a:lnTo>
                    <a:pt x="353" y="15"/>
                  </a:lnTo>
                  <a:lnTo>
                    <a:pt x="360" y="9"/>
                  </a:lnTo>
                  <a:lnTo>
                    <a:pt x="368" y="5"/>
                  </a:lnTo>
                  <a:lnTo>
                    <a:pt x="376" y="2"/>
                  </a:lnTo>
                  <a:lnTo>
                    <a:pt x="384" y="0"/>
                  </a:lnTo>
                  <a:lnTo>
                    <a:pt x="393" y="0"/>
                  </a:lnTo>
                  <a:lnTo>
                    <a:pt x="403" y="1"/>
                  </a:lnTo>
                  <a:lnTo>
                    <a:pt x="413" y="4"/>
                  </a:lnTo>
                  <a:lnTo>
                    <a:pt x="424" y="8"/>
                  </a:lnTo>
                  <a:lnTo>
                    <a:pt x="435" y="15"/>
                  </a:lnTo>
                  <a:lnTo>
                    <a:pt x="447" y="23"/>
                  </a:lnTo>
                  <a:lnTo>
                    <a:pt x="467" y="40"/>
                  </a:lnTo>
                  <a:lnTo>
                    <a:pt x="479" y="54"/>
                  </a:lnTo>
                  <a:lnTo>
                    <a:pt x="483" y="66"/>
                  </a:lnTo>
                  <a:lnTo>
                    <a:pt x="481" y="76"/>
                  </a:lnTo>
                  <a:lnTo>
                    <a:pt x="473" y="85"/>
                  </a:lnTo>
                  <a:lnTo>
                    <a:pt x="461" y="92"/>
                  </a:lnTo>
                  <a:lnTo>
                    <a:pt x="445" y="99"/>
                  </a:lnTo>
                  <a:lnTo>
                    <a:pt x="427" y="105"/>
                  </a:lnTo>
                  <a:lnTo>
                    <a:pt x="418" y="107"/>
                  </a:lnTo>
                  <a:lnTo>
                    <a:pt x="408" y="111"/>
                  </a:lnTo>
                  <a:lnTo>
                    <a:pt x="399" y="115"/>
                  </a:lnTo>
                  <a:lnTo>
                    <a:pt x="389" y="118"/>
                  </a:lnTo>
                  <a:lnTo>
                    <a:pt x="380" y="123"/>
                  </a:lnTo>
                  <a:lnTo>
                    <a:pt x="370" y="128"/>
                  </a:lnTo>
                  <a:lnTo>
                    <a:pt x="361" y="133"/>
                  </a:lnTo>
                  <a:lnTo>
                    <a:pt x="351" y="138"/>
                  </a:lnTo>
                  <a:lnTo>
                    <a:pt x="342" y="144"/>
                  </a:lnTo>
                  <a:lnTo>
                    <a:pt x="332" y="151"/>
                  </a:lnTo>
                  <a:lnTo>
                    <a:pt x="323" y="158"/>
                  </a:lnTo>
                  <a:lnTo>
                    <a:pt x="313" y="165"/>
                  </a:lnTo>
                  <a:lnTo>
                    <a:pt x="304" y="173"/>
                  </a:lnTo>
                  <a:lnTo>
                    <a:pt x="294" y="182"/>
                  </a:lnTo>
                  <a:lnTo>
                    <a:pt x="285" y="191"/>
                  </a:lnTo>
                  <a:lnTo>
                    <a:pt x="275" y="201"/>
                  </a:lnTo>
                  <a:lnTo>
                    <a:pt x="265" y="212"/>
                  </a:lnTo>
                  <a:lnTo>
                    <a:pt x="254" y="222"/>
                  </a:lnTo>
                  <a:lnTo>
                    <a:pt x="243" y="231"/>
                  </a:lnTo>
                  <a:lnTo>
                    <a:pt x="231" y="241"/>
                  </a:lnTo>
                  <a:lnTo>
                    <a:pt x="219" y="250"/>
                  </a:lnTo>
                  <a:lnTo>
                    <a:pt x="206" y="258"/>
                  </a:lnTo>
                  <a:lnTo>
                    <a:pt x="193" y="267"/>
                  </a:lnTo>
                  <a:lnTo>
                    <a:pt x="180" y="274"/>
                  </a:lnTo>
                  <a:lnTo>
                    <a:pt x="166" y="282"/>
                  </a:lnTo>
                  <a:lnTo>
                    <a:pt x="153" y="288"/>
                  </a:lnTo>
                  <a:lnTo>
                    <a:pt x="139" y="294"/>
                  </a:lnTo>
                  <a:lnTo>
                    <a:pt x="125" y="299"/>
                  </a:lnTo>
                  <a:lnTo>
                    <a:pt x="111" y="303"/>
                  </a:lnTo>
                  <a:lnTo>
                    <a:pt x="98" y="308"/>
                  </a:lnTo>
                  <a:lnTo>
                    <a:pt x="85" y="310"/>
                  </a:lnTo>
                  <a:lnTo>
                    <a:pt x="71" y="3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4" name="Freeform 59"/>
            <p:cNvSpPr>
              <a:spLocks/>
            </p:cNvSpPr>
            <p:nvPr/>
          </p:nvSpPr>
          <p:spPr bwMode="auto">
            <a:xfrm>
              <a:off x="1829" y="1663"/>
              <a:ext cx="467" cy="299"/>
            </a:xfrm>
            <a:custGeom>
              <a:avLst/>
              <a:gdLst>
                <a:gd name="T0" fmla="*/ 178 w 467"/>
                <a:gd name="T1" fmla="*/ 134 h 299"/>
                <a:gd name="T2" fmla="*/ 196 w 467"/>
                <a:gd name="T3" fmla="*/ 131 h 299"/>
                <a:gd name="T4" fmla="*/ 215 w 467"/>
                <a:gd name="T5" fmla="*/ 126 h 299"/>
                <a:gd name="T6" fmla="*/ 234 w 467"/>
                <a:gd name="T7" fmla="*/ 120 h 299"/>
                <a:gd name="T8" fmla="*/ 253 w 467"/>
                <a:gd name="T9" fmla="*/ 113 h 299"/>
                <a:gd name="T10" fmla="*/ 270 w 467"/>
                <a:gd name="T11" fmla="*/ 103 h 299"/>
                <a:gd name="T12" fmla="*/ 286 w 467"/>
                <a:gd name="T13" fmla="*/ 91 h 299"/>
                <a:gd name="T14" fmla="*/ 300 w 467"/>
                <a:gd name="T15" fmla="*/ 75 h 299"/>
                <a:gd name="T16" fmla="*/ 309 w 467"/>
                <a:gd name="T17" fmla="*/ 63 h 299"/>
                <a:gd name="T18" fmla="*/ 314 w 467"/>
                <a:gd name="T19" fmla="*/ 54 h 299"/>
                <a:gd name="T20" fmla="*/ 322 w 467"/>
                <a:gd name="T21" fmla="*/ 42 h 299"/>
                <a:gd name="T22" fmla="*/ 332 w 467"/>
                <a:gd name="T23" fmla="*/ 28 h 299"/>
                <a:gd name="T24" fmla="*/ 343 w 467"/>
                <a:gd name="T25" fmla="*/ 16 h 299"/>
                <a:gd name="T26" fmla="*/ 356 w 467"/>
                <a:gd name="T27" fmla="*/ 7 h 299"/>
                <a:gd name="T28" fmla="*/ 369 w 467"/>
                <a:gd name="T29" fmla="*/ 2 h 299"/>
                <a:gd name="T30" fmla="*/ 384 w 467"/>
                <a:gd name="T31" fmla="*/ 0 h 299"/>
                <a:gd name="T32" fmla="*/ 402 w 467"/>
                <a:gd name="T33" fmla="*/ 5 h 299"/>
                <a:gd name="T34" fmla="*/ 421 w 467"/>
                <a:gd name="T35" fmla="*/ 14 h 299"/>
                <a:gd name="T36" fmla="*/ 451 w 467"/>
                <a:gd name="T37" fmla="*/ 37 h 299"/>
                <a:gd name="T38" fmla="*/ 467 w 467"/>
                <a:gd name="T39" fmla="*/ 61 h 299"/>
                <a:gd name="T40" fmla="*/ 457 w 467"/>
                <a:gd name="T41" fmla="*/ 79 h 299"/>
                <a:gd name="T42" fmla="*/ 431 w 467"/>
                <a:gd name="T43" fmla="*/ 92 h 299"/>
                <a:gd name="T44" fmla="*/ 404 w 467"/>
                <a:gd name="T45" fmla="*/ 101 h 299"/>
                <a:gd name="T46" fmla="*/ 385 w 467"/>
                <a:gd name="T47" fmla="*/ 108 h 299"/>
                <a:gd name="T48" fmla="*/ 367 w 467"/>
                <a:gd name="T49" fmla="*/ 116 h 299"/>
                <a:gd name="T50" fmla="*/ 349 w 467"/>
                <a:gd name="T51" fmla="*/ 125 h 299"/>
                <a:gd name="T52" fmla="*/ 331 w 467"/>
                <a:gd name="T53" fmla="*/ 136 h 299"/>
                <a:gd name="T54" fmla="*/ 313 w 467"/>
                <a:gd name="T55" fmla="*/ 149 h 299"/>
                <a:gd name="T56" fmla="*/ 294 w 467"/>
                <a:gd name="T57" fmla="*/ 164 h 299"/>
                <a:gd name="T58" fmla="*/ 276 w 467"/>
                <a:gd name="T59" fmla="*/ 181 h 299"/>
                <a:gd name="T60" fmla="*/ 257 w 467"/>
                <a:gd name="T61" fmla="*/ 201 h 299"/>
                <a:gd name="T62" fmla="*/ 236 w 467"/>
                <a:gd name="T63" fmla="*/ 220 h 299"/>
                <a:gd name="T64" fmla="*/ 212 w 467"/>
                <a:gd name="T65" fmla="*/ 238 h 299"/>
                <a:gd name="T66" fmla="*/ 187 w 467"/>
                <a:gd name="T67" fmla="*/ 254 h 299"/>
                <a:gd name="T68" fmla="*/ 161 w 467"/>
                <a:gd name="T69" fmla="*/ 267 h 299"/>
                <a:gd name="T70" fmla="*/ 135 w 467"/>
                <a:gd name="T71" fmla="*/ 280 h 299"/>
                <a:gd name="T72" fmla="*/ 108 w 467"/>
                <a:gd name="T73" fmla="*/ 289 h 299"/>
                <a:gd name="T74" fmla="*/ 82 w 467"/>
                <a:gd name="T75" fmla="*/ 296 h 299"/>
                <a:gd name="T76" fmla="*/ 68 w 467"/>
                <a:gd name="T77" fmla="*/ 299 h 299"/>
                <a:gd name="T78" fmla="*/ 61 w 467"/>
                <a:gd name="T79" fmla="*/ 299 h 299"/>
                <a:gd name="T80" fmla="*/ 48 w 467"/>
                <a:gd name="T81" fmla="*/ 298 h 299"/>
                <a:gd name="T82" fmla="*/ 33 w 467"/>
                <a:gd name="T83" fmla="*/ 295 h 299"/>
                <a:gd name="T84" fmla="*/ 18 w 467"/>
                <a:gd name="T85" fmla="*/ 287 h 299"/>
                <a:gd name="T86" fmla="*/ 6 w 467"/>
                <a:gd name="T87" fmla="*/ 275 h 299"/>
                <a:gd name="T88" fmla="*/ 0 w 467"/>
                <a:gd name="T89" fmla="*/ 255 h 299"/>
                <a:gd name="T90" fmla="*/ 2 w 467"/>
                <a:gd name="T91" fmla="*/ 228 h 299"/>
                <a:gd name="T92" fmla="*/ 14 w 467"/>
                <a:gd name="T93" fmla="*/ 194 h 299"/>
                <a:gd name="T94" fmla="*/ 30 w 467"/>
                <a:gd name="T95" fmla="*/ 168 h 299"/>
                <a:gd name="T96" fmla="*/ 49 w 467"/>
                <a:gd name="T97" fmla="*/ 152 h 299"/>
                <a:gd name="T98" fmla="*/ 71 w 467"/>
                <a:gd name="T99" fmla="*/ 142 h 299"/>
                <a:gd name="T100" fmla="*/ 94 w 467"/>
                <a:gd name="T101" fmla="*/ 138 h 299"/>
                <a:gd name="T102" fmla="*/ 116 w 467"/>
                <a:gd name="T103" fmla="*/ 137 h 299"/>
                <a:gd name="T104" fmla="*/ 138 w 467"/>
                <a:gd name="T105" fmla="*/ 137 h 299"/>
                <a:gd name="T106" fmla="*/ 159 w 467"/>
                <a:gd name="T107" fmla="*/ 137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7" h="299">
                  <a:moveTo>
                    <a:pt x="168" y="136"/>
                  </a:moveTo>
                  <a:lnTo>
                    <a:pt x="178" y="134"/>
                  </a:lnTo>
                  <a:lnTo>
                    <a:pt x="187" y="133"/>
                  </a:lnTo>
                  <a:lnTo>
                    <a:pt x="196" y="131"/>
                  </a:lnTo>
                  <a:lnTo>
                    <a:pt x="205" y="129"/>
                  </a:lnTo>
                  <a:lnTo>
                    <a:pt x="215" y="126"/>
                  </a:lnTo>
                  <a:lnTo>
                    <a:pt x="225" y="124"/>
                  </a:lnTo>
                  <a:lnTo>
                    <a:pt x="234" y="120"/>
                  </a:lnTo>
                  <a:lnTo>
                    <a:pt x="243" y="117"/>
                  </a:lnTo>
                  <a:lnTo>
                    <a:pt x="253" y="113"/>
                  </a:lnTo>
                  <a:lnTo>
                    <a:pt x="262" y="108"/>
                  </a:lnTo>
                  <a:lnTo>
                    <a:pt x="270" y="103"/>
                  </a:lnTo>
                  <a:lnTo>
                    <a:pt x="279" y="97"/>
                  </a:lnTo>
                  <a:lnTo>
                    <a:pt x="286" y="91"/>
                  </a:lnTo>
                  <a:lnTo>
                    <a:pt x="294" y="84"/>
                  </a:lnTo>
                  <a:lnTo>
                    <a:pt x="300" y="75"/>
                  </a:lnTo>
                  <a:lnTo>
                    <a:pt x="306" y="67"/>
                  </a:lnTo>
                  <a:lnTo>
                    <a:pt x="309" y="63"/>
                  </a:lnTo>
                  <a:lnTo>
                    <a:pt x="311" y="58"/>
                  </a:lnTo>
                  <a:lnTo>
                    <a:pt x="314" y="54"/>
                  </a:lnTo>
                  <a:lnTo>
                    <a:pt x="317" y="50"/>
                  </a:lnTo>
                  <a:lnTo>
                    <a:pt x="322" y="42"/>
                  </a:lnTo>
                  <a:lnTo>
                    <a:pt x="327" y="35"/>
                  </a:lnTo>
                  <a:lnTo>
                    <a:pt x="332" y="28"/>
                  </a:lnTo>
                  <a:lnTo>
                    <a:pt x="338" y="22"/>
                  </a:lnTo>
                  <a:lnTo>
                    <a:pt x="343" y="16"/>
                  </a:lnTo>
                  <a:lnTo>
                    <a:pt x="350" y="11"/>
                  </a:lnTo>
                  <a:lnTo>
                    <a:pt x="356" y="7"/>
                  </a:lnTo>
                  <a:lnTo>
                    <a:pt x="362" y="4"/>
                  </a:lnTo>
                  <a:lnTo>
                    <a:pt x="369" y="2"/>
                  </a:lnTo>
                  <a:lnTo>
                    <a:pt x="377" y="0"/>
                  </a:lnTo>
                  <a:lnTo>
                    <a:pt x="384" y="0"/>
                  </a:lnTo>
                  <a:lnTo>
                    <a:pt x="392" y="2"/>
                  </a:lnTo>
                  <a:lnTo>
                    <a:pt x="402" y="5"/>
                  </a:lnTo>
                  <a:lnTo>
                    <a:pt x="411" y="8"/>
                  </a:lnTo>
                  <a:lnTo>
                    <a:pt x="421" y="14"/>
                  </a:lnTo>
                  <a:lnTo>
                    <a:pt x="432" y="21"/>
                  </a:lnTo>
                  <a:lnTo>
                    <a:pt x="451" y="37"/>
                  </a:lnTo>
                  <a:lnTo>
                    <a:pt x="463" y="50"/>
                  </a:lnTo>
                  <a:lnTo>
                    <a:pt x="467" y="61"/>
                  </a:lnTo>
                  <a:lnTo>
                    <a:pt x="465" y="71"/>
                  </a:lnTo>
                  <a:lnTo>
                    <a:pt x="457" y="79"/>
                  </a:lnTo>
                  <a:lnTo>
                    <a:pt x="446" y="86"/>
                  </a:lnTo>
                  <a:lnTo>
                    <a:pt x="431" y="92"/>
                  </a:lnTo>
                  <a:lnTo>
                    <a:pt x="413" y="98"/>
                  </a:lnTo>
                  <a:lnTo>
                    <a:pt x="404" y="101"/>
                  </a:lnTo>
                  <a:lnTo>
                    <a:pt x="395" y="104"/>
                  </a:lnTo>
                  <a:lnTo>
                    <a:pt x="385" y="108"/>
                  </a:lnTo>
                  <a:lnTo>
                    <a:pt x="377" y="112"/>
                  </a:lnTo>
                  <a:lnTo>
                    <a:pt x="367" y="116"/>
                  </a:lnTo>
                  <a:lnTo>
                    <a:pt x="358" y="120"/>
                  </a:lnTo>
                  <a:lnTo>
                    <a:pt x="349" y="125"/>
                  </a:lnTo>
                  <a:lnTo>
                    <a:pt x="340" y="130"/>
                  </a:lnTo>
                  <a:lnTo>
                    <a:pt x="331" y="136"/>
                  </a:lnTo>
                  <a:lnTo>
                    <a:pt x="322" y="142"/>
                  </a:lnTo>
                  <a:lnTo>
                    <a:pt x="313" y="149"/>
                  </a:lnTo>
                  <a:lnTo>
                    <a:pt x="303" y="156"/>
                  </a:lnTo>
                  <a:lnTo>
                    <a:pt x="294" y="164"/>
                  </a:lnTo>
                  <a:lnTo>
                    <a:pt x="285" y="172"/>
                  </a:lnTo>
                  <a:lnTo>
                    <a:pt x="276" y="181"/>
                  </a:lnTo>
                  <a:lnTo>
                    <a:pt x="266" y="191"/>
                  </a:lnTo>
                  <a:lnTo>
                    <a:pt x="257" y="201"/>
                  </a:lnTo>
                  <a:lnTo>
                    <a:pt x="246" y="210"/>
                  </a:lnTo>
                  <a:lnTo>
                    <a:pt x="236" y="220"/>
                  </a:lnTo>
                  <a:lnTo>
                    <a:pt x="224" y="229"/>
                  </a:lnTo>
                  <a:lnTo>
                    <a:pt x="212" y="238"/>
                  </a:lnTo>
                  <a:lnTo>
                    <a:pt x="200" y="246"/>
                  </a:lnTo>
                  <a:lnTo>
                    <a:pt x="187" y="254"/>
                  </a:lnTo>
                  <a:lnTo>
                    <a:pt x="175" y="261"/>
                  </a:lnTo>
                  <a:lnTo>
                    <a:pt x="161" y="267"/>
                  </a:lnTo>
                  <a:lnTo>
                    <a:pt x="148" y="274"/>
                  </a:lnTo>
                  <a:lnTo>
                    <a:pt x="135" y="280"/>
                  </a:lnTo>
                  <a:lnTo>
                    <a:pt x="122" y="285"/>
                  </a:lnTo>
                  <a:lnTo>
                    <a:pt x="108" y="289"/>
                  </a:lnTo>
                  <a:lnTo>
                    <a:pt x="95" y="293"/>
                  </a:lnTo>
                  <a:lnTo>
                    <a:pt x="82" y="296"/>
                  </a:lnTo>
                  <a:lnTo>
                    <a:pt x="70" y="299"/>
                  </a:lnTo>
                  <a:lnTo>
                    <a:pt x="68" y="299"/>
                  </a:lnTo>
                  <a:lnTo>
                    <a:pt x="66" y="299"/>
                  </a:lnTo>
                  <a:lnTo>
                    <a:pt x="61" y="299"/>
                  </a:lnTo>
                  <a:lnTo>
                    <a:pt x="55" y="299"/>
                  </a:lnTo>
                  <a:lnTo>
                    <a:pt x="48" y="298"/>
                  </a:lnTo>
                  <a:lnTo>
                    <a:pt x="41" y="297"/>
                  </a:lnTo>
                  <a:lnTo>
                    <a:pt x="33" y="295"/>
                  </a:lnTo>
                  <a:lnTo>
                    <a:pt x="25" y="292"/>
                  </a:lnTo>
                  <a:lnTo>
                    <a:pt x="18" y="287"/>
                  </a:lnTo>
                  <a:lnTo>
                    <a:pt x="12" y="282"/>
                  </a:lnTo>
                  <a:lnTo>
                    <a:pt x="6" y="275"/>
                  </a:lnTo>
                  <a:lnTo>
                    <a:pt x="2" y="266"/>
                  </a:lnTo>
                  <a:lnTo>
                    <a:pt x="0" y="255"/>
                  </a:lnTo>
                  <a:lnTo>
                    <a:pt x="0" y="243"/>
                  </a:lnTo>
                  <a:lnTo>
                    <a:pt x="2" y="228"/>
                  </a:lnTo>
                  <a:lnTo>
                    <a:pt x="7" y="211"/>
                  </a:lnTo>
                  <a:lnTo>
                    <a:pt x="14" y="194"/>
                  </a:lnTo>
                  <a:lnTo>
                    <a:pt x="22" y="180"/>
                  </a:lnTo>
                  <a:lnTo>
                    <a:pt x="30" y="168"/>
                  </a:lnTo>
                  <a:lnTo>
                    <a:pt x="40" y="158"/>
                  </a:lnTo>
                  <a:lnTo>
                    <a:pt x="49" y="152"/>
                  </a:lnTo>
                  <a:lnTo>
                    <a:pt x="60" y="146"/>
                  </a:lnTo>
                  <a:lnTo>
                    <a:pt x="71" y="142"/>
                  </a:lnTo>
                  <a:lnTo>
                    <a:pt x="82" y="139"/>
                  </a:lnTo>
                  <a:lnTo>
                    <a:pt x="94" y="138"/>
                  </a:lnTo>
                  <a:lnTo>
                    <a:pt x="105" y="137"/>
                  </a:lnTo>
                  <a:lnTo>
                    <a:pt x="116" y="137"/>
                  </a:lnTo>
                  <a:lnTo>
                    <a:pt x="128" y="137"/>
                  </a:lnTo>
                  <a:lnTo>
                    <a:pt x="138" y="137"/>
                  </a:lnTo>
                  <a:lnTo>
                    <a:pt x="149" y="137"/>
                  </a:lnTo>
                  <a:lnTo>
                    <a:pt x="159" y="137"/>
                  </a:lnTo>
                  <a:lnTo>
                    <a:pt x="168" y="136"/>
                  </a:lnTo>
                  <a:close/>
                </a:path>
              </a:pathLst>
            </a:custGeom>
            <a:solidFill>
              <a:srgbClr val="F7E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5" name="Freeform 60"/>
            <p:cNvSpPr>
              <a:spLocks/>
            </p:cNvSpPr>
            <p:nvPr/>
          </p:nvSpPr>
          <p:spPr bwMode="auto">
            <a:xfrm>
              <a:off x="1836" y="1671"/>
              <a:ext cx="451" cy="283"/>
            </a:xfrm>
            <a:custGeom>
              <a:avLst/>
              <a:gdLst>
                <a:gd name="T0" fmla="*/ 170 w 451"/>
                <a:gd name="T1" fmla="*/ 131 h 283"/>
                <a:gd name="T2" fmla="*/ 188 w 451"/>
                <a:gd name="T3" fmla="*/ 127 h 283"/>
                <a:gd name="T4" fmla="*/ 207 w 451"/>
                <a:gd name="T5" fmla="*/ 123 h 283"/>
                <a:gd name="T6" fmla="*/ 225 w 451"/>
                <a:gd name="T7" fmla="*/ 118 h 283"/>
                <a:gd name="T8" fmla="*/ 244 w 451"/>
                <a:gd name="T9" fmla="*/ 110 h 283"/>
                <a:gd name="T10" fmla="*/ 261 w 451"/>
                <a:gd name="T11" fmla="*/ 101 h 283"/>
                <a:gd name="T12" fmla="*/ 277 w 451"/>
                <a:gd name="T13" fmla="*/ 90 h 283"/>
                <a:gd name="T14" fmla="*/ 291 w 451"/>
                <a:gd name="T15" fmla="*/ 76 h 283"/>
                <a:gd name="T16" fmla="*/ 300 w 451"/>
                <a:gd name="T17" fmla="*/ 64 h 283"/>
                <a:gd name="T18" fmla="*/ 305 w 451"/>
                <a:gd name="T19" fmla="*/ 56 h 283"/>
                <a:gd name="T20" fmla="*/ 313 w 451"/>
                <a:gd name="T21" fmla="*/ 45 h 283"/>
                <a:gd name="T22" fmla="*/ 322 w 451"/>
                <a:gd name="T23" fmla="*/ 31 h 283"/>
                <a:gd name="T24" fmla="*/ 332 w 451"/>
                <a:gd name="T25" fmla="*/ 18 h 283"/>
                <a:gd name="T26" fmla="*/ 344 w 451"/>
                <a:gd name="T27" fmla="*/ 8 h 283"/>
                <a:gd name="T28" fmla="*/ 356 w 451"/>
                <a:gd name="T29" fmla="*/ 2 h 283"/>
                <a:gd name="T30" fmla="*/ 370 w 451"/>
                <a:gd name="T31" fmla="*/ 0 h 283"/>
                <a:gd name="T32" fmla="*/ 386 w 451"/>
                <a:gd name="T33" fmla="*/ 2 h 283"/>
                <a:gd name="T34" fmla="*/ 405 w 451"/>
                <a:gd name="T35" fmla="*/ 11 h 283"/>
                <a:gd name="T36" fmla="*/ 435 w 451"/>
                <a:gd name="T37" fmla="*/ 32 h 283"/>
                <a:gd name="T38" fmla="*/ 451 w 451"/>
                <a:gd name="T39" fmla="*/ 54 h 283"/>
                <a:gd name="T40" fmla="*/ 442 w 451"/>
                <a:gd name="T41" fmla="*/ 71 h 283"/>
                <a:gd name="T42" fmla="*/ 416 w 451"/>
                <a:gd name="T43" fmla="*/ 84 h 283"/>
                <a:gd name="T44" fmla="*/ 390 w 451"/>
                <a:gd name="T45" fmla="*/ 92 h 283"/>
                <a:gd name="T46" fmla="*/ 373 w 451"/>
                <a:gd name="T47" fmla="*/ 99 h 283"/>
                <a:gd name="T48" fmla="*/ 355 w 451"/>
                <a:gd name="T49" fmla="*/ 107 h 283"/>
                <a:gd name="T50" fmla="*/ 337 w 451"/>
                <a:gd name="T51" fmla="*/ 116 h 283"/>
                <a:gd name="T52" fmla="*/ 319 w 451"/>
                <a:gd name="T53" fmla="*/ 127 h 283"/>
                <a:gd name="T54" fmla="*/ 302 w 451"/>
                <a:gd name="T55" fmla="*/ 139 h 283"/>
                <a:gd name="T56" fmla="*/ 284 w 451"/>
                <a:gd name="T57" fmla="*/ 153 h 283"/>
                <a:gd name="T58" fmla="*/ 266 w 451"/>
                <a:gd name="T59" fmla="*/ 170 h 283"/>
                <a:gd name="T60" fmla="*/ 248 w 451"/>
                <a:gd name="T61" fmla="*/ 188 h 283"/>
                <a:gd name="T62" fmla="*/ 228 w 451"/>
                <a:gd name="T63" fmla="*/ 206 h 283"/>
                <a:gd name="T64" fmla="*/ 206 w 451"/>
                <a:gd name="T65" fmla="*/ 223 h 283"/>
                <a:gd name="T66" fmla="*/ 182 w 451"/>
                <a:gd name="T67" fmla="*/ 239 h 283"/>
                <a:gd name="T68" fmla="*/ 157 w 451"/>
                <a:gd name="T69" fmla="*/ 252 h 283"/>
                <a:gd name="T70" fmla="*/ 131 w 451"/>
                <a:gd name="T71" fmla="*/ 264 h 283"/>
                <a:gd name="T72" fmla="*/ 106 w 451"/>
                <a:gd name="T73" fmla="*/ 273 h 283"/>
                <a:gd name="T74" fmla="*/ 81 w 451"/>
                <a:gd name="T75" fmla="*/ 280 h 283"/>
                <a:gd name="T76" fmla="*/ 67 w 451"/>
                <a:gd name="T77" fmla="*/ 283 h 283"/>
                <a:gd name="T78" fmla="*/ 60 w 451"/>
                <a:gd name="T79" fmla="*/ 283 h 283"/>
                <a:gd name="T80" fmla="*/ 48 w 451"/>
                <a:gd name="T81" fmla="*/ 283 h 283"/>
                <a:gd name="T82" fmla="*/ 33 w 451"/>
                <a:gd name="T83" fmla="*/ 280 h 283"/>
                <a:gd name="T84" fmla="*/ 18 w 451"/>
                <a:gd name="T85" fmla="*/ 273 h 283"/>
                <a:gd name="T86" fmla="*/ 6 w 451"/>
                <a:gd name="T87" fmla="*/ 261 h 283"/>
                <a:gd name="T88" fmla="*/ 0 w 451"/>
                <a:gd name="T89" fmla="*/ 243 h 283"/>
                <a:gd name="T90" fmla="*/ 1 w 451"/>
                <a:gd name="T91" fmla="*/ 218 h 283"/>
                <a:gd name="T92" fmla="*/ 12 w 451"/>
                <a:gd name="T93" fmla="*/ 186 h 283"/>
                <a:gd name="T94" fmla="*/ 28 w 451"/>
                <a:gd name="T95" fmla="*/ 161 h 283"/>
                <a:gd name="T96" fmla="*/ 46 w 451"/>
                <a:gd name="T97" fmla="*/ 146 h 283"/>
                <a:gd name="T98" fmla="*/ 67 w 451"/>
                <a:gd name="T99" fmla="*/ 138 h 283"/>
                <a:gd name="T100" fmla="*/ 89 w 451"/>
                <a:gd name="T101" fmla="*/ 134 h 283"/>
                <a:gd name="T102" fmla="*/ 111 w 451"/>
                <a:gd name="T103" fmla="*/ 134 h 283"/>
                <a:gd name="T104" fmla="*/ 132 w 451"/>
                <a:gd name="T105" fmla="*/ 134 h 283"/>
                <a:gd name="T106" fmla="*/ 152 w 451"/>
                <a:gd name="T107" fmla="*/ 134 h 2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1" h="283">
                  <a:moveTo>
                    <a:pt x="161" y="133"/>
                  </a:moveTo>
                  <a:lnTo>
                    <a:pt x="170" y="131"/>
                  </a:lnTo>
                  <a:lnTo>
                    <a:pt x="179" y="129"/>
                  </a:lnTo>
                  <a:lnTo>
                    <a:pt x="188" y="127"/>
                  </a:lnTo>
                  <a:lnTo>
                    <a:pt x="197" y="125"/>
                  </a:lnTo>
                  <a:lnTo>
                    <a:pt x="207" y="123"/>
                  </a:lnTo>
                  <a:lnTo>
                    <a:pt x="216" y="121"/>
                  </a:lnTo>
                  <a:lnTo>
                    <a:pt x="225" y="118"/>
                  </a:lnTo>
                  <a:lnTo>
                    <a:pt x="235" y="114"/>
                  </a:lnTo>
                  <a:lnTo>
                    <a:pt x="244" y="110"/>
                  </a:lnTo>
                  <a:lnTo>
                    <a:pt x="253" y="106"/>
                  </a:lnTo>
                  <a:lnTo>
                    <a:pt x="261" y="101"/>
                  </a:lnTo>
                  <a:lnTo>
                    <a:pt x="269" y="96"/>
                  </a:lnTo>
                  <a:lnTo>
                    <a:pt x="277" y="90"/>
                  </a:lnTo>
                  <a:lnTo>
                    <a:pt x="284" y="83"/>
                  </a:lnTo>
                  <a:lnTo>
                    <a:pt x="291" y="76"/>
                  </a:lnTo>
                  <a:lnTo>
                    <a:pt x="297" y="68"/>
                  </a:lnTo>
                  <a:lnTo>
                    <a:pt x="300" y="64"/>
                  </a:lnTo>
                  <a:lnTo>
                    <a:pt x="302" y="60"/>
                  </a:lnTo>
                  <a:lnTo>
                    <a:pt x="305" y="56"/>
                  </a:lnTo>
                  <a:lnTo>
                    <a:pt x="307" y="52"/>
                  </a:lnTo>
                  <a:lnTo>
                    <a:pt x="313" y="45"/>
                  </a:lnTo>
                  <a:lnTo>
                    <a:pt x="317" y="37"/>
                  </a:lnTo>
                  <a:lnTo>
                    <a:pt x="322" y="31"/>
                  </a:lnTo>
                  <a:lnTo>
                    <a:pt x="327" y="24"/>
                  </a:lnTo>
                  <a:lnTo>
                    <a:pt x="332" y="18"/>
                  </a:lnTo>
                  <a:lnTo>
                    <a:pt x="338" y="13"/>
                  </a:lnTo>
                  <a:lnTo>
                    <a:pt x="344" y="8"/>
                  </a:lnTo>
                  <a:lnTo>
                    <a:pt x="349" y="5"/>
                  </a:lnTo>
                  <a:lnTo>
                    <a:pt x="356" y="2"/>
                  </a:lnTo>
                  <a:lnTo>
                    <a:pt x="363" y="1"/>
                  </a:lnTo>
                  <a:lnTo>
                    <a:pt x="370" y="0"/>
                  </a:lnTo>
                  <a:lnTo>
                    <a:pt x="378" y="1"/>
                  </a:lnTo>
                  <a:lnTo>
                    <a:pt x="386" y="2"/>
                  </a:lnTo>
                  <a:lnTo>
                    <a:pt x="396" y="6"/>
                  </a:lnTo>
                  <a:lnTo>
                    <a:pt x="405" y="11"/>
                  </a:lnTo>
                  <a:lnTo>
                    <a:pt x="416" y="17"/>
                  </a:lnTo>
                  <a:lnTo>
                    <a:pt x="435" y="32"/>
                  </a:lnTo>
                  <a:lnTo>
                    <a:pt x="446" y="44"/>
                  </a:lnTo>
                  <a:lnTo>
                    <a:pt x="451" y="54"/>
                  </a:lnTo>
                  <a:lnTo>
                    <a:pt x="449" y="63"/>
                  </a:lnTo>
                  <a:lnTo>
                    <a:pt x="442" y="71"/>
                  </a:lnTo>
                  <a:lnTo>
                    <a:pt x="431" y="78"/>
                  </a:lnTo>
                  <a:lnTo>
                    <a:pt x="416" y="84"/>
                  </a:lnTo>
                  <a:lnTo>
                    <a:pt x="399" y="89"/>
                  </a:lnTo>
                  <a:lnTo>
                    <a:pt x="390" y="92"/>
                  </a:lnTo>
                  <a:lnTo>
                    <a:pt x="381" y="96"/>
                  </a:lnTo>
                  <a:lnTo>
                    <a:pt x="373" y="99"/>
                  </a:lnTo>
                  <a:lnTo>
                    <a:pt x="363" y="103"/>
                  </a:lnTo>
                  <a:lnTo>
                    <a:pt x="355" y="107"/>
                  </a:lnTo>
                  <a:lnTo>
                    <a:pt x="346" y="111"/>
                  </a:lnTo>
                  <a:lnTo>
                    <a:pt x="337" y="116"/>
                  </a:lnTo>
                  <a:lnTo>
                    <a:pt x="328" y="121"/>
                  </a:lnTo>
                  <a:lnTo>
                    <a:pt x="319" y="127"/>
                  </a:lnTo>
                  <a:lnTo>
                    <a:pt x="311" y="133"/>
                  </a:lnTo>
                  <a:lnTo>
                    <a:pt x="302" y="139"/>
                  </a:lnTo>
                  <a:lnTo>
                    <a:pt x="293" y="146"/>
                  </a:lnTo>
                  <a:lnTo>
                    <a:pt x="284" y="153"/>
                  </a:lnTo>
                  <a:lnTo>
                    <a:pt x="276" y="161"/>
                  </a:lnTo>
                  <a:lnTo>
                    <a:pt x="266" y="170"/>
                  </a:lnTo>
                  <a:lnTo>
                    <a:pt x="258" y="179"/>
                  </a:lnTo>
                  <a:lnTo>
                    <a:pt x="248" y="188"/>
                  </a:lnTo>
                  <a:lnTo>
                    <a:pt x="239" y="197"/>
                  </a:lnTo>
                  <a:lnTo>
                    <a:pt x="228" y="206"/>
                  </a:lnTo>
                  <a:lnTo>
                    <a:pt x="217" y="215"/>
                  </a:lnTo>
                  <a:lnTo>
                    <a:pt x="206" y="223"/>
                  </a:lnTo>
                  <a:lnTo>
                    <a:pt x="194" y="231"/>
                  </a:lnTo>
                  <a:lnTo>
                    <a:pt x="182" y="239"/>
                  </a:lnTo>
                  <a:lnTo>
                    <a:pt x="169" y="246"/>
                  </a:lnTo>
                  <a:lnTo>
                    <a:pt x="157" y="252"/>
                  </a:lnTo>
                  <a:lnTo>
                    <a:pt x="144" y="258"/>
                  </a:lnTo>
                  <a:lnTo>
                    <a:pt x="131" y="264"/>
                  </a:lnTo>
                  <a:lnTo>
                    <a:pt x="119" y="269"/>
                  </a:lnTo>
                  <a:lnTo>
                    <a:pt x="106" y="273"/>
                  </a:lnTo>
                  <a:lnTo>
                    <a:pt x="93" y="277"/>
                  </a:lnTo>
                  <a:lnTo>
                    <a:pt x="81" y="280"/>
                  </a:lnTo>
                  <a:lnTo>
                    <a:pt x="68" y="283"/>
                  </a:lnTo>
                  <a:lnTo>
                    <a:pt x="67" y="283"/>
                  </a:lnTo>
                  <a:lnTo>
                    <a:pt x="64" y="283"/>
                  </a:lnTo>
                  <a:lnTo>
                    <a:pt x="60" y="283"/>
                  </a:lnTo>
                  <a:lnTo>
                    <a:pt x="54" y="283"/>
                  </a:lnTo>
                  <a:lnTo>
                    <a:pt x="48" y="283"/>
                  </a:lnTo>
                  <a:lnTo>
                    <a:pt x="40" y="281"/>
                  </a:lnTo>
                  <a:lnTo>
                    <a:pt x="33" y="280"/>
                  </a:lnTo>
                  <a:lnTo>
                    <a:pt x="25" y="277"/>
                  </a:lnTo>
                  <a:lnTo>
                    <a:pt x="18" y="273"/>
                  </a:lnTo>
                  <a:lnTo>
                    <a:pt x="12" y="268"/>
                  </a:lnTo>
                  <a:lnTo>
                    <a:pt x="6" y="261"/>
                  </a:lnTo>
                  <a:lnTo>
                    <a:pt x="2" y="253"/>
                  </a:lnTo>
                  <a:lnTo>
                    <a:pt x="0" y="243"/>
                  </a:lnTo>
                  <a:lnTo>
                    <a:pt x="0" y="232"/>
                  </a:lnTo>
                  <a:lnTo>
                    <a:pt x="1" y="218"/>
                  </a:lnTo>
                  <a:lnTo>
                    <a:pt x="6" y="202"/>
                  </a:lnTo>
                  <a:lnTo>
                    <a:pt x="12" y="186"/>
                  </a:lnTo>
                  <a:lnTo>
                    <a:pt x="20" y="172"/>
                  </a:lnTo>
                  <a:lnTo>
                    <a:pt x="28" y="161"/>
                  </a:lnTo>
                  <a:lnTo>
                    <a:pt x="37" y="153"/>
                  </a:lnTo>
                  <a:lnTo>
                    <a:pt x="46" y="146"/>
                  </a:lnTo>
                  <a:lnTo>
                    <a:pt x="57" y="141"/>
                  </a:lnTo>
                  <a:lnTo>
                    <a:pt x="67" y="138"/>
                  </a:lnTo>
                  <a:lnTo>
                    <a:pt x="78" y="136"/>
                  </a:lnTo>
                  <a:lnTo>
                    <a:pt x="89" y="134"/>
                  </a:lnTo>
                  <a:lnTo>
                    <a:pt x="100" y="134"/>
                  </a:lnTo>
                  <a:lnTo>
                    <a:pt x="111" y="134"/>
                  </a:lnTo>
                  <a:lnTo>
                    <a:pt x="122" y="134"/>
                  </a:lnTo>
                  <a:lnTo>
                    <a:pt x="132" y="134"/>
                  </a:lnTo>
                  <a:lnTo>
                    <a:pt x="142" y="134"/>
                  </a:lnTo>
                  <a:lnTo>
                    <a:pt x="152" y="134"/>
                  </a:lnTo>
                  <a:lnTo>
                    <a:pt x="161" y="133"/>
                  </a:lnTo>
                  <a:close/>
                </a:path>
              </a:pathLst>
            </a:custGeom>
            <a:solidFill>
              <a:srgbClr val="EFC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6" name="Freeform 61"/>
            <p:cNvSpPr>
              <a:spLocks/>
            </p:cNvSpPr>
            <p:nvPr/>
          </p:nvSpPr>
          <p:spPr bwMode="auto">
            <a:xfrm>
              <a:off x="1842" y="1677"/>
              <a:ext cx="436" cy="269"/>
            </a:xfrm>
            <a:custGeom>
              <a:avLst/>
              <a:gdLst>
                <a:gd name="T0" fmla="*/ 164 w 436"/>
                <a:gd name="T1" fmla="*/ 129 h 269"/>
                <a:gd name="T2" fmla="*/ 181 w 436"/>
                <a:gd name="T3" fmla="*/ 125 h 269"/>
                <a:gd name="T4" fmla="*/ 199 w 436"/>
                <a:gd name="T5" fmla="*/ 121 h 269"/>
                <a:gd name="T6" fmla="*/ 218 w 436"/>
                <a:gd name="T7" fmla="*/ 116 h 269"/>
                <a:gd name="T8" fmla="*/ 236 w 436"/>
                <a:gd name="T9" fmla="*/ 109 h 269"/>
                <a:gd name="T10" fmla="*/ 253 w 436"/>
                <a:gd name="T11" fmla="*/ 101 h 269"/>
                <a:gd name="T12" fmla="*/ 270 w 436"/>
                <a:gd name="T13" fmla="*/ 90 h 269"/>
                <a:gd name="T14" fmla="*/ 283 w 436"/>
                <a:gd name="T15" fmla="*/ 78 h 269"/>
                <a:gd name="T16" fmla="*/ 292 w 436"/>
                <a:gd name="T17" fmla="*/ 67 h 269"/>
                <a:gd name="T18" fmla="*/ 297 w 436"/>
                <a:gd name="T19" fmla="*/ 60 h 269"/>
                <a:gd name="T20" fmla="*/ 304 w 436"/>
                <a:gd name="T21" fmla="*/ 49 h 269"/>
                <a:gd name="T22" fmla="*/ 313 w 436"/>
                <a:gd name="T23" fmla="*/ 34 h 269"/>
                <a:gd name="T24" fmla="*/ 322 w 436"/>
                <a:gd name="T25" fmla="*/ 21 h 269"/>
                <a:gd name="T26" fmla="*/ 332 w 436"/>
                <a:gd name="T27" fmla="*/ 11 h 269"/>
                <a:gd name="T28" fmla="*/ 343 w 436"/>
                <a:gd name="T29" fmla="*/ 4 h 269"/>
                <a:gd name="T30" fmla="*/ 357 w 436"/>
                <a:gd name="T31" fmla="*/ 0 h 269"/>
                <a:gd name="T32" fmla="*/ 372 w 436"/>
                <a:gd name="T33" fmla="*/ 2 h 269"/>
                <a:gd name="T34" fmla="*/ 391 w 436"/>
                <a:gd name="T35" fmla="*/ 10 h 269"/>
                <a:gd name="T36" fmla="*/ 420 w 436"/>
                <a:gd name="T37" fmla="*/ 29 h 269"/>
                <a:gd name="T38" fmla="*/ 436 w 436"/>
                <a:gd name="T39" fmla="*/ 49 h 269"/>
                <a:gd name="T40" fmla="*/ 427 w 436"/>
                <a:gd name="T41" fmla="*/ 65 h 269"/>
                <a:gd name="T42" fmla="*/ 402 w 436"/>
                <a:gd name="T43" fmla="*/ 78 h 269"/>
                <a:gd name="T44" fmla="*/ 378 w 436"/>
                <a:gd name="T45" fmla="*/ 86 h 269"/>
                <a:gd name="T46" fmla="*/ 360 w 436"/>
                <a:gd name="T47" fmla="*/ 93 h 269"/>
                <a:gd name="T48" fmla="*/ 343 w 436"/>
                <a:gd name="T49" fmla="*/ 100 h 269"/>
                <a:gd name="T50" fmla="*/ 326 w 436"/>
                <a:gd name="T51" fmla="*/ 109 h 269"/>
                <a:gd name="T52" fmla="*/ 309 w 436"/>
                <a:gd name="T53" fmla="*/ 119 h 269"/>
                <a:gd name="T54" fmla="*/ 293 w 436"/>
                <a:gd name="T55" fmla="*/ 131 h 269"/>
                <a:gd name="T56" fmla="*/ 275 w 436"/>
                <a:gd name="T57" fmla="*/ 144 h 269"/>
                <a:gd name="T58" fmla="*/ 259 w 436"/>
                <a:gd name="T59" fmla="*/ 160 h 269"/>
                <a:gd name="T60" fmla="*/ 241 w 436"/>
                <a:gd name="T61" fmla="*/ 177 h 269"/>
                <a:gd name="T62" fmla="*/ 222 w 436"/>
                <a:gd name="T63" fmla="*/ 195 h 269"/>
                <a:gd name="T64" fmla="*/ 200 w 436"/>
                <a:gd name="T65" fmla="*/ 211 h 269"/>
                <a:gd name="T66" fmla="*/ 177 w 436"/>
                <a:gd name="T67" fmla="*/ 226 h 269"/>
                <a:gd name="T68" fmla="*/ 153 w 436"/>
                <a:gd name="T69" fmla="*/ 239 h 269"/>
                <a:gd name="T70" fmla="*/ 129 w 436"/>
                <a:gd name="T71" fmla="*/ 250 h 269"/>
                <a:gd name="T72" fmla="*/ 104 w 436"/>
                <a:gd name="T73" fmla="*/ 259 h 269"/>
                <a:gd name="T74" fmla="*/ 80 w 436"/>
                <a:gd name="T75" fmla="*/ 266 h 269"/>
                <a:gd name="T76" fmla="*/ 64 w 436"/>
                <a:gd name="T77" fmla="*/ 269 h 269"/>
                <a:gd name="T78" fmla="*/ 40 w 436"/>
                <a:gd name="T79" fmla="*/ 268 h 269"/>
                <a:gd name="T80" fmla="*/ 12 w 436"/>
                <a:gd name="T81" fmla="*/ 256 h 269"/>
                <a:gd name="T82" fmla="*/ 0 w 436"/>
                <a:gd name="T83" fmla="*/ 222 h 269"/>
                <a:gd name="T84" fmla="*/ 12 w 436"/>
                <a:gd name="T85" fmla="*/ 179 h 269"/>
                <a:gd name="T86" fmla="*/ 27 w 436"/>
                <a:gd name="T87" fmla="*/ 157 h 269"/>
                <a:gd name="T88" fmla="*/ 45 w 436"/>
                <a:gd name="T89" fmla="*/ 143 h 269"/>
                <a:gd name="T90" fmla="*/ 65 w 436"/>
                <a:gd name="T91" fmla="*/ 135 h 269"/>
                <a:gd name="T92" fmla="*/ 86 w 436"/>
                <a:gd name="T93" fmla="*/ 132 h 269"/>
                <a:gd name="T94" fmla="*/ 107 w 436"/>
                <a:gd name="T95" fmla="*/ 132 h 269"/>
                <a:gd name="T96" fmla="*/ 128 w 436"/>
                <a:gd name="T97" fmla="*/ 132 h 269"/>
                <a:gd name="T98" fmla="*/ 147 w 436"/>
                <a:gd name="T99" fmla="*/ 132 h 2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6" h="269">
                  <a:moveTo>
                    <a:pt x="156" y="131"/>
                  </a:moveTo>
                  <a:lnTo>
                    <a:pt x="164" y="129"/>
                  </a:lnTo>
                  <a:lnTo>
                    <a:pt x="173" y="128"/>
                  </a:lnTo>
                  <a:lnTo>
                    <a:pt x="181" y="125"/>
                  </a:lnTo>
                  <a:lnTo>
                    <a:pt x="191" y="124"/>
                  </a:lnTo>
                  <a:lnTo>
                    <a:pt x="199" y="121"/>
                  </a:lnTo>
                  <a:lnTo>
                    <a:pt x="208" y="119"/>
                  </a:lnTo>
                  <a:lnTo>
                    <a:pt x="218" y="116"/>
                  </a:lnTo>
                  <a:lnTo>
                    <a:pt x="227" y="113"/>
                  </a:lnTo>
                  <a:lnTo>
                    <a:pt x="236" y="109"/>
                  </a:lnTo>
                  <a:lnTo>
                    <a:pt x="245" y="105"/>
                  </a:lnTo>
                  <a:lnTo>
                    <a:pt x="253" y="101"/>
                  </a:lnTo>
                  <a:lnTo>
                    <a:pt x="262" y="96"/>
                  </a:lnTo>
                  <a:lnTo>
                    <a:pt x="270" y="90"/>
                  </a:lnTo>
                  <a:lnTo>
                    <a:pt x="277" y="85"/>
                  </a:lnTo>
                  <a:lnTo>
                    <a:pt x="283" y="78"/>
                  </a:lnTo>
                  <a:lnTo>
                    <a:pt x="289" y="71"/>
                  </a:lnTo>
                  <a:lnTo>
                    <a:pt x="292" y="67"/>
                  </a:lnTo>
                  <a:lnTo>
                    <a:pt x="294" y="63"/>
                  </a:lnTo>
                  <a:lnTo>
                    <a:pt x="297" y="60"/>
                  </a:lnTo>
                  <a:lnTo>
                    <a:pt x="299" y="56"/>
                  </a:lnTo>
                  <a:lnTo>
                    <a:pt x="304" y="49"/>
                  </a:lnTo>
                  <a:lnTo>
                    <a:pt x="308" y="41"/>
                  </a:lnTo>
                  <a:lnTo>
                    <a:pt x="313" y="34"/>
                  </a:lnTo>
                  <a:lnTo>
                    <a:pt x="318" y="27"/>
                  </a:lnTo>
                  <a:lnTo>
                    <a:pt x="322" y="21"/>
                  </a:lnTo>
                  <a:lnTo>
                    <a:pt x="327" y="16"/>
                  </a:lnTo>
                  <a:lnTo>
                    <a:pt x="332" y="11"/>
                  </a:lnTo>
                  <a:lnTo>
                    <a:pt x="338" y="7"/>
                  </a:lnTo>
                  <a:lnTo>
                    <a:pt x="343" y="4"/>
                  </a:lnTo>
                  <a:lnTo>
                    <a:pt x="350" y="1"/>
                  </a:lnTo>
                  <a:lnTo>
                    <a:pt x="357" y="0"/>
                  </a:lnTo>
                  <a:lnTo>
                    <a:pt x="364" y="1"/>
                  </a:lnTo>
                  <a:lnTo>
                    <a:pt x="372" y="2"/>
                  </a:lnTo>
                  <a:lnTo>
                    <a:pt x="381" y="5"/>
                  </a:lnTo>
                  <a:lnTo>
                    <a:pt x="391" y="10"/>
                  </a:lnTo>
                  <a:lnTo>
                    <a:pt x="401" y="15"/>
                  </a:lnTo>
                  <a:lnTo>
                    <a:pt x="420" y="29"/>
                  </a:lnTo>
                  <a:lnTo>
                    <a:pt x="432" y="40"/>
                  </a:lnTo>
                  <a:lnTo>
                    <a:pt x="436" y="49"/>
                  </a:lnTo>
                  <a:lnTo>
                    <a:pt x="434" y="58"/>
                  </a:lnTo>
                  <a:lnTo>
                    <a:pt x="427" y="65"/>
                  </a:lnTo>
                  <a:lnTo>
                    <a:pt x="417" y="72"/>
                  </a:lnTo>
                  <a:lnTo>
                    <a:pt x="402" y="78"/>
                  </a:lnTo>
                  <a:lnTo>
                    <a:pt x="386" y="83"/>
                  </a:lnTo>
                  <a:lnTo>
                    <a:pt x="378" y="86"/>
                  </a:lnTo>
                  <a:lnTo>
                    <a:pt x="369" y="89"/>
                  </a:lnTo>
                  <a:lnTo>
                    <a:pt x="360" y="93"/>
                  </a:lnTo>
                  <a:lnTo>
                    <a:pt x="352" y="96"/>
                  </a:lnTo>
                  <a:lnTo>
                    <a:pt x="343" y="100"/>
                  </a:lnTo>
                  <a:lnTo>
                    <a:pt x="335" y="104"/>
                  </a:lnTo>
                  <a:lnTo>
                    <a:pt x="326" y="109"/>
                  </a:lnTo>
                  <a:lnTo>
                    <a:pt x="318" y="114"/>
                  </a:lnTo>
                  <a:lnTo>
                    <a:pt x="309" y="119"/>
                  </a:lnTo>
                  <a:lnTo>
                    <a:pt x="301" y="125"/>
                  </a:lnTo>
                  <a:lnTo>
                    <a:pt x="293" y="131"/>
                  </a:lnTo>
                  <a:lnTo>
                    <a:pt x="284" y="138"/>
                  </a:lnTo>
                  <a:lnTo>
                    <a:pt x="275" y="144"/>
                  </a:lnTo>
                  <a:lnTo>
                    <a:pt x="267" y="152"/>
                  </a:lnTo>
                  <a:lnTo>
                    <a:pt x="259" y="160"/>
                  </a:lnTo>
                  <a:lnTo>
                    <a:pt x="250" y="169"/>
                  </a:lnTo>
                  <a:lnTo>
                    <a:pt x="241" y="177"/>
                  </a:lnTo>
                  <a:lnTo>
                    <a:pt x="232" y="186"/>
                  </a:lnTo>
                  <a:lnTo>
                    <a:pt x="222" y="195"/>
                  </a:lnTo>
                  <a:lnTo>
                    <a:pt x="211" y="203"/>
                  </a:lnTo>
                  <a:lnTo>
                    <a:pt x="200" y="211"/>
                  </a:lnTo>
                  <a:lnTo>
                    <a:pt x="189" y="218"/>
                  </a:lnTo>
                  <a:lnTo>
                    <a:pt x="177" y="226"/>
                  </a:lnTo>
                  <a:lnTo>
                    <a:pt x="165" y="232"/>
                  </a:lnTo>
                  <a:lnTo>
                    <a:pt x="153" y="239"/>
                  </a:lnTo>
                  <a:lnTo>
                    <a:pt x="141" y="245"/>
                  </a:lnTo>
                  <a:lnTo>
                    <a:pt x="129" y="250"/>
                  </a:lnTo>
                  <a:lnTo>
                    <a:pt x="116" y="255"/>
                  </a:lnTo>
                  <a:lnTo>
                    <a:pt x="104" y="259"/>
                  </a:lnTo>
                  <a:lnTo>
                    <a:pt x="92" y="263"/>
                  </a:lnTo>
                  <a:lnTo>
                    <a:pt x="80" y="266"/>
                  </a:lnTo>
                  <a:lnTo>
                    <a:pt x="68" y="268"/>
                  </a:lnTo>
                  <a:lnTo>
                    <a:pt x="64" y="269"/>
                  </a:lnTo>
                  <a:lnTo>
                    <a:pt x="54" y="269"/>
                  </a:lnTo>
                  <a:lnTo>
                    <a:pt x="40" y="268"/>
                  </a:lnTo>
                  <a:lnTo>
                    <a:pt x="25" y="264"/>
                  </a:lnTo>
                  <a:lnTo>
                    <a:pt x="12" y="256"/>
                  </a:lnTo>
                  <a:lnTo>
                    <a:pt x="3" y="243"/>
                  </a:lnTo>
                  <a:lnTo>
                    <a:pt x="0" y="222"/>
                  </a:lnTo>
                  <a:lnTo>
                    <a:pt x="6" y="194"/>
                  </a:lnTo>
                  <a:lnTo>
                    <a:pt x="12" y="179"/>
                  </a:lnTo>
                  <a:lnTo>
                    <a:pt x="19" y="167"/>
                  </a:lnTo>
                  <a:lnTo>
                    <a:pt x="27" y="157"/>
                  </a:lnTo>
                  <a:lnTo>
                    <a:pt x="35" y="149"/>
                  </a:lnTo>
                  <a:lnTo>
                    <a:pt x="45" y="143"/>
                  </a:lnTo>
                  <a:lnTo>
                    <a:pt x="54" y="138"/>
                  </a:lnTo>
                  <a:lnTo>
                    <a:pt x="65" y="135"/>
                  </a:lnTo>
                  <a:lnTo>
                    <a:pt x="75" y="133"/>
                  </a:lnTo>
                  <a:lnTo>
                    <a:pt x="86" y="132"/>
                  </a:lnTo>
                  <a:lnTo>
                    <a:pt x="96" y="132"/>
                  </a:lnTo>
                  <a:lnTo>
                    <a:pt x="107" y="132"/>
                  </a:lnTo>
                  <a:lnTo>
                    <a:pt x="117" y="132"/>
                  </a:lnTo>
                  <a:lnTo>
                    <a:pt x="128" y="132"/>
                  </a:lnTo>
                  <a:lnTo>
                    <a:pt x="137" y="132"/>
                  </a:lnTo>
                  <a:lnTo>
                    <a:pt x="147" y="132"/>
                  </a:lnTo>
                  <a:lnTo>
                    <a:pt x="156" y="131"/>
                  </a:lnTo>
                  <a:close/>
                </a:path>
              </a:pathLst>
            </a:custGeom>
            <a:solidFill>
              <a:srgbClr val="E5AA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7" name="Freeform 62"/>
            <p:cNvSpPr>
              <a:spLocks/>
            </p:cNvSpPr>
            <p:nvPr/>
          </p:nvSpPr>
          <p:spPr bwMode="auto">
            <a:xfrm>
              <a:off x="1849" y="1684"/>
              <a:ext cx="420" cy="254"/>
            </a:xfrm>
            <a:custGeom>
              <a:avLst/>
              <a:gdLst>
                <a:gd name="T0" fmla="*/ 156 w 420"/>
                <a:gd name="T1" fmla="*/ 127 h 254"/>
                <a:gd name="T2" fmla="*/ 173 w 420"/>
                <a:gd name="T3" fmla="*/ 124 h 254"/>
                <a:gd name="T4" fmla="*/ 191 w 420"/>
                <a:gd name="T5" fmla="*/ 119 h 254"/>
                <a:gd name="T6" fmla="*/ 210 w 420"/>
                <a:gd name="T7" fmla="*/ 114 h 254"/>
                <a:gd name="T8" fmla="*/ 227 w 420"/>
                <a:gd name="T9" fmla="*/ 108 h 254"/>
                <a:gd name="T10" fmla="*/ 245 w 420"/>
                <a:gd name="T11" fmla="*/ 99 h 254"/>
                <a:gd name="T12" fmla="*/ 261 w 420"/>
                <a:gd name="T13" fmla="*/ 90 h 254"/>
                <a:gd name="T14" fmla="*/ 275 w 420"/>
                <a:gd name="T15" fmla="*/ 79 h 254"/>
                <a:gd name="T16" fmla="*/ 283 w 420"/>
                <a:gd name="T17" fmla="*/ 69 h 254"/>
                <a:gd name="T18" fmla="*/ 287 w 420"/>
                <a:gd name="T19" fmla="*/ 63 h 254"/>
                <a:gd name="T20" fmla="*/ 294 w 420"/>
                <a:gd name="T21" fmla="*/ 52 h 254"/>
                <a:gd name="T22" fmla="*/ 302 w 420"/>
                <a:gd name="T23" fmla="*/ 37 h 254"/>
                <a:gd name="T24" fmla="*/ 311 w 420"/>
                <a:gd name="T25" fmla="*/ 24 h 254"/>
                <a:gd name="T26" fmla="*/ 320 w 420"/>
                <a:gd name="T27" fmla="*/ 13 h 254"/>
                <a:gd name="T28" fmla="*/ 330 w 420"/>
                <a:gd name="T29" fmla="*/ 5 h 254"/>
                <a:gd name="T30" fmla="*/ 342 w 420"/>
                <a:gd name="T31" fmla="*/ 1 h 254"/>
                <a:gd name="T32" fmla="*/ 357 w 420"/>
                <a:gd name="T33" fmla="*/ 1 h 254"/>
                <a:gd name="T34" fmla="*/ 375 w 420"/>
                <a:gd name="T35" fmla="*/ 8 h 254"/>
                <a:gd name="T36" fmla="*/ 405 w 420"/>
                <a:gd name="T37" fmla="*/ 25 h 254"/>
                <a:gd name="T38" fmla="*/ 420 w 420"/>
                <a:gd name="T39" fmla="*/ 44 h 254"/>
                <a:gd name="T40" fmla="*/ 412 w 420"/>
                <a:gd name="T41" fmla="*/ 58 h 254"/>
                <a:gd name="T42" fmla="*/ 388 w 420"/>
                <a:gd name="T43" fmla="*/ 71 h 254"/>
                <a:gd name="T44" fmla="*/ 364 w 420"/>
                <a:gd name="T45" fmla="*/ 79 h 254"/>
                <a:gd name="T46" fmla="*/ 347 w 420"/>
                <a:gd name="T47" fmla="*/ 85 h 254"/>
                <a:gd name="T48" fmla="*/ 331 w 420"/>
                <a:gd name="T49" fmla="*/ 93 h 254"/>
                <a:gd name="T50" fmla="*/ 315 w 420"/>
                <a:gd name="T51" fmla="*/ 101 h 254"/>
                <a:gd name="T52" fmla="*/ 298 w 420"/>
                <a:gd name="T53" fmla="*/ 110 h 254"/>
                <a:gd name="T54" fmla="*/ 282 w 420"/>
                <a:gd name="T55" fmla="*/ 122 h 254"/>
                <a:gd name="T56" fmla="*/ 265 w 420"/>
                <a:gd name="T57" fmla="*/ 135 h 254"/>
                <a:gd name="T58" fmla="*/ 249 w 420"/>
                <a:gd name="T59" fmla="*/ 150 h 254"/>
                <a:gd name="T60" fmla="*/ 233 w 420"/>
                <a:gd name="T61" fmla="*/ 166 h 254"/>
                <a:gd name="T62" fmla="*/ 214 w 420"/>
                <a:gd name="T63" fmla="*/ 182 h 254"/>
                <a:gd name="T64" fmla="*/ 193 w 420"/>
                <a:gd name="T65" fmla="*/ 197 h 254"/>
                <a:gd name="T66" fmla="*/ 171 w 420"/>
                <a:gd name="T67" fmla="*/ 212 h 254"/>
                <a:gd name="T68" fmla="*/ 148 w 420"/>
                <a:gd name="T69" fmla="*/ 225 h 254"/>
                <a:gd name="T70" fmla="*/ 125 w 420"/>
                <a:gd name="T71" fmla="*/ 236 h 254"/>
                <a:gd name="T72" fmla="*/ 101 w 420"/>
                <a:gd name="T73" fmla="*/ 244 h 254"/>
                <a:gd name="T74" fmla="*/ 77 w 420"/>
                <a:gd name="T75" fmla="*/ 251 h 254"/>
                <a:gd name="T76" fmla="*/ 62 w 420"/>
                <a:gd name="T77" fmla="*/ 254 h 254"/>
                <a:gd name="T78" fmla="*/ 39 w 420"/>
                <a:gd name="T79" fmla="*/ 253 h 254"/>
                <a:gd name="T80" fmla="*/ 12 w 420"/>
                <a:gd name="T81" fmla="*/ 243 h 254"/>
                <a:gd name="T82" fmla="*/ 0 w 420"/>
                <a:gd name="T83" fmla="*/ 212 h 254"/>
                <a:gd name="T84" fmla="*/ 11 w 420"/>
                <a:gd name="T85" fmla="*/ 172 h 254"/>
                <a:gd name="T86" fmla="*/ 25 w 420"/>
                <a:gd name="T87" fmla="*/ 151 h 254"/>
                <a:gd name="T88" fmla="*/ 42 w 420"/>
                <a:gd name="T89" fmla="*/ 138 h 254"/>
                <a:gd name="T90" fmla="*/ 61 w 420"/>
                <a:gd name="T91" fmla="*/ 132 h 254"/>
                <a:gd name="T92" fmla="*/ 81 w 420"/>
                <a:gd name="T93" fmla="*/ 129 h 254"/>
                <a:gd name="T94" fmla="*/ 102 w 420"/>
                <a:gd name="T95" fmla="*/ 129 h 254"/>
                <a:gd name="T96" fmla="*/ 122 w 420"/>
                <a:gd name="T97" fmla="*/ 130 h 254"/>
                <a:gd name="T98" fmla="*/ 140 w 420"/>
                <a:gd name="T99" fmla="*/ 129 h 2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0" h="254">
                  <a:moveTo>
                    <a:pt x="149" y="128"/>
                  </a:moveTo>
                  <a:lnTo>
                    <a:pt x="156" y="127"/>
                  </a:lnTo>
                  <a:lnTo>
                    <a:pt x="164" y="125"/>
                  </a:lnTo>
                  <a:lnTo>
                    <a:pt x="173" y="124"/>
                  </a:lnTo>
                  <a:lnTo>
                    <a:pt x="182" y="121"/>
                  </a:lnTo>
                  <a:lnTo>
                    <a:pt x="191" y="119"/>
                  </a:lnTo>
                  <a:lnTo>
                    <a:pt x="200" y="117"/>
                  </a:lnTo>
                  <a:lnTo>
                    <a:pt x="210" y="114"/>
                  </a:lnTo>
                  <a:lnTo>
                    <a:pt x="218" y="111"/>
                  </a:lnTo>
                  <a:lnTo>
                    <a:pt x="227" y="108"/>
                  </a:lnTo>
                  <a:lnTo>
                    <a:pt x="236" y="104"/>
                  </a:lnTo>
                  <a:lnTo>
                    <a:pt x="245" y="99"/>
                  </a:lnTo>
                  <a:lnTo>
                    <a:pt x="253" y="95"/>
                  </a:lnTo>
                  <a:lnTo>
                    <a:pt x="261" y="90"/>
                  </a:lnTo>
                  <a:lnTo>
                    <a:pt x="268" y="84"/>
                  </a:lnTo>
                  <a:lnTo>
                    <a:pt x="275" y="79"/>
                  </a:lnTo>
                  <a:lnTo>
                    <a:pt x="281" y="72"/>
                  </a:lnTo>
                  <a:lnTo>
                    <a:pt x="283" y="69"/>
                  </a:lnTo>
                  <a:lnTo>
                    <a:pt x="285" y="66"/>
                  </a:lnTo>
                  <a:lnTo>
                    <a:pt x="287" y="63"/>
                  </a:lnTo>
                  <a:lnTo>
                    <a:pt x="290" y="59"/>
                  </a:lnTo>
                  <a:lnTo>
                    <a:pt x="294" y="52"/>
                  </a:lnTo>
                  <a:lnTo>
                    <a:pt x="298" y="44"/>
                  </a:lnTo>
                  <a:lnTo>
                    <a:pt x="302" y="37"/>
                  </a:lnTo>
                  <a:lnTo>
                    <a:pt x="306" y="30"/>
                  </a:lnTo>
                  <a:lnTo>
                    <a:pt x="311" y="24"/>
                  </a:lnTo>
                  <a:lnTo>
                    <a:pt x="315" y="18"/>
                  </a:lnTo>
                  <a:lnTo>
                    <a:pt x="320" y="13"/>
                  </a:lnTo>
                  <a:lnTo>
                    <a:pt x="325" y="8"/>
                  </a:lnTo>
                  <a:lnTo>
                    <a:pt x="330" y="5"/>
                  </a:lnTo>
                  <a:lnTo>
                    <a:pt x="336" y="2"/>
                  </a:lnTo>
                  <a:lnTo>
                    <a:pt x="342" y="1"/>
                  </a:lnTo>
                  <a:lnTo>
                    <a:pt x="349" y="0"/>
                  </a:lnTo>
                  <a:lnTo>
                    <a:pt x="357" y="1"/>
                  </a:lnTo>
                  <a:lnTo>
                    <a:pt x="365" y="4"/>
                  </a:lnTo>
                  <a:lnTo>
                    <a:pt x="375" y="8"/>
                  </a:lnTo>
                  <a:lnTo>
                    <a:pt x="386" y="13"/>
                  </a:lnTo>
                  <a:lnTo>
                    <a:pt x="405" y="25"/>
                  </a:lnTo>
                  <a:lnTo>
                    <a:pt x="416" y="35"/>
                  </a:lnTo>
                  <a:lnTo>
                    <a:pt x="420" y="44"/>
                  </a:lnTo>
                  <a:lnTo>
                    <a:pt x="418" y="52"/>
                  </a:lnTo>
                  <a:lnTo>
                    <a:pt x="412" y="58"/>
                  </a:lnTo>
                  <a:lnTo>
                    <a:pt x="402" y="65"/>
                  </a:lnTo>
                  <a:lnTo>
                    <a:pt x="388" y="71"/>
                  </a:lnTo>
                  <a:lnTo>
                    <a:pt x="372" y="76"/>
                  </a:lnTo>
                  <a:lnTo>
                    <a:pt x="364" y="79"/>
                  </a:lnTo>
                  <a:lnTo>
                    <a:pt x="356" y="82"/>
                  </a:lnTo>
                  <a:lnTo>
                    <a:pt x="347" y="85"/>
                  </a:lnTo>
                  <a:lnTo>
                    <a:pt x="339" y="88"/>
                  </a:lnTo>
                  <a:lnTo>
                    <a:pt x="331" y="93"/>
                  </a:lnTo>
                  <a:lnTo>
                    <a:pt x="323" y="97"/>
                  </a:lnTo>
                  <a:lnTo>
                    <a:pt x="315" y="101"/>
                  </a:lnTo>
                  <a:lnTo>
                    <a:pt x="306" y="105"/>
                  </a:lnTo>
                  <a:lnTo>
                    <a:pt x="298" y="110"/>
                  </a:lnTo>
                  <a:lnTo>
                    <a:pt x="290" y="116"/>
                  </a:lnTo>
                  <a:lnTo>
                    <a:pt x="282" y="122"/>
                  </a:lnTo>
                  <a:lnTo>
                    <a:pt x="274" y="128"/>
                  </a:lnTo>
                  <a:lnTo>
                    <a:pt x="265" y="135"/>
                  </a:lnTo>
                  <a:lnTo>
                    <a:pt x="257" y="142"/>
                  </a:lnTo>
                  <a:lnTo>
                    <a:pt x="249" y="150"/>
                  </a:lnTo>
                  <a:lnTo>
                    <a:pt x="241" y="158"/>
                  </a:lnTo>
                  <a:lnTo>
                    <a:pt x="233" y="166"/>
                  </a:lnTo>
                  <a:lnTo>
                    <a:pt x="224" y="174"/>
                  </a:lnTo>
                  <a:lnTo>
                    <a:pt x="214" y="182"/>
                  </a:lnTo>
                  <a:lnTo>
                    <a:pt x="204" y="190"/>
                  </a:lnTo>
                  <a:lnTo>
                    <a:pt x="193" y="197"/>
                  </a:lnTo>
                  <a:lnTo>
                    <a:pt x="183" y="205"/>
                  </a:lnTo>
                  <a:lnTo>
                    <a:pt x="171" y="212"/>
                  </a:lnTo>
                  <a:lnTo>
                    <a:pt x="160" y="218"/>
                  </a:lnTo>
                  <a:lnTo>
                    <a:pt x="148" y="225"/>
                  </a:lnTo>
                  <a:lnTo>
                    <a:pt x="137" y="230"/>
                  </a:lnTo>
                  <a:lnTo>
                    <a:pt x="125" y="236"/>
                  </a:lnTo>
                  <a:lnTo>
                    <a:pt x="113" y="240"/>
                  </a:lnTo>
                  <a:lnTo>
                    <a:pt x="101" y="244"/>
                  </a:lnTo>
                  <a:lnTo>
                    <a:pt x="89" y="248"/>
                  </a:lnTo>
                  <a:lnTo>
                    <a:pt x="77" y="251"/>
                  </a:lnTo>
                  <a:lnTo>
                    <a:pt x="66" y="253"/>
                  </a:lnTo>
                  <a:lnTo>
                    <a:pt x="62" y="254"/>
                  </a:lnTo>
                  <a:lnTo>
                    <a:pt x="53" y="254"/>
                  </a:lnTo>
                  <a:lnTo>
                    <a:pt x="39" y="253"/>
                  </a:lnTo>
                  <a:lnTo>
                    <a:pt x="25" y="250"/>
                  </a:lnTo>
                  <a:lnTo>
                    <a:pt x="12" y="243"/>
                  </a:lnTo>
                  <a:lnTo>
                    <a:pt x="3" y="230"/>
                  </a:lnTo>
                  <a:lnTo>
                    <a:pt x="0" y="212"/>
                  </a:lnTo>
                  <a:lnTo>
                    <a:pt x="5" y="186"/>
                  </a:lnTo>
                  <a:lnTo>
                    <a:pt x="11" y="172"/>
                  </a:lnTo>
                  <a:lnTo>
                    <a:pt x="17" y="161"/>
                  </a:lnTo>
                  <a:lnTo>
                    <a:pt x="25" y="151"/>
                  </a:lnTo>
                  <a:lnTo>
                    <a:pt x="33" y="144"/>
                  </a:lnTo>
                  <a:lnTo>
                    <a:pt x="42" y="138"/>
                  </a:lnTo>
                  <a:lnTo>
                    <a:pt x="51" y="134"/>
                  </a:lnTo>
                  <a:lnTo>
                    <a:pt x="61" y="132"/>
                  </a:lnTo>
                  <a:lnTo>
                    <a:pt x="71" y="130"/>
                  </a:lnTo>
                  <a:lnTo>
                    <a:pt x="81" y="129"/>
                  </a:lnTo>
                  <a:lnTo>
                    <a:pt x="91" y="129"/>
                  </a:lnTo>
                  <a:lnTo>
                    <a:pt x="102" y="129"/>
                  </a:lnTo>
                  <a:lnTo>
                    <a:pt x="112" y="129"/>
                  </a:lnTo>
                  <a:lnTo>
                    <a:pt x="122" y="130"/>
                  </a:lnTo>
                  <a:lnTo>
                    <a:pt x="131" y="130"/>
                  </a:lnTo>
                  <a:lnTo>
                    <a:pt x="140" y="129"/>
                  </a:lnTo>
                  <a:lnTo>
                    <a:pt x="149" y="128"/>
                  </a:lnTo>
                  <a:close/>
                </a:path>
              </a:pathLst>
            </a:custGeom>
            <a:solidFill>
              <a:srgbClr val="DD8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8" name="Freeform 63"/>
            <p:cNvSpPr>
              <a:spLocks/>
            </p:cNvSpPr>
            <p:nvPr/>
          </p:nvSpPr>
          <p:spPr bwMode="auto">
            <a:xfrm>
              <a:off x="1855" y="1691"/>
              <a:ext cx="405" cy="240"/>
            </a:xfrm>
            <a:custGeom>
              <a:avLst/>
              <a:gdLst>
                <a:gd name="T0" fmla="*/ 62 w 405"/>
                <a:gd name="T1" fmla="*/ 239 h 240"/>
                <a:gd name="T2" fmla="*/ 39 w 405"/>
                <a:gd name="T3" fmla="*/ 239 h 240"/>
                <a:gd name="T4" fmla="*/ 13 w 405"/>
                <a:gd name="T5" fmla="*/ 230 h 240"/>
                <a:gd name="T6" fmla="*/ 0 w 405"/>
                <a:gd name="T7" fmla="*/ 201 h 240"/>
                <a:gd name="T8" fmla="*/ 10 w 405"/>
                <a:gd name="T9" fmla="*/ 165 h 240"/>
                <a:gd name="T10" fmla="*/ 23 w 405"/>
                <a:gd name="T11" fmla="*/ 145 h 240"/>
                <a:gd name="T12" fmla="*/ 40 w 405"/>
                <a:gd name="T13" fmla="*/ 134 h 240"/>
                <a:gd name="T14" fmla="*/ 58 w 405"/>
                <a:gd name="T15" fmla="*/ 128 h 240"/>
                <a:gd name="T16" fmla="*/ 78 w 405"/>
                <a:gd name="T17" fmla="*/ 126 h 240"/>
                <a:gd name="T18" fmla="*/ 97 w 405"/>
                <a:gd name="T19" fmla="*/ 126 h 240"/>
                <a:gd name="T20" fmla="*/ 117 w 405"/>
                <a:gd name="T21" fmla="*/ 128 h 240"/>
                <a:gd name="T22" fmla="*/ 135 w 405"/>
                <a:gd name="T23" fmla="*/ 127 h 240"/>
                <a:gd name="T24" fmla="*/ 151 w 405"/>
                <a:gd name="T25" fmla="*/ 124 h 240"/>
                <a:gd name="T26" fmla="*/ 169 w 405"/>
                <a:gd name="T27" fmla="*/ 120 h 240"/>
                <a:gd name="T28" fmla="*/ 189 w 405"/>
                <a:gd name="T29" fmla="*/ 116 h 240"/>
                <a:gd name="T30" fmla="*/ 209 w 405"/>
                <a:gd name="T31" fmla="*/ 109 h 240"/>
                <a:gd name="T32" fmla="*/ 229 w 405"/>
                <a:gd name="T33" fmla="*/ 102 h 240"/>
                <a:gd name="T34" fmla="*/ 247 w 405"/>
                <a:gd name="T35" fmla="*/ 93 h 240"/>
                <a:gd name="T36" fmla="*/ 264 w 405"/>
                <a:gd name="T37" fmla="*/ 82 h 240"/>
                <a:gd name="T38" fmla="*/ 277 w 405"/>
                <a:gd name="T39" fmla="*/ 69 h 240"/>
                <a:gd name="T40" fmla="*/ 290 w 405"/>
                <a:gd name="T41" fmla="*/ 47 h 240"/>
                <a:gd name="T42" fmla="*/ 305 w 405"/>
                <a:gd name="T43" fmla="*/ 20 h 240"/>
                <a:gd name="T44" fmla="*/ 323 w 405"/>
                <a:gd name="T45" fmla="*/ 2 h 240"/>
                <a:gd name="T46" fmla="*/ 351 w 405"/>
                <a:gd name="T47" fmla="*/ 2 h 240"/>
                <a:gd name="T48" fmla="*/ 390 w 405"/>
                <a:gd name="T49" fmla="*/ 21 h 240"/>
                <a:gd name="T50" fmla="*/ 405 w 405"/>
                <a:gd name="T51" fmla="*/ 38 h 240"/>
                <a:gd name="T52" fmla="*/ 397 w 405"/>
                <a:gd name="T53" fmla="*/ 52 h 240"/>
                <a:gd name="T54" fmla="*/ 374 w 405"/>
                <a:gd name="T55" fmla="*/ 64 h 240"/>
                <a:gd name="T56" fmla="*/ 351 w 405"/>
                <a:gd name="T57" fmla="*/ 72 h 240"/>
                <a:gd name="T58" fmla="*/ 335 w 405"/>
                <a:gd name="T59" fmla="*/ 77 h 240"/>
                <a:gd name="T60" fmla="*/ 319 w 405"/>
                <a:gd name="T61" fmla="*/ 84 h 240"/>
                <a:gd name="T62" fmla="*/ 303 w 405"/>
                <a:gd name="T63" fmla="*/ 92 h 240"/>
                <a:gd name="T64" fmla="*/ 288 w 405"/>
                <a:gd name="T65" fmla="*/ 102 h 240"/>
                <a:gd name="T66" fmla="*/ 272 w 405"/>
                <a:gd name="T67" fmla="*/ 113 h 240"/>
                <a:gd name="T68" fmla="*/ 257 w 405"/>
                <a:gd name="T69" fmla="*/ 125 h 240"/>
                <a:gd name="T70" fmla="*/ 241 w 405"/>
                <a:gd name="T71" fmla="*/ 139 h 240"/>
                <a:gd name="T72" fmla="*/ 225 w 405"/>
                <a:gd name="T73" fmla="*/ 155 h 240"/>
                <a:gd name="T74" fmla="*/ 208 w 405"/>
                <a:gd name="T75" fmla="*/ 170 h 240"/>
                <a:gd name="T76" fmla="*/ 188 w 405"/>
                <a:gd name="T77" fmla="*/ 185 h 240"/>
                <a:gd name="T78" fmla="*/ 167 w 405"/>
                <a:gd name="T79" fmla="*/ 198 h 240"/>
                <a:gd name="T80" fmla="*/ 145 w 405"/>
                <a:gd name="T81" fmla="*/ 210 h 240"/>
                <a:gd name="T82" fmla="*/ 122 w 405"/>
                <a:gd name="T83" fmla="*/ 220 h 240"/>
                <a:gd name="T84" fmla="*/ 99 w 405"/>
                <a:gd name="T85" fmla="*/ 230 h 240"/>
                <a:gd name="T86" fmla="*/ 76 w 405"/>
                <a:gd name="T87" fmla="*/ 237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5" h="240">
                  <a:moveTo>
                    <a:pt x="65" y="239"/>
                  </a:moveTo>
                  <a:lnTo>
                    <a:pt x="62" y="239"/>
                  </a:lnTo>
                  <a:lnTo>
                    <a:pt x="52" y="240"/>
                  </a:lnTo>
                  <a:lnTo>
                    <a:pt x="39" y="239"/>
                  </a:lnTo>
                  <a:lnTo>
                    <a:pt x="26" y="237"/>
                  </a:lnTo>
                  <a:lnTo>
                    <a:pt x="13" y="230"/>
                  </a:lnTo>
                  <a:lnTo>
                    <a:pt x="4" y="219"/>
                  </a:lnTo>
                  <a:lnTo>
                    <a:pt x="0" y="201"/>
                  </a:lnTo>
                  <a:lnTo>
                    <a:pt x="5" y="177"/>
                  </a:lnTo>
                  <a:lnTo>
                    <a:pt x="10" y="165"/>
                  </a:lnTo>
                  <a:lnTo>
                    <a:pt x="17" y="154"/>
                  </a:lnTo>
                  <a:lnTo>
                    <a:pt x="23" y="145"/>
                  </a:lnTo>
                  <a:lnTo>
                    <a:pt x="32" y="139"/>
                  </a:lnTo>
                  <a:lnTo>
                    <a:pt x="40" y="134"/>
                  </a:lnTo>
                  <a:lnTo>
                    <a:pt x="49" y="130"/>
                  </a:lnTo>
                  <a:lnTo>
                    <a:pt x="58" y="128"/>
                  </a:lnTo>
                  <a:lnTo>
                    <a:pt x="68" y="126"/>
                  </a:lnTo>
                  <a:lnTo>
                    <a:pt x="78" y="126"/>
                  </a:lnTo>
                  <a:lnTo>
                    <a:pt x="88" y="126"/>
                  </a:lnTo>
                  <a:lnTo>
                    <a:pt x="97" y="126"/>
                  </a:lnTo>
                  <a:lnTo>
                    <a:pt x="107" y="127"/>
                  </a:lnTo>
                  <a:lnTo>
                    <a:pt x="117" y="128"/>
                  </a:lnTo>
                  <a:lnTo>
                    <a:pt x="126" y="128"/>
                  </a:lnTo>
                  <a:lnTo>
                    <a:pt x="135" y="127"/>
                  </a:lnTo>
                  <a:lnTo>
                    <a:pt x="143" y="126"/>
                  </a:lnTo>
                  <a:lnTo>
                    <a:pt x="151" y="124"/>
                  </a:lnTo>
                  <a:lnTo>
                    <a:pt x="160" y="122"/>
                  </a:lnTo>
                  <a:lnTo>
                    <a:pt x="169" y="120"/>
                  </a:lnTo>
                  <a:lnTo>
                    <a:pt x="179" y="118"/>
                  </a:lnTo>
                  <a:lnTo>
                    <a:pt x="189" y="116"/>
                  </a:lnTo>
                  <a:lnTo>
                    <a:pt x="199" y="113"/>
                  </a:lnTo>
                  <a:lnTo>
                    <a:pt x="209" y="109"/>
                  </a:lnTo>
                  <a:lnTo>
                    <a:pt x="219" y="106"/>
                  </a:lnTo>
                  <a:lnTo>
                    <a:pt x="229" y="102"/>
                  </a:lnTo>
                  <a:lnTo>
                    <a:pt x="239" y="98"/>
                  </a:lnTo>
                  <a:lnTo>
                    <a:pt x="247" y="93"/>
                  </a:lnTo>
                  <a:lnTo>
                    <a:pt x="256" y="88"/>
                  </a:lnTo>
                  <a:lnTo>
                    <a:pt x="264" y="82"/>
                  </a:lnTo>
                  <a:lnTo>
                    <a:pt x="270" y="76"/>
                  </a:lnTo>
                  <a:lnTo>
                    <a:pt x="277" y="69"/>
                  </a:lnTo>
                  <a:lnTo>
                    <a:pt x="281" y="62"/>
                  </a:lnTo>
                  <a:lnTo>
                    <a:pt x="290" y="47"/>
                  </a:lnTo>
                  <a:lnTo>
                    <a:pt x="297" y="33"/>
                  </a:lnTo>
                  <a:lnTo>
                    <a:pt x="305" y="20"/>
                  </a:lnTo>
                  <a:lnTo>
                    <a:pt x="313" y="10"/>
                  </a:lnTo>
                  <a:lnTo>
                    <a:pt x="323" y="2"/>
                  </a:lnTo>
                  <a:lnTo>
                    <a:pt x="336" y="0"/>
                  </a:lnTo>
                  <a:lnTo>
                    <a:pt x="351" y="2"/>
                  </a:lnTo>
                  <a:lnTo>
                    <a:pt x="371" y="10"/>
                  </a:lnTo>
                  <a:lnTo>
                    <a:pt x="390" y="21"/>
                  </a:lnTo>
                  <a:lnTo>
                    <a:pt x="400" y="30"/>
                  </a:lnTo>
                  <a:lnTo>
                    <a:pt x="405" y="38"/>
                  </a:lnTo>
                  <a:lnTo>
                    <a:pt x="403" y="45"/>
                  </a:lnTo>
                  <a:lnTo>
                    <a:pt x="397" y="52"/>
                  </a:lnTo>
                  <a:lnTo>
                    <a:pt x="387" y="58"/>
                  </a:lnTo>
                  <a:lnTo>
                    <a:pt x="374" y="64"/>
                  </a:lnTo>
                  <a:lnTo>
                    <a:pt x="359" y="69"/>
                  </a:lnTo>
                  <a:lnTo>
                    <a:pt x="351" y="72"/>
                  </a:lnTo>
                  <a:lnTo>
                    <a:pt x="343" y="75"/>
                  </a:lnTo>
                  <a:lnTo>
                    <a:pt x="335" y="77"/>
                  </a:lnTo>
                  <a:lnTo>
                    <a:pt x="327" y="81"/>
                  </a:lnTo>
                  <a:lnTo>
                    <a:pt x="319" y="84"/>
                  </a:lnTo>
                  <a:lnTo>
                    <a:pt x="311" y="88"/>
                  </a:lnTo>
                  <a:lnTo>
                    <a:pt x="303" y="92"/>
                  </a:lnTo>
                  <a:lnTo>
                    <a:pt x="296" y="97"/>
                  </a:lnTo>
                  <a:lnTo>
                    <a:pt x="288" y="102"/>
                  </a:lnTo>
                  <a:lnTo>
                    <a:pt x="280" y="107"/>
                  </a:lnTo>
                  <a:lnTo>
                    <a:pt x="272" y="113"/>
                  </a:lnTo>
                  <a:lnTo>
                    <a:pt x="265" y="118"/>
                  </a:lnTo>
                  <a:lnTo>
                    <a:pt x="257" y="125"/>
                  </a:lnTo>
                  <a:lnTo>
                    <a:pt x="249" y="132"/>
                  </a:lnTo>
                  <a:lnTo>
                    <a:pt x="241" y="139"/>
                  </a:lnTo>
                  <a:lnTo>
                    <a:pt x="234" y="147"/>
                  </a:lnTo>
                  <a:lnTo>
                    <a:pt x="225" y="155"/>
                  </a:lnTo>
                  <a:lnTo>
                    <a:pt x="217" y="162"/>
                  </a:lnTo>
                  <a:lnTo>
                    <a:pt x="208" y="170"/>
                  </a:lnTo>
                  <a:lnTo>
                    <a:pt x="198" y="177"/>
                  </a:lnTo>
                  <a:lnTo>
                    <a:pt x="188" y="185"/>
                  </a:lnTo>
                  <a:lnTo>
                    <a:pt x="178" y="192"/>
                  </a:lnTo>
                  <a:lnTo>
                    <a:pt x="167" y="198"/>
                  </a:lnTo>
                  <a:lnTo>
                    <a:pt x="156" y="204"/>
                  </a:lnTo>
                  <a:lnTo>
                    <a:pt x="145" y="210"/>
                  </a:lnTo>
                  <a:lnTo>
                    <a:pt x="133" y="216"/>
                  </a:lnTo>
                  <a:lnTo>
                    <a:pt x="122" y="220"/>
                  </a:lnTo>
                  <a:lnTo>
                    <a:pt x="111" y="226"/>
                  </a:lnTo>
                  <a:lnTo>
                    <a:pt x="99" y="230"/>
                  </a:lnTo>
                  <a:lnTo>
                    <a:pt x="88" y="233"/>
                  </a:lnTo>
                  <a:lnTo>
                    <a:pt x="76" y="237"/>
                  </a:lnTo>
                  <a:lnTo>
                    <a:pt x="65" y="239"/>
                  </a:lnTo>
                  <a:close/>
                </a:path>
              </a:pathLst>
            </a:custGeom>
            <a:solidFill>
              <a:srgbClr val="D67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89" name="Freeform 64"/>
            <p:cNvSpPr>
              <a:spLocks/>
            </p:cNvSpPr>
            <p:nvPr/>
          </p:nvSpPr>
          <p:spPr bwMode="auto">
            <a:xfrm>
              <a:off x="1809" y="1149"/>
              <a:ext cx="188" cy="274"/>
            </a:xfrm>
            <a:custGeom>
              <a:avLst/>
              <a:gdLst>
                <a:gd name="T0" fmla="*/ 54 w 188"/>
                <a:gd name="T1" fmla="*/ 250 h 274"/>
                <a:gd name="T2" fmla="*/ 52 w 188"/>
                <a:gd name="T3" fmla="*/ 249 h 274"/>
                <a:gd name="T4" fmla="*/ 45 w 188"/>
                <a:gd name="T5" fmla="*/ 243 h 274"/>
                <a:gd name="T6" fmla="*/ 36 w 188"/>
                <a:gd name="T7" fmla="*/ 235 h 274"/>
                <a:gd name="T8" fmla="*/ 26 w 188"/>
                <a:gd name="T9" fmla="*/ 223 h 274"/>
                <a:gd name="T10" fmla="*/ 15 w 188"/>
                <a:gd name="T11" fmla="*/ 209 h 274"/>
                <a:gd name="T12" fmla="*/ 7 w 188"/>
                <a:gd name="T13" fmla="*/ 191 h 274"/>
                <a:gd name="T14" fmla="*/ 1 w 188"/>
                <a:gd name="T15" fmla="*/ 170 h 274"/>
                <a:gd name="T16" fmla="*/ 0 w 188"/>
                <a:gd name="T17" fmla="*/ 146 h 274"/>
                <a:gd name="T18" fmla="*/ 1 w 188"/>
                <a:gd name="T19" fmla="*/ 133 h 274"/>
                <a:gd name="T20" fmla="*/ 3 w 188"/>
                <a:gd name="T21" fmla="*/ 121 h 274"/>
                <a:gd name="T22" fmla="*/ 7 w 188"/>
                <a:gd name="T23" fmla="*/ 110 h 274"/>
                <a:gd name="T24" fmla="*/ 11 w 188"/>
                <a:gd name="T25" fmla="*/ 98 h 274"/>
                <a:gd name="T26" fmla="*/ 16 w 188"/>
                <a:gd name="T27" fmla="*/ 88 h 274"/>
                <a:gd name="T28" fmla="*/ 22 w 188"/>
                <a:gd name="T29" fmla="*/ 77 h 274"/>
                <a:gd name="T30" fmla="*/ 28 w 188"/>
                <a:gd name="T31" fmla="*/ 68 h 274"/>
                <a:gd name="T32" fmla="*/ 35 w 188"/>
                <a:gd name="T33" fmla="*/ 58 h 274"/>
                <a:gd name="T34" fmla="*/ 42 w 188"/>
                <a:gd name="T35" fmla="*/ 50 h 274"/>
                <a:gd name="T36" fmla="*/ 51 w 188"/>
                <a:gd name="T37" fmla="*/ 42 h 274"/>
                <a:gd name="T38" fmla="*/ 59 w 188"/>
                <a:gd name="T39" fmla="*/ 35 h 274"/>
                <a:gd name="T40" fmla="*/ 68 w 188"/>
                <a:gd name="T41" fmla="*/ 29 h 274"/>
                <a:gd name="T42" fmla="*/ 78 w 188"/>
                <a:gd name="T43" fmla="*/ 24 h 274"/>
                <a:gd name="T44" fmla="*/ 87 w 188"/>
                <a:gd name="T45" fmla="*/ 19 h 274"/>
                <a:gd name="T46" fmla="*/ 96 w 188"/>
                <a:gd name="T47" fmla="*/ 15 h 274"/>
                <a:gd name="T48" fmla="*/ 106 w 188"/>
                <a:gd name="T49" fmla="*/ 12 h 274"/>
                <a:gd name="T50" fmla="*/ 124 w 188"/>
                <a:gd name="T51" fmla="*/ 8 h 274"/>
                <a:gd name="T52" fmla="*/ 140 w 188"/>
                <a:gd name="T53" fmla="*/ 3 h 274"/>
                <a:gd name="T54" fmla="*/ 154 w 188"/>
                <a:gd name="T55" fmla="*/ 0 h 274"/>
                <a:gd name="T56" fmla="*/ 165 w 188"/>
                <a:gd name="T57" fmla="*/ 0 h 274"/>
                <a:gd name="T58" fmla="*/ 174 w 188"/>
                <a:gd name="T59" fmla="*/ 4 h 274"/>
                <a:gd name="T60" fmla="*/ 181 w 188"/>
                <a:gd name="T61" fmla="*/ 14 h 274"/>
                <a:gd name="T62" fmla="*/ 186 w 188"/>
                <a:gd name="T63" fmla="*/ 30 h 274"/>
                <a:gd name="T64" fmla="*/ 188 w 188"/>
                <a:gd name="T65" fmla="*/ 53 h 274"/>
                <a:gd name="T66" fmla="*/ 188 w 188"/>
                <a:gd name="T67" fmla="*/ 80 h 274"/>
                <a:gd name="T68" fmla="*/ 188 w 188"/>
                <a:gd name="T69" fmla="*/ 103 h 274"/>
                <a:gd name="T70" fmla="*/ 187 w 188"/>
                <a:gd name="T71" fmla="*/ 123 h 274"/>
                <a:gd name="T72" fmla="*/ 185 w 188"/>
                <a:gd name="T73" fmla="*/ 141 h 274"/>
                <a:gd name="T74" fmla="*/ 183 w 188"/>
                <a:gd name="T75" fmla="*/ 157 h 274"/>
                <a:gd name="T76" fmla="*/ 179 w 188"/>
                <a:gd name="T77" fmla="*/ 171 h 274"/>
                <a:gd name="T78" fmla="*/ 173 w 188"/>
                <a:gd name="T79" fmla="*/ 184 h 274"/>
                <a:gd name="T80" fmla="*/ 166 w 188"/>
                <a:gd name="T81" fmla="*/ 196 h 274"/>
                <a:gd name="T82" fmla="*/ 159 w 188"/>
                <a:gd name="T83" fmla="*/ 206 h 274"/>
                <a:gd name="T84" fmla="*/ 153 w 188"/>
                <a:gd name="T85" fmla="*/ 215 h 274"/>
                <a:gd name="T86" fmla="*/ 148 w 188"/>
                <a:gd name="T87" fmla="*/ 222 h 274"/>
                <a:gd name="T88" fmla="*/ 144 w 188"/>
                <a:gd name="T89" fmla="*/ 228 h 274"/>
                <a:gd name="T90" fmla="*/ 142 w 188"/>
                <a:gd name="T91" fmla="*/ 234 h 274"/>
                <a:gd name="T92" fmla="*/ 140 w 188"/>
                <a:gd name="T93" fmla="*/ 239 h 274"/>
                <a:gd name="T94" fmla="*/ 139 w 188"/>
                <a:gd name="T95" fmla="*/ 244 h 274"/>
                <a:gd name="T96" fmla="*/ 140 w 188"/>
                <a:gd name="T97" fmla="*/ 249 h 274"/>
                <a:gd name="T98" fmla="*/ 139 w 188"/>
                <a:gd name="T99" fmla="*/ 255 h 274"/>
                <a:gd name="T100" fmla="*/ 134 w 188"/>
                <a:gd name="T101" fmla="*/ 261 h 274"/>
                <a:gd name="T102" fmla="*/ 124 w 188"/>
                <a:gd name="T103" fmla="*/ 268 h 274"/>
                <a:gd name="T104" fmla="*/ 113 w 188"/>
                <a:gd name="T105" fmla="*/ 272 h 274"/>
                <a:gd name="T106" fmla="*/ 99 w 188"/>
                <a:gd name="T107" fmla="*/ 274 h 274"/>
                <a:gd name="T108" fmla="*/ 84 w 188"/>
                <a:gd name="T109" fmla="*/ 272 h 274"/>
                <a:gd name="T110" fmla="*/ 69 w 188"/>
                <a:gd name="T111" fmla="*/ 264 h 274"/>
                <a:gd name="T112" fmla="*/ 54 w 188"/>
                <a:gd name="T113" fmla="*/ 250 h 2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8" h="274">
                  <a:moveTo>
                    <a:pt x="54" y="250"/>
                  </a:moveTo>
                  <a:lnTo>
                    <a:pt x="52" y="249"/>
                  </a:lnTo>
                  <a:lnTo>
                    <a:pt x="45" y="243"/>
                  </a:lnTo>
                  <a:lnTo>
                    <a:pt x="36" y="235"/>
                  </a:lnTo>
                  <a:lnTo>
                    <a:pt x="26" y="223"/>
                  </a:lnTo>
                  <a:lnTo>
                    <a:pt x="15" y="209"/>
                  </a:lnTo>
                  <a:lnTo>
                    <a:pt x="7" y="191"/>
                  </a:lnTo>
                  <a:lnTo>
                    <a:pt x="1" y="170"/>
                  </a:lnTo>
                  <a:lnTo>
                    <a:pt x="0" y="146"/>
                  </a:lnTo>
                  <a:lnTo>
                    <a:pt x="1" y="133"/>
                  </a:lnTo>
                  <a:lnTo>
                    <a:pt x="3" y="121"/>
                  </a:lnTo>
                  <a:lnTo>
                    <a:pt x="7" y="110"/>
                  </a:lnTo>
                  <a:lnTo>
                    <a:pt x="11" y="98"/>
                  </a:lnTo>
                  <a:lnTo>
                    <a:pt x="16" y="88"/>
                  </a:lnTo>
                  <a:lnTo>
                    <a:pt x="22" y="77"/>
                  </a:lnTo>
                  <a:lnTo>
                    <a:pt x="28" y="68"/>
                  </a:lnTo>
                  <a:lnTo>
                    <a:pt x="35" y="58"/>
                  </a:lnTo>
                  <a:lnTo>
                    <a:pt x="42" y="50"/>
                  </a:lnTo>
                  <a:lnTo>
                    <a:pt x="51" y="42"/>
                  </a:lnTo>
                  <a:lnTo>
                    <a:pt x="59" y="35"/>
                  </a:lnTo>
                  <a:lnTo>
                    <a:pt x="68" y="29"/>
                  </a:lnTo>
                  <a:lnTo>
                    <a:pt x="78" y="24"/>
                  </a:lnTo>
                  <a:lnTo>
                    <a:pt x="87" y="19"/>
                  </a:lnTo>
                  <a:lnTo>
                    <a:pt x="96" y="15"/>
                  </a:lnTo>
                  <a:lnTo>
                    <a:pt x="106" y="12"/>
                  </a:lnTo>
                  <a:lnTo>
                    <a:pt x="124" y="8"/>
                  </a:lnTo>
                  <a:lnTo>
                    <a:pt x="140" y="3"/>
                  </a:lnTo>
                  <a:lnTo>
                    <a:pt x="154" y="0"/>
                  </a:lnTo>
                  <a:lnTo>
                    <a:pt x="165" y="0"/>
                  </a:lnTo>
                  <a:lnTo>
                    <a:pt x="174" y="4"/>
                  </a:lnTo>
                  <a:lnTo>
                    <a:pt x="181" y="14"/>
                  </a:lnTo>
                  <a:lnTo>
                    <a:pt x="186" y="30"/>
                  </a:lnTo>
                  <a:lnTo>
                    <a:pt x="188" y="53"/>
                  </a:lnTo>
                  <a:lnTo>
                    <a:pt x="188" y="80"/>
                  </a:lnTo>
                  <a:lnTo>
                    <a:pt x="188" y="103"/>
                  </a:lnTo>
                  <a:lnTo>
                    <a:pt x="187" y="123"/>
                  </a:lnTo>
                  <a:lnTo>
                    <a:pt x="185" y="141"/>
                  </a:lnTo>
                  <a:lnTo>
                    <a:pt x="183" y="157"/>
                  </a:lnTo>
                  <a:lnTo>
                    <a:pt x="179" y="171"/>
                  </a:lnTo>
                  <a:lnTo>
                    <a:pt x="173" y="184"/>
                  </a:lnTo>
                  <a:lnTo>
                    <a:pt x="166" y="196"/>
                  </a:lnTo>
                  <a:lnTo>
                    <a:pt x="159" y="206"/>
                  </a:lnTo>
                  <a:lnTo>
                    <a:pt x="153" y="215"/>
                  </a:lnTo>
                  <a:lnTo>
                    <a:pt x="148" y="222"/>
                  </a:lnTo>
                  <a:lnTo>
                    <a:pt x="144" y="228"/>
                  </a:lnTo>
                  <a:lnTo>
                    <a:pt x="142" y="234"/>
                  </a:lnTo>
                  <a:lnTo>
                    <a:pt x="140" y="239"/>
                  </a:lnTo>
                  <a:lnTo>
                    <a:pt x="139" y="244"/>
                  </a:lnTo>
                  <a:lnTo>
                    <a:pt x="140" y="249"/>
                  </a:lnTo>
                  <a:lnTo>
                    <a:pt x="139" y="255"/>
                  </a:lnTo>
                  <a:lnTo>
                    <a:pt x="134" y="261"/>
                  </a:lnTo>
                  <a:lnTo>
                    <a:pt x="124" y="268"/>
                  </a:lnTo>
                  <a:lnTo>
                    <a:pt x="113" y="272"/>
                  </a:lnTo>
                  <a:lnTo>
                    <a:pt x="99" y="274"/>
                  </a:lnTo>
                  <a:lnTo>
                    <a:pt x="84" y="272"/>
                  </a:lnTo>
                  <a:lnTo>
                    <a:pt x="69" y="264"/>
                  </a:lnTo>
                  <a:lnTo>
                    <a:pt x="54"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0" name="Freeform 65"/>
            <p:cNvSpPr>
              <a:spLocks/>
            </p:cNvSpPr>
            <p:nvPr/>
          </p:nvSpPr>
          <p:spPr bwMode="auto">
            <a:xfrm>
              <a:off x="1812" y="1155"/>
              <a:ext cx="181" cy="262"/>
            </a:xfrm>
            <a:custGeom>
              <a:avLst/>
              <a:gdLst>
                <a:gd name="T0" fmla="*/ 52 w 181"/>
                <a:gd name="T1" fmla="*/ 240 h 262"/>
                <a:gd name="T2" fmla="*/ 50 w 181"/>
                <a:gd name="T3" fmla="*/ 238 h 262"/>
                <a:gd name="T4" fmla="*/ 43 w 181"/>
                <a:gd name="T5" fmla="*/ 233 h 262"/>
                <a:gd name="T6" fmla="*/ 35 w 181"/>
                <a:gd name="T7" fmla="*/ 225 h 262"/>
                <a:gd name="T8" fmla="*/ 25 w 181"/>
                <a:gd name="T9" fmla="*/ 214 h 262"/>
                <a:gd name="T10" fmla="*/ 15 w 181"/>
                <a:gd name="T11" fmla="*/ 199 h 262"/>
                <a:gd name="T12" fmla="*/ 7 w 181"/>
                <a:gd name="T13" fmla="*/ 182 h 262"/>
                <a:gd name="T14" fmla="*/ 1 w 181"/>
                <a:gd name="T15" fmla="*/ 163 h 262"/>
                <a:gd name="T16" fmla="*/ 0 w 181"/>
                <a:gd name="T17" fmla="*/ 139 h 262"/>
                <a:gd name="T18" fmla="*/ 1 w 181"/>
                <a:gd name="T19" fmla="*/ 127 h 262"/>
                <a:gd name="T20" fmla="*/ 4 w 181"/>
                <a:gd name="T21" fmla="*/ 116 h 262"/>
                <a:gd name="T22" fmla="*/ 6 w 181"/>
                <a:gd name="T23" fmla="*/ 105 h 262"/>
                <a:gd name="T24" fmla="*/ 10 w 181"/>
                <a:gd name="T25" fmla="*/ 94 h 262"/>
                <a:gd name="T26" fmla="*/ 16 w 181"/>
                <a:gd name="T27" fmla="*/ 84 h 262"/>
                <a:gd name="T28" fmla="*/ 21 w 181"/>
                <a:gd name="T29" fmla="*/ 74 h 262"/>
                <a:gd name="T30" fmla="*/ 27 w 181"/>
                <a:gd name="T31" fmla="*/ 64 h 262"/>
                <a:gd name="T32" fmla="*/ 34 w 181"/>
                <a:gd name="T33" fmla="*/ 56 h 262"/>
                <a:gd name="T34" fmla="*/ 42 w 181"/>
                <a:gd name="T35" fmla="*/ 48 h 262"/>
                <a:gd name="T36" fmla="*/ 49 w 181"/>
                <a:gd name="T37" fmla="*/ 40 h 262"/>
                <a:gd name="T38" fmla="*/ 57 w 181"/>
                <a:gd name="T39" fmla="*/ 33 h 262"/>
                <a:gd name="T40" fmla="*/ 66 w 181"/>
                <a:gd name="T41" fmla="*/ 28 h 262"/>
                <a:gd name="T42" fmla="*/ 75 w 181"/>
                <a:gd name="T43" fmla="*/ 22 h 262"/>
                <a:gd name="T44" fmla="*/ 84 w 181"/>
                <a:gd name="T45" fmla="*/ 18 h 262"/>
                <a:gd name="T46" fmla="*/ 93 w 181"/>
                <a:gd name="T47" fmla="*/ 14 h 262"/>
                <a:gd name="T48" fmla="*/ 102 w 181"/>
                <a:gd name="T49" fmla="*/ 11 h 262"/>
                <a:gd name="T50" fmla="*/ 120 w 181"/>
                <a:gd name="T51" fmla="*/ 7 h 262"/>
                <a:gd name="T52" fmla="*/ 135 w 181"/>
                <a:gd name="T53" fmla="*/ 3 h 262"/>
                <a:gd name="T54" fmla="*/ 148 w 181"/>
                <a:gd name="T55" fmla="*/ 0 h 262"/>
                <a:gd name="T56" fmla="*/ 160 w 181"/>
                <a:gd name="T57" fmla="*/ 0 h 262"/>
                <a:gd name="T58" fmla="*/ 169 w 181"/>
                <a:gd name="T59" fmla="*/ 4 h 262"/>
                <a:gd name="T60" fmla="*/ 176 w 181"/>
                <a:gd name="T61" fmla="*/ 13 h 262"/>
                <a:gd name="T62" fmla="*/ 180 w 181"/>
                <a:gd name="T63" fmla="*/ 28 h 262"/>
                <a:gd name="T64" fmla="*/ 181 w 181"/>
                <a:gd name="T65" fmla="*/ 51 h 262"/>
                <a:gd name="T66" fmla="*/ 181 w 181"/>
                <a:gd name="T67" fmla="*/ 76 h 262"/>
                <a:gd name="T68" fmla="*/ 181 w 181"/>
                <a:gd name="T69" fmla="*/ 98 h 262"/>
                <a:gd name="T70" fmla="*/ 181 w 181"/>
                <a:gd name="T71" fmla="*/ 118 h 262"/>
                <a:gd name="T72" fmla="*/ 179 w 181"/>
                <a:gd name="T73" fmla="*/ 135 h 262"/>
                <a:gd name="T74" fmla="*/ 176 w 181"/>
                <a:gd name="T75" fmla="*/ 150 h 262"/>
                <a:gd name="T76" fmla="*/ 173 w 181"/>
                <a:gd name="T77" fmla="*/ 164 h 262"/>
                <a:gd name="T78" fmla="*/ 167 w 181"/>
                <a:gd name="T79" fmla="*/ 176 h 262"/>
                <a:gd name="T80" fmla="*/ 161 w 181"/>
                <a:gd name="T81" fmla="*/ 187 h 262"/>
                <a:gd name="T82" fmla="*/ 154 w 181"/>
                <a:gd name="T83" fmla="*/ 197 h 262"/>
                <a:gd name="T84" fmla="*/ 148 w 181"/>
                <a:gd name="T85" fmla="*/ 205 h 262"/>
                <a:gd name="T86" fmla="*/ 143 w 181"/>
                <a:gd name="T87" fmla="*/ 212 h 262"/>
                <a:gd name="T88" fmla="*/ 139 w 181"/>
                <a:gd name="T89" fmla="*/ 218 h 262"/>
                <a:gd name="T90" fmla="*/ 137 w 181"/>
                <a:gd name="T91" fmla="*/ 224 h 262"/>
                <a:gd name="T92" fmla="*/ 135 w 181"/>
                <a:gd name="T93" fmla="*/ 229 h 262"/>
                <a:gd name="T94" fmla="*/ 135 w 181"/>
                <a:gd name="T95" fmla="*/ 234 h 262"/>
                <a:gd name="T96" fmla="*/ 135 w 181"/>
                <a:gd name="T97" fmla="*/ 239 h 262"/>
                <a:gd name="T98" fmla="*/ 134 w 181"/>
                <a:gd name="T99" fmla="*/ 244 h 262"/>
                <a:gd name="T100" fmla="*/ 129 w 181"/>
                <a:gd name="T101" fmla="*/ 250 h 262"/>
                <a:gd name="T102" fmla="*/ 120 w 181"/>
                <a:gd name="T103" fmla="*/ 257 h 262"/>
                <a:gd name="T104" fmla="*/ 109 w 181"/>
                <a:gd name="T105" fmla="*/ 261 h 262"/>
                <a:gd name="T106" fmla="*/ 96 w 181"/>
                <a:gd name="T107" fmla="*/ 262 h 262"/>
                <a:gd name="T108" fmla="*/ 81 w 181"/>
                <a:gd name="T109" fmla="*/ 260 h 262"/>
                <a:gd name="T110" fmla="*/ 67 w 181"/>
                <a:gd name="T111" fmla="*/ 253 h 262"/>
                <a:gd name="T112" fmla="*/ 52 w 181"/>
                <a:gd name="T113" fmla="*/ 240 h 2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1" h="262">
                  <a:moveTo>
                    <a:pt x="52" y="240"/>
                  </a:moveTo>
                  <a:lnTo>
                    <a:pt x="50" y="238"/>
                  </a:lnTo>
                  <a:lnTo>
                    <a:pt x="43" y="233"/>
                  </a:lnTo>
                  <a:lnTo>
                    <a:pt x="35" y="225"/>
                  </a:lnTo>
                  <a:lnTo>
                    <a:pt x="25" y="214"/>
                  </a:lnTo>
                  <a:lnTo>
                    <a:pt x="15" y="199"/>
                  </a:lnTo>
                  <a:lnTo>
                    <a:pt x="7" y="182"/>
                  </a:lnTo>
                  <a:lnTo>
                    <a:pt x="1" y="163"/>
                  </a:lnTo>
                  <a:lnTo>
                    <a:pt x="0" y="139"/>
                  </a:lnTo>
                  <a:lnTo>
                    <a:pt x="1" y="127"/>
                  </a:lnTo>
                  <a:lnTo>
                    <a:pt x="4" y="116"/>
                  </a:lnTo>
                  <a:lnTo>
                    <a:pt x="6" y="105"/>
                  </a:lnTo>
                  <a:lnTo>
                    <a:pt x="10" y="94"/>
                  </a:lnTo>
                  <a:lnTo>
                    <a:pt x="16" y="84"/>
                  </a:lnTo>
                  <a:lnTo>
                    <a:pt x="21" y="74"/>
                  </a:lnTo>
                  <a:lnTo>
                    <a:pt x="27" y="64"/>
                  </a:lnTo>
                  <a:lnTo>
                    <a:pt x="34" y="56"/>
                  </a:lnTo>
                  <a:lnTo>
                    <a:pt x="42" y="48"/>
                  </a:lnTo>
                  <a:lnTo>
                    <a:pt x="49" y="40"/>
                  </a:lnTo>
                  <a:lnTo>
                    <a:pt x="57" y="33"/>
                  </a:lnTo>
                  <a:lnTo>
                    <a:pt x="66" y="28"/>
                  </a:lnTo>
                  <a:lnTo>
                    <a:pt x="75" y="22"/>
                  </a:lnTo>
                  <a:lnTo>
                    <a:pt x="84" y="18"/>
                  </a:lnTo>
                  <a:lnTo>
                    <a:pt x="93" y="14"/>
                  </a:lnTo>
                  <a:lnTo>
                    <a:pt x="102" y="11"/>
                  </a:lnTo>
                  <a:lnTo>
                    <a:pt x="120" y="7"/>
                  </a:lnTo>
                  <a:lnTo>
                    <a:pt x="135" y="3"/>
                  </a:lnTo>
                  <a:lnTo>
                    <a:pt x="148" y="0"/>
                  </a:lnTo>
                  <a:lnTo>
                    <a:pt x="160" y="0"/>
                  </a:lnTo>
                  <a:lnTo>
                    <a:pt x="169" y="4"/>
                  </a:lnTo>
                  <a:lnTo>
                    <a:pt x="176" y="13"/>
                  </a:lnTo>
                  <a:lnTo>
                    <a:pt x="180" y="28"/>
                  </a:lnTo>
                  <a:lnTo>
                    <a:pt x="181" y="51"/>
                  </a:lnTo>
                  <a:lnTo>
                    <a:pt x="181" y="76"/>
                  </a:lnTo>
                  <a:lnTo>
                    <a:pt x="181" y="98"/>
                  </a:lnTo>
                  <a:lnTo>
                    <a:pt x="181" y="118"/>
                  </a:lnTo>
                  <a:lnTo>
                    <a:pt x="179" y="135"/>
                  </a:lnTo>
                  <a:lnTo>
                    <a:pt x="176" y="150"/>
                  </a:lnTo>
                  <a:lnTo>
                    <a:pt x="173" y="164"/>
                  </a:lnTo>
                  <a:lnTo>
                    <a:pt x="167" y="176"/>
                  </a:lnTo>
                  <a:lnTo>
                    <a:pt x="161" y="187"/>
                  </a:lnTo>
                  <a:lnTo>
                    <a:pt x="154" y="197"/>
                  </a:lnTo>
                  <a:lnTo>
                    <a:pt x="148" y="205"/>
                  </a:lnTo>
                  <a:lnTo>
                    <a:pt x="143" y="212"/>
                  </a:lnTo>
                  <a:lnTo>
                    <a:pt x="139" y="218"/>
                  </a:lnTo>
                  <a:lnTo>
                    <a:pt x="137" y="224"/>
                  </a:lnTo>
                  <a:lnTo>
                    <a:pt x="135" y="229"/>
                  </a:lnTo>
                  <a:lnTo>
                    <a:pt x="135" y="234"/>
                  </a:lnTo>
                  <a:lnTo>
                    <a:pt x="135" y="239"/>
                  </a:lnTo>
                  <a:lnTo>
                    <a:pt x="134" y="244"/>
                  </a:lnTo>
                  <a:lnTo>
                    <a:pt x="129" y="250"/>
                  </a:lnTo>
                  <a:lnTo>
                    <a:pt x="120" y="257"/>
                  </a:lnTo>
                  <a:lnTo>
                    <a:pt x="109" y="261"/>
                  </a:lnTo>
                  <a:lnTo>
                    <a:pt x="96" y="262"/>
                  </a:lnTo>
                  <a:lnTo>
                    <a:pt x="81" y="260"/>
                  </a:lnTo>
                  <a:lnTo>
                    <a:pt x="67" y="253"/>
                  </a:lnTo>
                  <a:lnTo>
                    <a:pt x="52" y="240"/>
                  </a:lnTo>
                  <a:close/>
                </a:path>
              </a:pathLst>
            </a:custGeom>
            <a:solidFill>
              <a:srgbClr val="F9E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1" name="Freeform 66"/>
            <p:cNvSpPr>
              <a:spLocks/>
            </p:cNvSpPr>
            <p:nvPr/>
          </p:nvSpPr>
          <p:spPr bwMode="auto">
            <a:xfrm>
              <a:off x="1816" y="1161"/>
              <a:ext cx="174" cy="251"/>
            </a:xfrm>
            <a:custGeom>
              <a:avLst/>
              <a:gdLst>
                <a:gd name="T0" fmla="*/ 50 w 174"/>
                <a:gd name="T1" fmla="*/ 229 h 251"/>
                <a:gd name="T2" fmla="*/ 47 w 174"/>
                <a:gd name="T3" fmla="*/ 227 h 251"/>
                <a:gd name="T4" fmla="*/ 42 w 174"/>
                <a:gd name="T5" fmla="*/ 222 h 251"/>
                <a:gd name="T6" fmla="*/ 33 w 174"/>
                <a:gd name="T7" fmla="*/ 215 h 251"/>
                <a:gd name="T8" fmla="*/ 23 w 174"/>
                <a:gd name="T9" fmla="*/ 204 h 251"/>
                <a:gd name="T10" fmla="*/ 14 w 174"/>
                <a:gd name="T11" fmla="*/ 191 h 251"/>
                <a:gd name="T12" fmla="*/ 6 w 174"/>
                <a:gd name="T13" fmla="*/ 174 h 251"/>
                <a:gd name="T14" fmla="*/ 1 w 174"/>
                <a:gd name="T15" fmla="*/ 155 h 251"/>
                <a:gd name="T16" fmla="*/ 0 w 174"/>
                <a:gd name="T17" fmla="*/ 133 h 251"/>
                <a:gd name="T18" fmla="*/ 1 w 174"/>
                <a:gd name="T19" fmla="*/ 122 h 251"/>
                <a:gd name="T20" fmla="*/ 3 w 174"/>
                <a:gd name="T21" fmla="*/ 111 h 251"/>
                <a:gd name="T22" fmla="*/ 6 w 174"/>
                <a:gd name="T23" fmla="*/ 100 h 251"/>
                <a:gd name="T24" fmla="*/ 10 w 174"/>
                <a:gd name="T25" fmla="*/ 90 h 251"/>
                <a:gd name="T26" fmla="*/ 15 w 174"/>
                <a:gd name="T27" fmla="*/ 80 h 251"/>
                <a:gd name="T28" fmla="*/ 20 w 174"/>
                <a:gd name="T29" fmla="*/ 71 h 251"/>
                <a:gd name="T30" fmla="*/ 26 w 174"/>
                <a:gd name="T31" fmla="*/ 61 h 251"/>
                <a:gd name="T32" fmla="*/ 32 w 174"/>
                <a:gd name="T33" fmla="*/ 53 h 251"/>
                <a:gd name="T34" fmla="*/ 39 w 174"/>
                <a:gd name="T35" fmla="*/ 45 h 251"/>
                <a:gd name="T36" fmla="*/ 47 w 174"/>
                <a:gd name="T37" fmla="*/ 38 h 251"/>
                <a:gd name="T38" fmla="*/ 54 w 174"/>
                <a:gd name="T39" fmla="*/ 32 h 251"/>
                <a:gd name="T40" fmla="*/ 63 w 174"/>
                <a:gd name="T41" fmla="*/ 26 h 251"/>
                <a:gd name="T42" fmla="*/ 71 w 174"/>
                <a:gd name="T43" fmla="*/ 21 h 251"/>
                <a:gd name="T44" fmla="*/ 80 w 174"/>
                <a:gd name="T45" fmla="*/ 17 h 251"/>
                <a:gd name="T46" fmla="*/ 89 w 174"/>
                <a:gd name="T47" fmla="*/ 14 h 251"/>
                <a:gd name="T48" fmla="*/ 98 w 174"/>
                <a:gd name="T49" fmla="*/ 11 h 251"/>
                <a:gd name="T50" fmla="*/ 114 w 174"/>
                <a:gd name="T51" fmla="*/ 6 h 251"/>
                <a:gd name="T52" fmla="*/ 129 w 174"/>
                <a:gd name="T53" fmla="*/ 3 h 251"/>
                <a:gd name="T54" fmla="*/ 142 w 174"/>
                <a:gd name="T55" fmla="*/ 0 h 251"/>
                <a:gd name="T56" fmla="*/ 153 w 174"/>
                <a:gd name="T57" fmla="*/ 0 h 251"/>
                <a:gd name="T58" fmla="*/ 162 w 174"/>
                <a:gd name="T59" fmla="*/ 4 h 251"/>
                <a:gd name="T60" fmla="*/ 168 w 174"/>
                <a:gd name="T61" fmla="*/ 12 h 251"/>
                <a:gd name="T62" fmla="*/ 172 w 174"/>
                <a:gd name="T63" fmla="*/ 27 h 251"/>
                <a:gd name="T64" fmla="*/ 173 w 174"/>
                <a:gd name="T65" fmla="*/ 48 h 251"/>
                <a:gd name="T66" fmla="*/ 174 w 174"/>
                <a:gd name="T67" fmla="*/ 72 h 251"/>
                <a:gd name="T68" fmla="*/ 173 w 174"/>
                <a:gd name="T69" fmla="*/ 93 h 251"/>
                <a:gd name="T70" fmla="*/ 173 w 174"/>
                <a:gd name="T71" fmla="*/ 112 h 251"/>
                <a:gd name="T72" fmla="*/ 172 w 174"/>
                <a:gd name="T73" fmla="*/ 129 h 251"/>
                <a:gd name="T74" fmla="*/ 169 w 174"/>
                <a:gd name="T75" fmla="*/ 143 h 251"/>
                <a:gd name="T76" fmla="*/ 165 w 174"/>
                <a:gd name="T77" fmla="*/ 156 h 251"/>
                <a:gd name="T78" fmla="*/ 161 w 174"/>
                <a:gd name="T79" fmla="*/ 168 h 251"/>
                <a:gd name="T80" fmla="*/ 154 w 174"/>
                <a:gd name="T81" fmla="*/ 178 h 251"/>
                <a:gd name="T82" fmla="*/ 147 w 174"/>
                <a:gd name="T83" fmla="*/ 188 h 251"/>
                <a:gd name="T84" fmla="*/ 142 w 174"/>
                <a:gd name="T85" fmla="*/ 196 h 251"/>
                <a:gd name="T86" fmla="*/ 137 w 174"/>
                <a:gd name="T87" fmla="*/ 203 h 251"/>
                <a:gd name="T88" fmla="*/ 133 w 174"/>
                <a:gd name="T89" fmla="*/ 209 h 251"/>
                <a:gd name="T90" fmla="*/ 131 w 174"/>
                <a:gd name="T91" fmla="*/ 214 h 251"/>
                <a:gd name="T92" fmla="*/ 129 w 174"/>
                <a:gd name="T93" fmla="*/ 219 h 251"/>
                <a:gd name="T94" fmla="*/ 129 w 174"/>
                <a:gd name="T95" fmla="*/ 223 h 251"/>
                <a:gd name="T96" fmla="*/ 129 w 174"/>
                <a:gd name="T97" fmla="*/ 228 h 251"/>
                <a:gd name="T98" fmla="*/ 128 w 174"/>
                <a:gd name="T99" fmla="*/ 233 h 251"/>
                <a:gd name="T100" fmla="*/ 124 w 174"/>
                <a:gd name="T101" fmla="*/ 239 h 251"/>
                <a:gd name="T102" fmla="*/ 115 w 174"/>
                <a:gd name="T103" fmla="*/ 245 h 251"/>
                <a:gd name="T104" fmla="*/ 105 w 174"/>
                <a:gd name="T105" fmla="*/ 249 h 251"/>
                <a:gd name="T106" fmla="*/ 92 w 174"/>
                <a:gd name="T107" fmla="*/ 251 h 251"/>
                <a:gd name="T108" fmla="*/ 78 w 174"/>
                <a:gd name="T109" fmla="*/ 248 h 251"/>
                <a:gd name="T110" fmla="*/ 64 w 174"/>
                <a:gd name="T111" fmla="*/ 241 h 251"/>
                <a:gd name="T112" fmla="*/ 50 w 174"/>
                <a:gd name="T113" fmla="*/ 229 h 2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4" h="251">
                  <a:moveTo>
                    <a:pt x="50" y="229"/>
                  </a:moveTo>
                  <a:lnTo>
                    <a:pt x="47" y="227"/>
                  </a:lnTo>
                  <a:lnTo>
                    <a:pt x="42" y="222"/>
                  </a:lnTo>
                  <a:lnTo>
                    <a:pt x="33" y="215"/>
                  </a:lnTo>
                  <a:lnTo>
                    <a:pt x="23" y="204"/>
                  </a:lnTo>
                  <a:lnTo>
                    <a:pt x="14" y="191"/>
                  </a:lnTo>
                  <a:lnTo>
                    <a:pt x="6" y="174"/>
                  </a:lnTo>
                  <a:lnTo>
                    <a:pt x="1" y="155"/>
                  </a:lnTo>
                  <a:lnTo>
                    <a:pt x="0" y="133"/>
                  </a:lnTo>
                  <a:lnTo>
                    <a:pt x="1" y="122"/>
                  </a:lnTo>
                  <a:lnTo>
                    <a:pt x="3" y="111"/>
                  </a:lnTo>
                  <a:lnTo>
                    <a:pt x="6" y="100"/>
                  </a:lnTo>
                  <a:lnTo>
                    <a:pt x="10" y="90"/>
                  </a:lnTo>
                  <a:lnTo>
                    <a:pt x="15" y="80"/>
                  </a:lnTo>
                  <a:lnTo>
                    <a:pt x="20" y="71"/>
                  </a:lnTo>
                  <a:lnTo>
                    <a:pt x="26" y="61"/>
                  </a:lnTo>
                  <a:lnTo>
                    <a:pt x="32" y="53"/>
                  </a:lnTo>
                  <a:lnTo>
                    <a:pt x="39" y="45"/>
                  </a:lnTo>
                  <a:lnTo>
                    <a:pt x="47" y="38"/>
                  </a:lnTo>
                  <a:lnTo>
                    <a:pt x="54" y="32"/>
                  </a:lnTo>
                  <a:lnTo>
                    <a:pt x="63" y="26"/>
                  </a:lnTo>
                  <a:lnTo>
                    <a:pt x="71" y="21"/>
                  </a:lnTo>
                  <a:lnTo>
                    <a:pt x="80" y="17"/>
                  </a:lnTo>
                  <a:lnTo>
                    <a:pt x="89" y="14"/>
                  </a:lnTo>
                  <a:lnTo>
                    <a:pt x="98" y="11"/>
                  </a:lnTo>
                  <a:lnTo>
                    <a:pt x="114" y="6"/>
                  </a:lnTo>
                  <a:lnTo>
                    <a:pt x="129" y="3"/>
                  </a:lnTo>
                  <a:lnTo>
                    <a:pt x="142" y="0"/>
                  </a:lnTo>
                  <a:lnTo>
                    <a:pt x="153" y="0"/>
                  </a:lnTo>
                  <a:lnTo>
                    <a:pt x="162" y="4"/>
                  </a:lnTo>
                  <a:lnTo>
                    <a:pt x="168" y="12"/>
                  </a:lnTo>
                  <a:lnTo>
                    <a:pt x="172" y="27"/>
                  </a:lnTo>
                  <a:lnTo>
                    <a:pt x="173" y="48"/>
                  </a:lnTo>
                  <a:lnTo>
                    <a:pt x="174" y="72"/>
                  </a:lnTo>
                  <a:lnTo>
                    <a:pt x="173" y="93"/>
                  </a:lnTo>
                  <a:lnTo>
                    <a:pt x="173" y="112"/>
                  </a:lnTo>
                  <a:lnTo>
                    <a:pt x="172" y="129"/>
                  </a:lnTo>
                  <a:lnTo>
                    <a:pt x="169" y="143"/>
                  </a:lnTo>
                  <a:lnTo>
                    <a:pt x="165" y="156"/>
                  </a:lnTo>
                  <a:lnTo>
                    <a:pt x="161" y="168"/>
                  </a:lnTo>
                  <a:lnTo>
                    <a:pt x="154" y="178"/>
                  </a:lnTo>
                  <a:lnTo>
                    <a:pt x="147" y="188"/>
                  </a:lnTo>
                  <a:lnTo>
                    <a:pt x="142" y="196"/>
                  </a:lnTo>
                  <a:lnTo>
                    <a:pt x="137" y="203"/>
                  </a:lnTo>
                  <a:lnTo>
                    <a:pt x="133" y="209"/>
                  </a:lnTo>
                  <a:lnTo>
                    <a:pt x="131" y="214"/>
                  </a:lnTo>
                  <a:lnTo>
                    <a:pt x="129" y="219"/>
                  </a:lnTo>
                  <a:lnTo>
                    <a:pt x="129" y="223"/>
                  </a:lnTo>
                  <a:lnTo>
                    <a:pt x="129" y="228"/>
                  </a:lnTo>
                  <a:lnTo>
                    <a:pt x="128" y="233"/>
                  </a:lnTo>
                  <a:lnTo>
                    <a:pt x="124" y="239"/>
                  </a:lnTo>
                  <a:lnTo>
                    <a:pt x="115" y="245"/>
                  </a:lnTo>
                  <a:lnTo>
                    <a:pt x="105" y="249"/>
                  </a:lnTo>
                  <a:lnTo>
                    <a:pt x="92" y="251"/>
                  </a:lnTo>
                  <a:lnTo>
                    <a:pt x="78" y="248"/>
                  </a:lnTo>
                  <a:lnTo>
                    <a:pt x="64" y="241"/>
                  </a:lnTo>
                  <a:lnTo>
                    <a:pt x="50" y="229"/>
                  </a:lnTo>
                  <a:close/>
                </a:path>
              </a:pathLst>
            </a:custGeom>
            <a:solidFill>
              <a:srgbClr val="F2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2" name="Freeform 67"/>
            <p:cNvSpPr>
              <a:spLocks/>
            </p:cNvSpPr>
            <p:nvPr/>
          </p:nvSpPr>
          <p:spPr bwMode="auto">
            <a:xfrm>
              <a:off x="1819" y="1166"/>
              <a:ext cx="167" cy="240"/>
            </a:xfrm>
            <a:custGeom>
              <a:avLst/>
              <a:gdLst>
                <a:gd name="T0" fmla="*/ 48 w 167"/>
                <a:gd name="T1" fmla="*/ 219 h 240"/>
                <a:gd name="T2" fmla="*/ 46 w 167"/>
                <a:gd name="T3" fmla="*/ 217 h 240"/>
                <a:gd name="T4" fmla="*/ 40 w 167"/>
                <a:gd name="T5" fmla="*/ 213 h 240"/>
                <a:gd name="T6" fmla="*/ 32 w 167"/>
                <a:gd name="T7" fmla="*/ 206 h 240"/>
                <a:gd name="T8" fmla="*/ 23 w 167"/>
                <a:gd name="T9" fmla="*/ 195 h 240"/>
                <a:gd name="T10" fmla="*/ 14 w 167"/>
                <a:gd name="T11" fmla="*/ 183 h 240"/>
                <a:gd name="T12" fmla="*/ 6 w 167"/>
                <a:gd name="T13" fmla="*/ 167 h 240"/>
                <a:gd name="T14" fmla="*/ 1 w 167"/>
                <a:gd name="T15" fmla="*/ 149 h 240"/>
                <a:gd name="T16" fmla="*/ 0 w 167"/>
                <a:gd name="T17" fmla="*/ 128 h 240"/>
                <a:gd name="T18" fmla="*/ 1 w 167"/>
                <a:gd name="T19" fmla="*/ 117 h 240"/>
                <a:gd name="T20" fmla="*/ 3 w 167"/>
                <a:gd name="T21" fmla="*/ 107 h 240"/>
                <a:gd name="T22" fmla="*/ 6 w 167"/>
                <a:gd name="T23" fmla="*/ 96 h 240"/>
                <a:gd name="T24" fmla="*/ 10 w 167"/>
                <a:gd name="T25" fmla="*/ 86 h 240"/>
                <a:gd name="T26" fmla="*/ 14 w 167"/>
                <a:gd name="T27" fmla="*/ 77 h 240"/>
                <a:gd name="T28" fmla="*/ 20 w 167"/>
                <a:gd name="T29" fmla="*/ 68 h 240"/>
                <a:gd name="T30" fmla="*/ 25 w 167"/>
                <a:gd name="T31" fmla="*/ 59 h 240"/>
                <a:gd name="T32" fmla="*/ 32 w 167"/>
                <a:gd name="T33" fmla="*/ 51 h 240"/>
                <a:gd name="T34" fmla="*/ 38 w 167"/>
                <a:gd name="T35" fmla="*/ 44 h 240"/>
                <a:gd name="T36" fmla="*/ 46 w 167"/>
                <a:gd name="T37" fmla="*/ 37 h 240"/>
                <a:gd name="T38" fmla="*/ 53 w 167"/>
                <a:gd name="T39" fmla="*/ 31 h 240"/>
                <a:gd name="T40" fmla="*/ 61 w 167"/>
                <a:gd name="T41" fmla="*/ 25 h 240"/>
                <a:gd name="T42" fmla="*/ 69 w 167"/>
                <a:gd name="T43" fmla="*/ 21 h 240"/>
                <a:gd name="T44" fmla="*/ 78 w 167"/>
                <a:gd name="T45" fmla="*/ 17 h 240"/>
                <a:gd name="T46" fmla="*/ 86 w 167"/>
                <a:gd name="T47" fmla="*/ 13 h 240"/>
                <a:gd name="T48" fmla="*/ 95 w 167"/>
                <a:gd name="T49" fmla="*/ 11 h 240"/>
                <a:gd name="T50" fmla="*/ 111 w 167"/>
                <a:gd name="T51" fmla="*/ 7 h 240"/>
                <a:gd name="T52" fmla="*/ 125 w 167"/>
                <a:gd name="T53" fmla="*/ 3 h 240"/>
                <a:gd name="T54" fmla="*/ 137 w 167"/>
                <a:gd name="T55" fmla="*/ 0 h 240"/>
                <a:gd name="T56" fmla="*/ 147 w 167"/>
                <a:gd name="T57" fmla="*/ 0 h 240"/>
                <a:gd name="T58" fmla="*/ 156 w 167"/>
                <a:gd name="T59" fmla="*/ 4 h 240"/>
                <a:gd name="T60" fmla="*/ 162 w 167"/>
                <a:gd name="T61" fmla="*/ 12 h 240"/>
                <a:gd name="T62" fmla="*/ 166 w 167"/>
                <a:gd name="T63" fmla="*/ 26 h 240"/>
                <a:gd name="T64" fmla="*/ 167 w 167"/>
                <a:gd name="T65" fmla="*/ 47 h 240"/>
                <a:gd name="T66" fmla="*/ 167 w 167"/>
                <a:gd name="T67" fmla="*/ 70 h 240"/>
                <a:gd name="T68" fmla="*/ 167 w 167"/>
                <a:gd name="T69" fmla="*/ 90 h 240"/>
                <a:gd name="T70" fmla="*/ 166 w 167"/>
                <a:gd name="T71" fmla="*/ 108 h 240"/>
                <a:gd name="T72" fmla="*/ 165 w 167"/>
                <a:gd name="T73" fmla="*/ 123 h 240"/>
                <a:gd name="T74" fmla="*/ 163 w 167"/>
                <a:gd name="T75" fmla="*/ 138 h 240"/>
                <a:gd name="T76" fmla="*/ 159 w 167"/>
                <a:gd name="T77" fmla="*/ 150 h 240"/>
                <a:gd name="T78" fmla="*/ 155 w 167"/>
                <a:gd name="T79" fmla="*/ 161 h 240"/>
                <a:gd name="T80" fmla="*/ 148 w 167"/>
                <a:gd name="T81" fmla="*/ 171 h 240"/>
                <a:gd name="T82" fmla="*/ 142 w 167"/>
                <a:gd name="T83" fmla="*/ 180 h 240"/>
                <a:gd name="T84" fmla="*/ 137 w 167"/>
                <a:gd name="T85" fmla="*/ 188 h 240"/>
                <a:gd name="T86" fmla="*/ 132 w 167"/>
                <a:gd name="T87" fmla="*/ 194 h 240"/>
                <a:gd name="T88" fmla="*/ 129 w 167"/>
                <a:gd name="T89" fmla="*/ 200 h 240"/>
                <a:gd name="T90" fmla="*/ 126 w 167"/>
                <a:gd name="T91" fmla="*/ 205 h 240"/>
                <a:gd name="T92" fmla="*/ 125 w 167"/>
                <a:gd name="T93" fmla="*/ 210 h 240"/>
                <a:gd name="T94" fmla="*/ 124 w 167"/>
                <a:gd name="T95" fmla="*/ 214 h 240"/>
                <a:gd name="T96" fmla="*/ 125 w 167"/>
                <a:gd name="T97" fmla="*/ 218 h 240"/>
                <a:gd name="T98" fmla="*/ 124 w 167"/>
                <a:gd name="T99" fmla="*/ 224 h 240"/>
                <a:gd name="T100" fmla="*/ 119 w 167"/>
                <a:gd name="T101" fmla="*/ 229 h 240"/>
                <a:gd name="T102" fmla="*/ 111 w 167"/>
                <a:gd name="T103" fmla="*/ 235 h 240"/>
                <a:gd name="T104" fmla="*/ 100 w 167"/>
                <a:gd name="T105" fmla="*/ 239 h 240"/>
                <a:gd name="T106" fmla="*/ 88 w 167"/>
                <a:gd name="T107" fmla="*/ 240 h 240"/>
                <a:gd name="T108" fmla="*/ 76 w 167"/>
                <a:gd name="T109" fmla="*/ 238 h 240"/>
                <a:gd name="T110" fmla="*/ 62 w 167"/>
                <a:gd name="T111" fmla="*/ 231 h 240"/>
                <a:gd name="T112" fmla="*/ 48 w 167"/>
                <a:gd name="T113" fmla="*/ 219 h 2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7" h="240">
                  <a:moveTo>
                    <a:pt x="48" y="219"/>
                  </a:moveTo>
                  <a:lnTo>
                    <a:pt x="46" y="217"/>
                  </a:lnTo>
                  <a:lnTo>
                    <a:pt x="40" y="213"/>
                  </a:lnTo>
                  <a:lnTo>
                    <a:pt x="32" y="206"/>
                  </a:lnTo>
                  <a:lnTo>
                    <a:pt x="23" y="195"/>
                  </a:lnTo>
                  <a:lnTo>
                    <a:pt x="14" y="183"/>
                  </a:lnTo>
                  <a:lnTo>
                    <a:pt x="6" y="167"/>
                  </a:lnTo>
                  <a:lnTo>
                    <a:pt x="1" y="149"/>
                  </a:lnTo>
                  <a:lnTo>
                    <a:pt x="0" y="128"/>
                  </a:lnTo>
                  <a:lnTo>
                    <a:pt x="1" y="117"/>
                  </a:lnTo>
                  <a:lnTo>
                    <a:pt x="3" y="107"/>
                  </a:lnTo>
                  <a:lnTo>
                    <a:pt x="6" y="96"/>
                  </a:lnTo>
                  <a:lnTo>
                    <a:pt x="10" y="86"/>
                  </a:lnTo>
                  <a:lnTo>
                    <a:pt x="14" y="77"/>
                  </a:lnTo>
                  <a:lnTo>
                    <a:pt x="20" y="68"/>
                  </a:lnTo>
                  <a:lnTo>
                    <a:pt x="25" y="59"/>
                  </a:lnTo>
                  <a:lnTo>
                    <a:pt x="32" y="51"/>
                  </a:lnTo>
                  <a:lnTo>
                    <a:pt x="38" y="44"/>
                  </a:lnTo>
                  <a:lnTo>
                    <a:pt x="46" y="37"/>
                  </a:lnTo>
                  <a:lnTo>
                    <a:pt x="53" y="31"/>
                  </a:lnTo>
                  <a:lnTo>
                    <a:pt x="61" y="25"/>
                  </a:lnTo>
                  <a:lnTo>
                    <a:pt x="69" y="21"/>
                  </a:lnTo>
                  <a:lnTo>
                    <a:pt x="78" y="17"/>
                  </a:lnTo>
                  <a:lnTo>
                    <a:pt x="86" y="13"/>
                  </a:lnTo>
                  <a:lnTo>
                    <a:pt x="95" y="11"/>
                  </a:lnTo>
                  <a:lnTo>
                    <a:pt x="111" y="7"/>
                  </a:lnTo>
                  <a:lnTo>
                    <a:pt x="125" y="3"/>
                  </a:lnTo>
                  <a:lnTo>
                    <a:pt x="137" y="0"/>
                  </a:lnTo>
                  <a:lnTo>
                    <a:pt x="147" y="0"/>
                  </a:lnTo>
                  <a:lnTo>
                    <a:pt x="156" y="4"/>
                  </a:lnTo>
                  <a:lnTo>
                    <a:pt x="162" y="12"/>
                  </a:lnTo>
                  <a:lnTo>
                    <a:pt x="166" y="26"/>
                  </a:lnTo>
                  <a:lnTo>
                    <a:pt x="167" y="47"/>
                  </a:lnTo>
                  <a:lnTo>
                    <a:pt x="167" y="70"/>
                  </a:lnTo>
                  <a:lnTo>
                    <a:pt x="167" y="90"/>
                  </a:lnTo>
                  <a:lnTo>
                    <a:pt x="166" y="108"/>
                  </a:lnTo>
                  <a:lnTo>
                    <a:pt x="165" y="123"/>
                  </a:lnTo>
                  <a:lnTo>
                    <a:pt x="163" y="138"/>
                  </a:lnTo>
                  <a:lnTo>
                    <a:pt x="159" y="150"/>
                  </a:lnTo>
                  <a:lnTo>
                    <a:pt x="155" y="161"/>
                  </a:lnTo>
                  <a:lnTo>
                    <a:pt x="148" y="171"/>
                  </a:lnTo>
                  <a:lnTo>
                    <a:pt x="142" y="180"/>
                  </a:lnTo>
                  <a:lnTo>
                    <a:pt x="137" y="188"/>
                  </a:lnTo>
                  <a:lnTo>
                    <a:pt x="132" y="194"/>
                  </a:lnTo>
                  <a:lnTo>
                    <a:pt x="129" y="200"/>
                  </a:lnTo>
                  <a:lnTo>
                    <a:pt x="126" y="205"/>
                  </a:lnTo>
                  <a:lnTo>
                    <a:pt x="125" y="210"/>
                  </a:lnTo>
                  <a:lnTo>
                    <a:pt x="124" y="214"/>
                  </a:lnTo>
                  <a:lnTo>
                    <a:pt x="125" y="218"/>
                  </a:lnTo>
                  <a:lnTo>
                    <a:pt x="124" y="224"/>
                  </a:lnTo>
                  <a:lnTo>
                    <a:pt x="119" y="229"/>
                  </a:lnTo>
                  <a:lnTo>
                    <a:pt x="111" y="235"/>
                  </a:lnTo>
                  <a:lnTo>
                    <a:pt x="100" y="239"/>
                  </a:lnTo>
                  <a:lnTo>
                    <a:pt x="88" y="240"/>
                  </a:lnTo>
                  <a:lnTo>
                    <a:pt x="76" y="238"/>
                  </a:lnTo>
                  <a:lnTo>
                    <a:pt x="62" y="231"/>
                  </a:lnTo>
                  <a:lnTo>
                    <a:pt x="48" y="219"/>
                  </a:lnTo>
                  <a:close/>
                </a:path>
              </a:pathLst>
            </a:custGeom>
            <a:solidFill>
              <a:srgbClr val="EAB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3" name="Freeform 68"/>
            <p:cNvSpPr>
              <a:spLocks/>
            </p:cNvSpPr>
            <p:nvPr/>
          </p:nvSpPr>
          <p:spPr bwMode="auto">
            <a:xfrm>
              <a:off x="1822" y="1172"/>
              <a:ext cx="161" cy="228"/>
            </a:xfrm>
            <a:custGeom>
              <a:avLst/>
              <a:gdLst>
                <a:gd name="T0" fmla="*/ 47 w 161"/>
                <a:gd name="T1" fmla="*/ 208 h 228"/>
                <a:gd name="T2" fmla="*/ 44 w 161"/>
                <a:gd name="T3" fmla="*/ 207 h 228"/>
                <a:gd name="T4" fmla="*/ 39 w 161"/>
                <a:gd name="T5" fmla="*/ 203 h 228"/>
                <a:gd name="T6" fmla="*/ 31 w 161"/>
                <a:gd name="T7" fmla="*/ 196 h 228"/>
                <a:gd name="T8" fmla="*/ 22 w 161"/>
                <a:gd name="T9" fmla="*/ 186 h 228"/>
                <a:gd name="T10" fmla="*/ 14 w 161"/>
                <a:gd name="T11" fmla="*/ 174 h 228"/>
                <a:gd name="T12" fmla="*/ 6 w 161"/>
                <a:gd name="T13" fmla="*/ 159 h 228"/>
                <a:gd name="T14" fmla="*/ 2 w 161"/>
                <a:gd name="T15" fmla="*/ 141 h 228"/>
                <a:gd name="T16" fmla="*/ 0 w 161"/>
                <a:gd name="T17" fmla="*/ 121 h 228"/>
                <a:gd name="T18" fmla="*/ 3 w 161"/>
                <a:gd name="T19" fmla="*/ 101 h 228"/>
                <a:gd name="T20" fmla="*/ 10 w 161"/>
                <a:gd name="T21" fmla="*/ 82 h 228"/>
                <a:gd name="T22" fmla="*/ 19 w 161"/>
                <a:gd name="T23" fmla="*/ 64 h 228"/>
                <a:gd name="T24" fmla="*/ 30 w 161"/>
                <a:gd name="T25" fmla="*/ 49 h 228"/>
                <a:gd name="T26" fmla="*/ 44 w 161"/>
                <a:gd name="T27" fmla="*/ 35 h 228"/>
                <a:gd name="T28" fmla="*/ 59 w 161"/>
                <a:gd name="T29" fmla="*/ 24 h 228"/>
                <a:gd name="T30" fmla="*/ 75 w 161"/>
                <a:gd name="T31" fmla="*/ 15 h 228"/>
                <a:gd name="T32" fmla="*/ 91 w 161"/>
                <a:gd name="T33" fmla="*/ 10 h 228"/>
                <a:gd name="T34" fmla="*/ 107 w 161"/>
                <a:gd name="T35" fmla="*/ 6 h 228"/>
                <a:gd name="T36" fmla="*/ 120 w 161"/>
                <a:gd name="T37" fmla="*/ 2 h 228"/>
                <a:gd name="T38" fmla="*/ 132 w 161"/>
                <a:gd name="T39" fmla="*/ 0 h 228"/>
                <a:gd name="T40" fmla="*/ 142 w 161"/>
                <a:gd name="T41" fmla="*/ 0 h 228"/>
                <a:gd name="T42" fmla="*/ 149 w 161"/>
                <a:gd name="T43" fmla="*/ 3 h 228"/>
                <a:gd name="T44" fmla="*/ 155 w 161"/>
                <a:gd name="T45" fmla="*/ 11 h 228"/>
                <a:gd name="T46" fmla="*/ 159 w 161"/>
                <a:gd name="T47" fmla="*/ 24 h 228"/>
                <a:gd name="T48" fmla="*/ 160 w 161"/>
                <a:gd name="T49" fmla="*/ 44 h 228"/>
                <a:gd name="T50" fmla="*/ 161 w 161"/>
                <a:gd name="T51" fmla="*/ 66 h 228"/>
                <a:gd name="T52" fmla="*/ 160 w 161"/>
                <a:gd name="T53" fmla="*/ 86 h 228"/>
                <a:gd name="T54" fmla="*/ 160 w 161"/>
                <a:gd name="T55" fmla="*/ 102 h 228"/>
                <a:gd name="T56" fmla="*/ 159 w 161"/>
                <a:gd name="T57" fmla="*/ 117 h 228"/>
                <a:gd name="T58" fmla="*/ 156 w 161"/>
                <a:gd name="T59" fmla="*/ 131 h 228"/>
                <a:gd name="T60" fmla="*/ 153 w 161"/>
                <a:gd name="T61" fmla="*/ 142 h 228"/>
                <a:gd name="T62" fmla="*/ 148 w 161"/>
                <a:gd name="T63" fmla="*/ 153 h 228"/>
                <a:gd name="T64" fmla="*/ 142 w 161"/>
                <a:gd name="T65" fmla="*/ 162 h 228"/>
                <a:gd name="T66" fmla="*/ 136 w 161"/>
                <a:gd name="T67" fmla="*/ 171 h 228"/>
                <a:gd name="T68" fmla="*/ 131 w 161"/>
                <a:gd name="T69" fmla="*/ 178 h 228"/>
                <a:gd name="T70" fmla="*/ 127 w 161"/>
                <a:gd name="T71" fmla="*/ 185 h 228"/>
                <a:gd name="T72" fmla="*/ 123 w 161"/>
                <a:gd name="T73" fmla="*/ 190 h 228"/>
                <a:gd name="T74" fmla="*/ 121 w 161"/>
                <a:gd name="T75" fmla="*/ 195 h 228"/>
                <a:gd name="T76" fmla="*/ 120 w 161"/>
                <a:gd name="T77" fmla="*/ 199 h 228"/>
                <a:gd name="T78" fmla="*/ 119 w 161"/>
                <a:gd name="T79" fmla="*/ 204 h 228"/>
                <a:gd name="T80" fmla="*/ 120 w 161"/>
                <a:gd name="T81" fmla="*/ 208 h 228"/>
                <a:gd name="T82" fmla="*/ 119 w 161"/>
                <a:gd name="T83" fmla="*/ 212 h 228"/>
                <a:gd name="T84" fmla="*/ 114 w 161"/>
                <a:gd name="T85" fmla="*/ 218 h 228"/>
                <a:gd name="T86" fmla="*/ 107 w 161"/>
                <a:gd name="T87" fmla="*/ 223 h 228"/>
                <a:gd name="T88" fmla="*/ 97 w 161"/>
                <a:gd name="T89" fmla="*/ 227 h 228"/>
                <a:gd name="T90" fmla="*/ 85 w 161"/>
                <a:gd name="T91" fmla="*/ 228 h 228"/>
                <a:gd name="T92" fmla="*/ 73 w 161"/>
                <a:gd name="T93" fmla="*/ 226 h 228"/>
                <a:gd name="T94" fmla="*/ 60 w 161"/>
                <a:gd name="T95" fmla="*/ 220 h 228"/>
                <a:gd name="T96" fmla="*/ 47 w 161"/>
                <a:gd name="T97" fmla="*/ 208 h 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1" h="228">
                  <a:moveTo>
                    <a:pt x="47" y="208"/>
                  </a:moveTo>
                  <a:lnTo>
                    <a:pt x="44" y="207"/>
                  </a:lnTo>
                  <a:lnTo>
                    <a:pt x="39" y="203"/>
                  </a:lnTo>
                  <a:lnTo>
                    <a:pt x="31" y="196"/>
                  </a:lnTo>
                  <a:lnTo>
                    <a:pt x="22" y="186"/>
                  </a:lnTo>
                  <a:lnTo>
                    <a:pt x="14" y="174"/>
                  </a:lnTo>
                  <a:lnTo>
                    <a:pt x="6" y="159"/>
                  </a:lnTo>
                  <a:lnTo>
                    <a:pt x="2" y="141"/>
                  </a:lnTo>
                  <a:lnTo>
                    <a:pt x="0" y="121"/>
                  </a:lnTo>
                  <a:lnTo>
                    <a:pt x="3" y="101"/>
                  </a:lnTo>
                  <a:lnTo>
                    <a:pt x="10" y="82"/>
                  </a:lnTo>
                  <a:lnTo>
                    <a:pt x="19" y="64"/>
                  </a:lnTo>
                  <a:lnTo>
                    <a:pt x="30" y="49"/>
                  </a:lnTo>
                  <a:lnTo>
                    <a:pt x="44" y="35"/>
                  </a:lnTo>
                  <a:lnTo>
                    <a:pt x="59" y="24"/>
                  </a:lnTo>
                  <a:lnTo>
                    <a:pt x="75" y="15"/>
                  </a:lnTo>
                  <a:lnTo>
                    <a:pt x="91" y="10"/>
                  </a:lnTo>
                  <a:lnTo>
                    <a:pt x="107" y="6"/>
                  </a:lnTo>
                  <a:lnTo>
                    <a:pt x="120" y="2"/>
                  </a:lnTo>
                  <a:lnTo>
                    <a:pt x="132" y="0"/>
                  </a:lnTo>
                  <a:lnTo>
                    <a:pt x="142" y="0"/>
                  </a:lnTo>
                  <a:lnTo>
                    <a:pt x="149" y="3"/>
                  </a:lnTo>
                  <a:lnTo>
                    <a:pt x="155" y="11"/>
                  </a:lnTo>
                  <a:lnTo>
                    <a:pt x="159" y="24"/>
                  </a:lnTo>
                  <a:lnTo>
                    <a:pt x="160" y="44"/>
                  </a:lnTo>
                  <a:lnTo>
                    <a:pt x="161" y="66"/>
                  </a:lnTo>
                  <a:lnTo>
                    <a:pt x="160" y="86"/>
                  </a:lnTo>
                  <a:lnTo>
                    <a:pt x="160" y="102"/>
                  </a:lnTo>
                  <a:lnTo>
                    <a:pt x="159" y="117"/>
                  </a:lnTo>
                  <a:lnTo>
                    <a:pt x="156" y="131"/>
                  </a:lnTo>
                  <a:lnTo>
                    <a:pt x="153" y="142"/>
                  </a:lnTo>
                  <a:lnTo>
                    <a:pt x="148" y="153"/>
                  </a:lnTo>
                  <a:lnTo>
                    <a:pt x="142" y="162"/>
                  </a:lnTo>
                  <a:lnTo>
                    <a:pt x="136" y="171"/>
                  </a:lnTo>
                  <a:lnTo>
                    <a:pt x="131" y="178"/>
                  </a:lnTo>
                  <a:lnTo>
                    <a:pt x="127" y="185"/>
                  </a:lnTo>
                  <a:lnTo>
                    <a:pt x="123" y="190"/>
                  </a:lnTo>
                  <a:lnTo>
                    <a:pt x="121" y="195"/>
                  </a:lnTo>
                  <a:lnTo>
                    <a:pt x="120" y="199"/>
                  </a:lnTo>
                  <a:lnTo>
                    <a:pt x="119" y="204"/>
                  </a:lnTo>
                  <a:lnTo>
                    <a:pt x="120" y="208"/>
                  </a:lnTo>
                  <a:lnTo>
                    <a:pt x="119" y="212"/>
                  </a:lnTo>
                  <a:lnTo>
                    <a:pt x="114" y="218"/>
                  </a:lnTo>
                  <a:lnTo>
                    <a:pt x="107" y="223"/>
                  </a:lnTo>
                  <a:lnTo>
                    <a:pt x="97" y="227"/>
                  </a:lnTo>
                  <a:lnTo>
                    <a:pt x="85" y="228"/>
                  </a:lnTo>
                  <a:lnTo>
                    <a:pt x="73" y="226"/>
                  </a:lnTo>
                  <a:lnTo>
                    <a:pt x="60" y="220"/>
                  </a:lnTo>
                  <a:lnTo>
                    <a:pt x="47" y="208"/>
                  </a:lnTo>
                  <a:close/>
                </a:path>
              </a:pathLst>
            </a:custGeom>
            <a:solidFill>
              <a:srgbClr val="E2A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4" name="Freeform 69"/>
            <p:cNvSpPr>
              <a:spLocks/>
            </p:cNvSpPr>
            <p:nvPr/>
          </p:nvSpPr>
          <p:spPr bwMode="auto">
            <a:xfrm>
              <a:off x="1826" y="1177"/>
              <a:ext cx="153" cy="217"/>
            </a:xfrm>
            <a:custGeom>
              <a:avLst/>
              <a:gdLst>
                <a:gd name="T0" fmla="*/ 44 w 153"/>
                <a:gd name="T1" fmla="*/ 199 h 217"/>
                <a:gd name="T2" fmla="*/ 42 w 153"/>
                <a:gd name="T3" fmla="*/ 198 h 217"/>
                <a:gd name="T4" fmla="*/ 37 w 153"/>
                <a:gd name="T5" fmla="*/ 194 h 217"/>
                <a:gd name="T6" fmla="*/ 29 w 153"/>
                <a:gd name="T7" fmla="*/ 187 h 217"/>
                <a:gd name="T8" fmla="*/ 21 w 153"/>
                <a:gd name="T9" fmla="*/ 177 h 217"/>
                <a:gd name="T10" fmla="*/ 13 w 153"/>
                <a:gd name="T11" fmla="*/ 166 h 217"/>
                <a:gd name="T12" fmla="*/ 6 w 153"/>
                <a:gd name="T13" fmla="*/ 151 h 217"/>
                <a:gd name="T14" fmla="*/ 1 w 153"/>
                <a:gd name="T15" fmla="*/ 135 h 217"/>
                <a:gd name="T16" fmla="*/ 0 w 153"/>
                <a:gd name="T17" fmla="*/ 116 h 217"/>
                <a:gd name="T18" fmla="*/ 3 w 153"/>
                <a:gd name="T19" fmla="*/ 97 h 217"/>
                <a:gd name="T20" fmla="*/ 9 w 153"/>
                <a:gd name="T21" fmla="*/ 78 h 217"/>
                <a:gd name="T22" fmla="*/ 18 w 153"/>
                <a:gd name="T23" fmla="*/ 62 h 217"/>
                <a:gd name="T24" fmla="*/ 29 w 153"/>
                <a:gd name="T25" fmla="*/ 47 h 217"/>
                <a:gd name="T26" fmla="*/ 41 w 153"/>
                <a:gd name="T27" fmla="*/ 34 h 217"/>
                <a:gd name="T28" fmla="*/ 56 w 153"/>
                <a:gd name="T29" fmla="*/ 23 h 217"/>
                <a:gd name="T30" fmla="*/ 71 w 153"/>
                <a:gd name="T31" fmla="*/ 15 h 217"/>
                <a:gd name="T32" fmla="*/ 86 w 153"/>
                <a:gd name="T33" fmla="*/ 10 h 217"/>
                <a:gd name="T34" fmla="*/ 101 w 153"/>
                <a:gd name="T35" fmla="*/ 6 h 217"/>
                <a:gd name="T36" fmla="*/ 114 w 153"/>
                <a:gd name="T37" fmla="*/ 3 h 217"/>
                <a:gd name="T38" fmla="*/ 125 w 153"/>
                <a:gd name="T39" fmla="*/ 0 h 217"/>
                <a:gd name="T40" fmla="*/ 135 w 153"/>
                <a:gd name="T41" fmla="*/ 0 h 217"/>
                <a:gd name="T42" fmla="*/ 142 w 153"/>
                <a:gd name="T43" fmla="*/ 4 h 217"/>
                <a:gd name="T44" fmla="*/ 148 w 153"/>
                <a:gd name="T45" fmla="*/ 11 h 217"/>
                <a:gd name="T46" fmla="*/ 152 w 153"/>
                <a:gd name="T47" fmla="*/ 24 h 217"/>
                <a:gd name="T48" fmla="*/ 153 w 153"/>
                <a:gd name="T49" fmla="*/ 42 h 217"/>
                <a:gd name="T50" fmla="*/ 153 w 153"/>
                <a:gd name="T51" fmla="*/ 63 h 217"/>
                <a:gd name="T52" fmla="*/ 153 w 153"/>
                <a:gd name="T53" fmla="*/ 82 h 217"/>
                <a:gd name="T54" fmla="*/ 152 w 153"/>
                <a:gd name="T55" fmla="*/ 98 h 217"/>
                <a:gd name="T56" fmla="*/ 151 w 153"/>
                <a:gd name="T57" fmla="*/ 112 h 217"/>
                <a:gd name="T58" fmla="*/ 149 w 153"/>
                <a:gd name="T59" fmla="*/ 125 h 217"/>
                <a:gd name="T60" fmla="*/ 146 w 153"/>
                <a:gd name="T61" fmla="*/ 136 h 217"/>
                <a:gd name="T62" fmla="*/ 142 w 153"/>
                <a:gd name="T63" fmla="*/ 146 h 217"/>
                <a:gd name="T64" fmla="*/ 136 w 153"/>
                <a:gd name="T65" fmla="*/ 155 h 217"/>
                <a:gd name="T66" fmla="*/ 130 w 153"/>
                <a:gd name="T67" fmla="*/ 163 h 217"/>
                <a:gd name="T68" fmla="*/ 125 w 153"/>
                <a:gd name="T69" fmla="*/ 170 h 217"/>
                <a:gd name="T70" fmla="*/ 121 w 153"/>
                <a:gd name="T71" fmla="*/ 176 h 217"/>
                <a:gd name="T72" fmla="*/ 118 w 153"/>
                <a:gd name="T73" fmla="*/ 181 h 217"/>
                <a:gd name="T74" fmla="*/ 115 w 153"/>
                <a:gd name="T75" fmla="*/ 185 h 217"/>
                <a:gd name="T76" fmla="*/ 114 w 153"/>
                <a:gd name="T77" fmla="*/ 190 h 217"/>
                <a:gd name="T78" fmla="*/ 114 w 153"/>
                <a:gd name="T79" fmla="*/ 194 h 217"/>
                <a:gd name="T80" fmla="*/ 114 w 153"/>
                <a:gd name="T81" fmla="*/ 198 h 217"/>
                <a:gd name="T82" fmla="*/ 113 w 153"/>
                <a:gd name="T83" fmla="*/ 202 h 217"/>
                <a:gd name="T84" fmla="*/ 109 w 153"/>
                <a:gd name="T85" fmla="*/ 207 h 217"/>
                <a:gd name="T86" fmla="*/ 102 w 153"/>
                <a:gd name="T87" fmla="*/ 213 h 217"/>
                <a:gd name="T88" fmla="*/ 92 w 153"/>
                <a:gd name="T89" fmla="*/ 216 h 217"/>
                <a:gd name="T90" fmla="*/ 81 w 153"/>
                <a:gd name="T91" fmla="*/ 217 h 217"/>
                <a:gd name="T92" fmla="*/ 69 w 153"/>
                <a:gd name="T93" fmla="*/ 215 h 217"/>
                <a:gd name="T94" fmla="*/ 56 w 153"/>
                <a:gd name="T95" fmla="*/ 210 h 217"/>
                <a:gd name="T96" fmla="*/ 44 w 153"/>
                <a:gd name="T97" fmla="*/ 199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3" h="217">
                  <a:moveTo>
                    <a:pt x="44" y="199"/>
                  </a:moveTo>
                  <a:lnTo>
                    <a:pt x="42" y="198"/>
                  </a:lnTo>
                  <a:lnTo>
                    <a:pt x="37" y="194"/>
                  </a:lnTo>
                  <a:lnTo>
                    <a:pt x="29" y="187"/>
                  </a:lnTo>
                  <a:lnTo>
                    <a:pt x="21" y="177"/>
                  </a:lnTo>
                  <a:lnTo>
                    <a:pt x="13" y="166"/>
                  </a:lnTo>
                  <a:lnTo>
                    <a:pt x="6" y="151"/>
                  </a:lnTo>
                  <a:lnTo>
                    <a:pt x="1" y="135"/>
                  </a:lnTo>
                  <a:lnTo>
                    <a:pt x="0" y="116"/>
                  </a:lnTo>
                  <a:lnTo>
                    <a:pt x="3" y="97"/>
                  </a:lnTo>
                  <a:lnTo>
                    <a:pt x="9" y="78"/>
                  </a:lnTo>
                  <a:lnTo>
                    <a:pt x="18" y="62"/>
                  </a:lnTo>
                  <a:lnTo>
                    <a:pt x="29" y="47"/>
                  </a:lnTo>
                  <a:lnTo>
                    <a:pt x="41" y="34"/>
                  </a:lnTo>
                  <a:lnTo>
                    <a:pt x="56" y="23"/>
                  </a:lnTo>
                  <a:lnTo>
                    <a:pt x="71" y="15"/>
                  </a:lnTo>
                  <a:lnTo>
                    <a:pt x="86" y="10"/>
                  </a:lnTo>
                  <a:lnTo>
                    <a:pt x="101" y="6"/>
                  </a:lnTo>
                  <a:lnTo>
                    <a:pt x="114" y="3"/>
                  </a:lnTo>
                  <a:lnTo>
                    <a:pt x="125" y="0"/>
                  </a:lnTo>
                  <a:lnTo>
                    <a:pt x="135" y="0"/>
                  </a:lnTo>
                  <a:lnTo>
                    <a:pt x="142" y="4"/>
                  </a:lnTo>
                  <a:lnTo>
                    <a:pt x="148" y="11"/>
                  </a:lnTo>
                  <a:lnTo>
                    <a:pt x="152" y="24"/>
                  </a:lnTo>
                  <a:lnTo>
                    <a:pt x="153" y="42"/>
                  </a:lnTo>
                  <a:lnTo>
                    <a:pt x="153" y="63"/>
                  </a:lnTo>
                  <a:lnTo>
                    <a:pt x="153" y="82"/>
                  </a:lnTo>
                  <a:lnTo>
                    <a:pt x="152" y="98"/>
                  </a:lnTo>
                  <a:lnTo>
                    <a:pt x="151" y="112"/>
                  </a:lnTo>
                  <a:lnTo>
                    <a:pt x="149" y="125"/>
                  </a:lnTo>
                  <a:lnTo>
                    <a:pt x="146" y="136"/>
                  </a:lnTo>
                  <a:lnTo>
                    <a:pt x="142" y="146"/>
                  </a:lnTo>
                  <a:lnTo>
                    <a:pt x="136" y="155"/>
                  </a:lnTo>
                  <a:lnTo>
                    <a:pt x="130" y="163"/>
                  </a:lnTo>
                  <a:lnTo>
                    <a:pt x="125" y="170"/>
                  </a:lnTo>
                  <a:lnTo>
                    <a:pt x="121" y="176"/>
                  </a:lnTo>
                  <a:lnTo>
                    <a:pt x="118" y="181"/>
                  </a:lnTo>
                  <a:lnTo>
                    <a:pt x="115" y="185"/>
                  </a:lnTo>
                  <a:lnTo>
                    <a:pt x="114" y="190"/>
                  </a:lnTo>
                  <a:lnTo>
                    <a:pt x="114" y="194"/>
                  </a:lnTo>
                  <a:lnTo>
                    <a:pt x="114" y="198"/>
                  </a:lnTo>
                  <a:lnTo>
                    <a:pt x="113" y="202"/>
                  </a:lnTo>
                  <a:lnTo>
                    <a:pt x="109" y="207"/>
                  </a:lnTo>
                  <a:lnTo>
                    <a:pt x="102" y="213"/>
                  </a:lnTo>
                  <a:lnTo>
                    <a:pt x="92" y="216"/>
                  </a:lnTo>
                  <a:lnTo>
                    <a:pt x="81" y="217"/>
                  </a:lnTo>
                  <a:lnTo>
                    <a:pt x="69" y="215"/>
                  </a:lnTo>
                  <a:lnTo>
                    <a:pt x="56" y="210"/>
                  </a:lnTo>
                  <a:lnTo>
                    <a:pt x="44" y="199"/>
                  </a:lnTo>
                  <a:close/>
                </a:path>
              </a:pathLst>
            </a:custGeom>
            <a:solidFill>
              <a:srgbClr val="DD8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5" name="Freeform 70"/>
            <p:cNvSpPr>
              <a:spLocks/>
            </p:cNvSpPr>
            <p:nvPr/>
          </p:nvSpPr>
          <p:spPr bwMode="auto">
            <a:xfrm>
              <a:off x="1829" y="1183"/>
              <a:ext cx="147" cy="205"/>
            </a:xfrm>
            <a:custGeom>
              <a:avLst/>
              <a:gdLst>
                <a:gd name="T0" fmla="*/ 43 w 147"/>
                <a:gd name="T1" fmla="*/ 188 h 205"/>
                <a:gd name="T2" fmla="*/ 41 w 147"/>
                <a:gd name="T3" fmla="*/ 186 h 205"/>
                <a:gd name="T4" fmla="*/ 36 w 147"/>
                <a:gd name="T5" fmla="*/ 182 h 205"/>
                <a:gd name="T6" fmla="*/ 29 w 147"/>
                <a:gd name="T7" fmla="*/ 176 h 205"/>
                <a:gd name="T8" fmla="*/ 21 w 147"/>
                <a:gd name="T9" fmla="*/ 167 h 205"/>
                <a:gd name="T10" fmla="*/ 13 w 147"/>
                <a:gd name="T11" fmla="*/ 156 h 205"/>
                <a:gd name="T12" fmla="*/ 6 w 147"/>
                <a:gd name="T13" fmla="*/ 143 h 205"/>
                <a:gd name="T14" fmla="*/ 2 w 147"/>
                <a:gd name="T15" fmla="*/ 128 h 205"/>
                <a:gd name="T16" fmla="*/ 0 w 147"/>
                <a:gd name="T17" fmla="*/ 110 h 205"/>
                <a:gd name="T18" fmla="*/ 3 w 147"/>
                <a:gd name="T19" fmla="*/ 91 h 205"/>
                <a:gd name="T20" fmla="*/ 9 w 147"/>
                <a:gd name="T21" fmla="*/ 74 h 205"/>
                <a:gd name="T22" fmla="*/ 17 w 147"/>
                <a:gd name="T23" fmla="*/ 58 h 205"/>
                <a:gd name="T24" fmla="*/ 28 w 147"/>
                <a:gd name="T25" fmla="*/ 44 h 205"/>
                <a:gd name="T26" fmla="*/ 40 w 147"/>
                <a:gd name="T27" fmla="*/ 32 h 205"/>
                <a:gd name="T28" fmla="*/ 53 w 147"/>
                <a:gd name="T29" fmla="*/ 22 h 205"/>
                <a:gd name="T30" fmla="*/ 68 w 147"/>
                <a:gd name="T31" fmla="*/ 14 h 205"/>
                <a:gd name="T32" fmla="*/ 83 w 147"/>
                <a:gd name="T33" fmla="*/ 9 h 205"/>
                <a:gd name="T34" fmla="*/ 97 w 147"/>
                <a:gd name="T35" fmla="*/ 6 h 205"/>
                <a:gd name="T36" fmla="*/ 109 w 147"/>
                <a:gd name="T37" fmla="*/ 2 h 205"/>
                <a:gd name="T38" fmla="*/ 120 w 147"/>
                <a:gd name="T39" fmla="*/ 0 h 205"/>
                <a:gd name="T40" fmla="*/ 129 w 147"/>
                <a:gd name="T41" fmla="*/ 0 h 205"/>
                <a:gd name="T42" fmla="*/ 137 w 147"/>
                <a:gd name="T43" fmla="*/ 3 h 205"/>
                <a:gd name="T44" fmla="*/ 142 w 147"/>
                <a:gd name="T45" fmla="*/ 11 h 205"/>
                <a:gd name="T46" fmla="*/ 145 w 147"/>
                <a:gd name="T47" fmla="*/ 22 h 205"/>
                <a:gd name="T48" fmla="*/ 146 w 147"/>
                <a:gd name="T49" fmla="*/ 40 h 205"/>
                <a:gd name="T50" fmla="*/ 147 w 147"/>
                <a:gd name="T51" fmla="*/ 60 h 205"/>
                <a:gd name="T52" fmla="*/ 146 w 147"/>
                <a:gd name="T53" fmla="*/ 77 h 205"/>
                <a:gd name="T54" fmla="*/ 146 w 147"/>
                <a:gd name="T55" fmla="*/ 92 h 205"/>
                <a:gd name="T56" fmla="*/ 145 w 147"/>
                <a:gd name="T57" fmla="*/ 106 h 205"/>
                <a:gd name="T58" fmla="*/ 143 w 147"/>
                <a:gd name="T59" fmla="*/ 118 h 205"/>
                <a:gd name="T60" fmla="*/ 139 w 147"/>
                <a:gd name="T61" fmla="*/ 129 h 205"/>
                <a:gd name="T62" fmla="*/ 135 w 147"/>
                <a:gd name="T63" fmla="*/ 138 h 205"/>
                <a:gd name="T64" fmla="*/ 130 w 147"/>
                <a:gd name="T65" fmla="*/ 147 h 205"/>
                <a:gd name="T66" fmla="*/ 124 w 147"/>
                <a:gd name="T67" fmla="*/ 154 h 205"/>
                <a:gd name="T68" fmla="*/ 120 w 147"/>
                <a:gd name="T69" fmla="*/ 161 h 205"/>
                <a:gd name="T70" fmla="*/ 116 w 147"/>
                <a:gd name="T71" fmla="*/ 166 h 205"/>
                <a:gd name="T72" fmla="*/ 114 w 147"/>
                <a:gd name="T73" fmla="*/ 171 h 205"/>
                <a:gd name="T74" fmla="*/ 111 w 147"/>
                <a:gd name="T75" fmla="*/ 175 h 205"/>
                <a:gd name="T76" fmla="*/ 110 w 147"/>
                <a:gd name="T77" fmla="*/ 179 h 205"/>
                <a:gd name="T78" fmla="*/ 109 w 147"/>
                <a:gd name="T79" fmla="*/ 184 h 205"/>
                <a:gd name="T80" fmla="*/ 109 w 147"/>
                <a:gd name="T81" fmla="*/ 187 h 205"/>
                <a:gd name="T82" fmla="*/ 108 w 147"/>
                <a:gd name="T83" fmla="*/ 191 h 205"/>
                <a:gd name="T84" fmla="*/ 104 w 147"/>
                <a:gd name="T85" fmla="*/ 196 h 205"/>
                <a:gd name="T86" fmla="*/ 97 w 147"/>
                <a:gd name="T87" fmla="*/ 201 h 205"/>
                <a:gd name="T88" fmla="*/ 89 w 147"/>
                <a:gd name="T89" fmla="*/ 204 h 205"/>
                <a:gd name="T90" fmla="*/ 78 w 147"/>
                <a:gd name="T91" fmla="*/ 205 h 205"/>
                <a:gd name="T92" fmla="*/ 66 w 147"/>
                <a:gd name="T93" fmla="*/ 204 h 205"/>
                <a:gd name="T94" fmla="*/ 55 w 147"/>
                <a:gd name="T95" fmla="*/ 198 h 205"/>
                <a:gd name="T96" fmla="*/ 43 w 147"/>
                <a:gd name="T97" fmla="*/ 188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7" h="205">
                  <a:moveTo>
                    <a:pt x="43" y="188"/>
                  </a:moveTo>
                  <a:lnTo>
                    <a:pt x="41" y="186"/>
                  </a:lnTo>
                  <a:lnTo>
                    <a:pt x="36" y="182"/>
                  </a:lnTo>
                  <a:lnTo>
                    <a:pt x="29" y="176"/>
                  </a:lnTo>
                  <a:lnTo>
                    <a:pt x="21" y="167"/>
                  </a:lnTo>
                  <a:lnTo>
                    <a:pt x="13" y="156"/>
                  </a:lnTo>
                  <a:lnTo>
                    <a:pt x="6" y="143"/>
                  </a:lnTo>
                  <a:lnTo>
                    <a:pt x="2" y="128"/>
                  </a:lnTo>
                  <a:lnTo>
                    <a:pt x="0" y="110"/>
                  </a:lnTo>
                  <a:lnTo>
                    <a:pt x="3" y="91"/>
                  </a:lnTo>
                  <a:lnTo>
                    <a:pt x="9" y="74"/>
                  </a:lnTo>
                  <a:lnTo>
                    <a:pt x="17" y="58"/>
                  </a:lnTo>
                  <a:lnTo>
                    <a:pt x="28" y="44"/>
                  </a:lnTo>
                  <a:lnTo>
                    <a:pt x="40" y="32"/>
                  </a:lnTo>
                  <a:lnTo>
                    <a:pt x="53" y="22"/>
                  </a:lnTo>
                  <a:lnTo>
                    <a:pt x="68" y="14"/>
                  </a:lnTo>
                  <a:lnTo>
                    <a:pt x="83" y="9"/>
                  </a:lnTo>
                  <a:lnTo>
                    <a:pt x="97" y="6"/>
                  </a:lnTo>
                  <a:lnTo>
                    <a:pt x="109" y="2"/>
                  </a:lnTo>
                  <a:lnTo>
                    <a:pt x="120" y="0"/>
                  </a:lnTo>
                  <a:lnTo>
                    <a:pt x="129" y="0"/>
                  </a:lnTo>
                  <a:lnTo>
                    <a:pt x="137" y="3"/>
                  </a:lnTo>
                  <a:lnTo>
                    <a:pt x="142" y="11"/>
                  </a:lnTo>
                  <a:lnTo>
                    <a:pt x="145" y="22"/>
                  </a:lnTo>
                  <a:lnTo>
                    <a:pt x="146" y="40"/>
                  </a:lnTo>
                  <a:lnTo>
                    <a:pt x="147" y="60"/>
                  </a:lnTo>
                  <a:lnTo>
                    <a:pt x="146" y="77"/>
                  </a:lnTo>
                  <a:lnTo>
                    <a:pt x="146" y="92"/>
                  </a:lnTo>
                  <a:lnTo>
                    <a:pt x="145" y="106"/>
                  </a:lnTo>
                  <a:lnTo>
                    <a:pt x="143" y="118"/>
                  </a:lnTo>
                  <a:lnTo>
                    <a:pt x="139" y="129"/>
                  </a:lnTo>
                  <a:lnTo>
                    <a:pt x="135" y="138"/>
                  </a:lnTo>
                  <a:lnTo>
                    <a:pt x="130" y="147"/>
                  </a:lnTo>
                  <a:lnTo>
                    <a:pt x="124" y="154"/>
                  </a:lnTo>
                  <a:lnTo>
                    <a:pt x="120" y="161"/>
                  </a:lnTo>
                  <a:lnTo>
                    <a:pt x="116" y="166"/>
                  </a:lnTo>
                  <a:lnTo>
                    <a:pt x="114" y="171"/>
                  </a:lnTo>
                  <a:lnTo>
                    <a:pt x="111" y="175"/>
                  </a:lnTo>
                  <a:lnTo>
                    <a:pt x="110" y="179"/>
                  </a:lnTo>
                  <a:lnTo>
                    <a:pt x="109" y="184"/>
                  </a:lnTo>
                  <a:lnTo>
                    <a:pt x="109" y="187"/>
                  </a:lnTo>
                  <a:lnTo>
                    <a:pt x="108" y="191"/>
                  </a:lnTo>
                  <a:lnTo>
                    <a:pt x="104" y="196"/>
                  </a:lnTo>
                  <a:lnTo>
                    <a:pt x="97" y="201"/>
                  </a:lnTo>
                  <a:lnTo>
                    <a:pt x="89" y="204"/>
                  </a:lnTo>
                  <a:lnTo>
                    <a:pt x="78" y="205"/>
                  </a:lnTo>
                  <a:lnTo>
                    <a:pt x="66" y="204"/>
                  </a:lnTo>
                  <a:lnTo>
                    <a:pt x="55" y="198"/>
                  </a:lnTo>
                  <a:lnTo>
                    <a:pt x="43" y="188"/>
                  </a:lnTo>
                  <a:close/>
                </a:path>
              </a:pathLst>
            </a:custGeom>
            <a:solidFill>
              <a:srgbClr val="D67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6" name="Freeform 71"/>
            <p:cNvSpPr>
              <a:spLocks/>
            </p:cNvSpPr>
            <p:nvPr/>
          </p:nvSpPr>
          <p:spPr bwMode="auto">
            <a:xfrm>
              <a:off x="2178" y="1378"/>
              <a:ext cx="98" cy="134"/>
            </a:xfrm>
            <a:custGeom>
              <a:avLst/>
              <a:gdLst>
                <a:gd name="T0" fmla="*/ 54 w 98"/>
                <a:gd name="T1" fmla="*/ 132 h 134"/>
                <a:gd name="T2" fmla="*/ 52 w 98"/>
                <a:gd name="T3" fmla="*/ 132 h 134"/>
                <a:gd name="T4" fmla="*/ 46 w 98"/>
                <a:gd name="T5" fmla="*/ 130 h 134"/>
                <a:gd name="T6" fmla="*/ 37 w 98"/>
                <a:gd name="T7" fmla="*/ 127 h 134"/>
                <a:gd name="T8" fmla="*/ 28 w 98"/>
                <a:gd name="T9" fmla="*/ 122 h 134"/>
                <a:gd name="T10" fmla="*/ 18 w 98"/>
                <a:gd name="T11" fmla="*/ 114 h 134"/>
                <a:gd name="T12" fmla="*/ 9 w 98"/>
                <a:gd name="T13" fmla="*/ 102 h 134"/>
                <a:gd name="T14" fmla="*/ 3 w 98"/>
                <a:gd name="T15" fmla="*/ 86 h 134"/>
                <a:gd name="T16" fmla="*/ 0 w 98"/>
                <a:gd name="T17" fmla="*/ 65 h 134"/>
                <a:gd name="T18" fmla="*/ 1 w 98"/>
                <a:gd name="T19" fmla="*/ 53 h 134"/>
                <a:gd name="T20" fmla="*/ 3 w 98"/>
                <a:gd name="T21" fmla="*/ 43 h 134"/>
                <a:gd name="T22" fmla="*/ 7 w 98"/>
                <a:gd name="T23" fmla="*/ 33 h 134"/>
                <a:gd name="T24" fmla="*/ 12 w 98"/>
                <a:gd name="T25" fmla="*/ 24 h 134"/>
                <a:gd name="T26" fmla="*/ 18 w 98"/>
                <a:gd name="T27" fmla="*/ 17 h 134"/>
                <a:gd name="T28" fmla="*/ 25 w 98"/>
                <a:gd name="T29" fmla="*/ 10 h 134"/>
                <a:gd name="T30" fmla="*/ 33 w 98"/>
                <a:gd name="T31" fmla="*/ 6 h 134"/>
                <a:gd name="T32" fmla="*/ 42 w 98"/>
                <a:gd name="T33" fmla="*/ 2 h 134"/>
                <a:gd name="T34" fmla="*/ 50 w 98"/>
                <a:gd name="T35" fmla="*/ 0 h 134"/>
                <a:gd name="T36" fmla="*/ 58 w 98"/>
                <a:gd name="T37" fmla="*/ 0 h 134"/>
                <a:gd name="T38" fmla="*/ 66 w 98"/>
                <a:gd name="T39" fmla="*/ 1 h 134"/>
                <a:gd name="T40" fmla="*/ 73 w 98"/>
                <a:gd name="T41" fmla="*/ 5 h 134"/>
                <a:gd name="T42" fmla="*/ 80 w 98"/>
                <a:gd name="T43" fmla="*/ 9 h 134"/>
                <a:gd name="T44" fmla="*/ 85 w 98"/>
                <a:gd name="T45" fmla="*/ 16 h 134"/>
                <a:gd name="T46" fmla="*/ 89 w 98"/>
                <a:gd name="T47" fmla="*/ 25 h 134"/>
                <a:gd name="T48" fmla="*/ 92 w 98"/>
                <a:gd name="T49" fmla="*/ 36 h 134"/>
                <a:gd name="T50" fmla="*/ 95 w 98"/>
                <a:gd name="T51" fmla="*/ 60 h 134"/>
                <a:gd name="T52" fmla="*/ 97 w 98"/>
                <a:gd name="T53" fmla="*/ 81 h 134"/>
                <a:gd name="T54" fmla="*/ 98 w 98"/>
                <a:gd name="T55" fmla="*/ 99 h 134"/>
                <a:gd name="T56" fmla="*/ 96 w 98"/>
                <a:gd name="T57" fmla="*/ 113 h 134"/>
                <a:gd name="T58" fmla="*/ 91 w 98"/>
                <a:gd name="T59" fmla="*/ 124 h 134"/>
                <a:gd name="T60" fmla="*/ 83 w 98"/>
                <a:gd name="T61" fmla="*/ 132 h 134"/>
                <a:gd name="T62" fmla="*/ 71 w 98"/>
                <a:gd name="T63" fmla="*/ 134 h 134"/>
                <a:gd name="T64" fmla="*/ 54 w 98"/>
                <a:gd name="T65" fmla="*/ 132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134">
                  <a:moveTo>
                    <a:pt x="54" y="132"/>
                  </a:moveTo>
                  <a:lnTo>
                    <a:pt x="52" y="132"/>
                  </a:lnTo>
                  <a:lnTo>
                    <a:pt x="46" y="130"/>
                  </a:lnTo>
                  <a:lnTo>
                    <a:pt x="37" y="127"/>
                  </a:lnTo>
                  <a:lnTo>
                    <a:pt x="28" y="122"/>
                  </a:lnTo>
                  <a:lnTo>
                    <a:pt x="18" y="114"/>
                  </a:lnTo>
                  <a:lnTo>
                    <a:pt x="9" y="102"/>
                  </a:lnTo>
                  <a:lnTo>
                    <a:pt x="3" y="86"/>
                  </a:lnTo>
                  <a:lnTo>
                    <a:pt x="0" y="65"/>
                  </a:lnTo>
                  <a:lnTo>
                    <a:pt x="1" y="53"/>
                  </a:lnTo>
                  <a:lnTo>
                    <a:pt x="3" y="43"/>
                  </a:lnTo>
                  <a:lnTo>
                    <a:pt x="7" y="33"/>
                  </a:lnTo>
                  <a:lnTo>
                    <a:pt x="12" y="24"/>
                  </a:lnTo>
                  <a:lnTo>
                    <a:pt x="18" y="17"/>
                  </a:lnTo>
                  <a:lnTo>
                    <a:pt x="25" y="10"/>
                  </a:lnTo>
                  <a:lnTo>
                    <a:pt x="33" y="6"/>
                  </a:lnTo>
                  <a:lnTo>
                    <a:pt x="42" y="2"/>
                  </a:lnTo>
                  <a:lnTo>
                    <a:pt x="50" y="0"/>
                  </a:lnTo>
                  <a:lnTo>
                    <a:pt x="58" y="0"/>
                  </a:lnTo>
                  <a:lnTo>
                    <a:pt x="66" y="1"/>
                  </a:lnTo>
                  <a:lnTo>
                    <a:pt x="73" y="5"/>
                  </a:lnTo>
                  <a:lnTo>
                    <a:pt x="80" y="9"/>
                  </a:lnTo>
                  <a:lnTo>
                    <a:pt x="85" y="16"/>
                  </a:lnTo>
                  <a:lnTo>
                    <a:pt x="89" y="25"/>
                  </a:lnTo>
                  <a:lnTo>
                    <a:pt x="92" y="36"/>
                  </a:lnTo>
                  <a:lnTo>
                    <a:pt x="95" y="60"/>
                  </a:lnTo>
                  <a:lnTo>
                    <a:pt x="97" y="81"/>
                  </a:lnTo>
                  <a:lnTo>
                    <a:pt x="98" y="99"/>
                  </a:lnTo>
                  <a:lnTo>
                    <a:pt x="96" y="113"/>
                  </a:lnTo>
                  <a:lnTo>
                    <a:pt x="91" y="124"/>
                  </a:lnTo>
                  <a:lnTo>
                    <a:pt x="83" y="132"/>
                  </a:lnTo>
                  <a:lnTo>
                    <a:pt x="71" y="134"/>
                  </a:lnTo>
                  <a:lnTo>
                    <a:pt x="5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7" name="Freeform 72"/>
            <p:cNvSpPr>
              <a:spLocks/>
            </p:cNvSpPr>
            <p:nvPr/>
          </p:nvSpPr>
          <p:spPr bwMode="auto">
            <a:xfrm>
              <a:off x="2183" y="1383"/>
              <a:ext cx="87" cy="124"/>
            </a:xfrm>
            <a:custGeom>
              <a:avLst/>
              <a:gdLst>
                <a:gd name="T0" fmla="*/ 49 w 87"/>
                <a:gd name="T1" fmla="*/ 122 h 124"/>
                <a:gd name="T2" fmla="*/ 46 w 87"/>
                <a:gd name="T3" fmla="*/ 122 h 124"/>
                <a:gd name="T4" fmla="*/ 41 w 87"/>
                <a:gd name="T5" fmla="*/ 121 h 124"/>
                <a:gd name="T6" fmla="*/ 34 w 87"/>
                <a:gd name="T7" fmla="*/ 118 h 124"/>
                <a:gd name="T8" fmla="*/ 25 w 87"/>
                <a:gd name="T9" fmla="*/ 113 h 124"/>
                <a:gd name="T10" fmla="*/ 16 w 87"/>
                <a:gd name="T11" fmla="*/ 106 h 124"/>
                <a:gd name="T12" fmla="*/ 8 w 87"/>
                <a:gd name="T13" fmla="*/ 95 h 124"/>
                <a:gd name="T14" fmla="*/ 2 w 87"/>
                <a:gd name="T15" fmla="*/ 80 h 124"/>
                <a:gd name="T16" fmla="*/ 0 w 87"/>
                <a:gd name="T17" fmla="*/ 60 h 124"/>
                <a:gd name="T18" fmla="*/ 3 w 87"/>
                <a:gd name="T19" fmla="*/ 39 h 124"/>
                <a:gd name="T20" fmla="*/ 11 w 87"/>
                <a:gd name="T21" fmla="*/ 23 h 124"/>
                <a:gd name="T22" fmla="*/ 23 w 87"/>
                <a:gd name="T23" fmla="*/ 10 h 124"/>
                <a:gd name="T24" fmla="*/ 37 w 87"/>
                <a:gd name="T25" fmla="*/ 3 h 124"/>
                <a:gd name="T26" fmla="*/ 52 w 87"/>
                <a:gd name="T27" fmla="*/ 0 h 124"/>
                <a:gd name="T28" fmla="*/ 65 w 87"/>
                <a:gd name="T29" fmla="*/ 4 h 124"/>
                <a:gd name="T30" fmla="*/ 76 w 87"/>
                <a:gd name="T31" fmla="*/ 16 h 124"/>
                <a:gd name="T32" fmla="*/ 82 w 87"/>
                <a:gd name="T33" fmla="*/ 34 h 124"/>
                <a:gd name="T34" fmla="*/ 85 w 87"/>
                <a:gd name="T35" fmla="*/ 56 h 124"/>
                <a:gd name="T36" fmla="*/ 87 w 87"/>
                <a:gd name="T37" fmla="*/ 75 h 124"/>
                <a:gd name="T38" fmla="*/ 87 w 87"/>
                <a:gd name="T39" fmla="*/ 91 h 124"/>
                <a:gd name="T40" fmla="*/ 86 w 87"/>
                <a:gd name="T41" fmla="*/ 105 h 124"/>
                <a:gd name="T42" fmla="*/ 81 w 87"/>
                <a:gd name="T43" fmla="*/ 115 h 124"/>
                <a:gd name="T44" fmla="*/ 74 w 87"/>
                <a:gd name="T45" fmla="*/ 121 h 124"/>
                <a:gd name="T46" fmla="*/ 63 w 87"/>
                <a:gd name="T47" fmla="*/ 124 h 124"/>
                <a:gd name="T48" fmla="*/ 49 w 87"/>
                <a:gd name="T49" fmla="*/ 122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24">
                  <a:moveTo>
                    <a:pt x="49" y="122"/>
                  </a:moveTo>
                  <a:lnTo>
                    <a:pt x="46" y="122"/>
                  </a:lnTo>
                  <a:lnTo>
                    <a:pt x="41" y="121"/>
                  </a:lnTo>
                  <a:lnTo>
                    <a:pt x="34" y="118"/>
                  </a:lnTo>
                  <a:lnTo>
                    <a:pt x="25" y="113"/>
                  </a:lnTo>
                  <a:lnTo>
                    <a:pt x="16" y="106"/>
                  </a:lnTo>
                  <a:lnTo>
                    <a:pt x="8" y="95"/>
                  </a:lnTo>
                  <a:lnTo>
                    <a:pt x="2" y="80"/>
                  </a:lnTo>
                  <a:lnTo>
                    <a:pt x="0" y="60"/>
                  </a:lnTo>
                  <a:lnTo>
                    <a:pt x="3" y="39"/>
                  </a:lnTo>
                  <a:lnTo>
                    <a:pt x="11" y="23"/>
                  </a:lnTo>
                  <a:lnTo>
                    <a:pt x="23" y="10"/>
                  </a:lnTo>
                  <a:lnTo>
                    <a:pt x="37" y="3"/>
                  </a:lnTo>
                  <a:lnTo>
                    <a:pt x="52" y="0"/>
                  </a:lnTo>
                  <a:lnTo>
                    <a:pt x="65" y="4"/>
                  </a:lnTo>
                  <a:lnTo>
                    <a:pt x="76" y="16"/>
                  </a:lnTo>
                  <a:lnTo>
                    <a:pt x="82" y="34"/>
                  </a:lnTo>
                  <a:lnTo>
                    <a:pt x="85" y="56"/>
                  </a:lnTo>
                  <a:lnTo>
                    <a:pt x="87" y="75"/>
                  </a:lnTo>
                  <a:lnTo>
                    <a:pt x="87" y="91"/>
                  </a:lnTo>
                  <a:lnTo>
                    <a:pt x="86" y="105"/>
                  </a:lnTo>
                  <a:lnTo>
                    <a:pt x="81" y="115"/>
                  </a:lnTo>
                  <a:lnTo>
                    <a:pt x="74" y="121"/>
                  </a:lnTo>
                  <a:lnTo>
                    <a:pt x="63" y="124"/>
                  </a:lnTo>
                  <a:lnTo>
                    <a:pt x="49" y="122"/>
                  </a:lnTo>
                  <a:close/>
                </a:path>
              </a:pathLst>
            </a:custGeom>
            <a:solidFill>
              <a:srgbClr val="F4D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8" name="Freeform 73"/>
            <p:cNvSpPr>
              <a:spLocks/>
            </p:cNvSpPr>
            <p:nvPr/>
          </p:nvSpPr>
          <p:spPr bwMode="auto">
            <a:xfrm>
              <a:off x="2188" y="1388"/>
              <a:ext cx="77" cy="115"/>
            </a:xfrm>
            <a:custGeom>
              <a:avLst/>
              <a:gdLst>
                <a:gd name="T0" fmla="*/ 43 w 77"/>
                <a:gd name="T1" fmla="*/ 113 h 115"/>
                <a:gd name="T2" fmla="*/ 41 w 77"/>
                <a:gd name="T3" fmla="*/ 113 h 115"/>
                <a:gd name="T4" fmla="*/ 36 w 77"/>
                <a:gd name="T5" fmla="*/ 112 h 115"/>
                <a:gd name="T6" fmla="*/ 29 w 77"/>
                <a:gd name="T7" fmla="*/ 109 h 115"/>
                <a:gd name="T8" fmla="*/ 22 w 77"/>
                <a:gd name="T9" fmla="*/ 104 h 115"/>
                <a:gd name="T10" fmla="*/ 14 w 77"/>
                <a:gd name="T11" fmla="*/ 97 h 115"/>
                <a:gd name="T12" fmla="*/ 7 w 77"/>
                <a:gd name="T13" fmla="*/ 87 h 115"/>
                <a:gd name="T14" fmla="*/ 2 w 77"/>
                <a:gd name="T15" fmla="*/ 73 h 115"/>
                <a:gd name="T16" fmla="*/ 0 w 77"/>
                <a:gd name="T17" fmla="*/ 55 h 115"/>
                <a:gd name="T18" fmla="*/ 2 w 77"/>
                <a:gd name="T19" fmla="*/ 37 h 115"/>
                <a:gd name="T20" fmla="*/ 10 w 77"/>
                <a:gd name="T21" fmla="*/ 21 h 115"/>
                <a:gd name="T22" fmla="*/ 20 w 77"/>
                <a:gd name="T23" fmla="*/ 10 h 115"/>
                <a:gd name="T24" fmla="*/ 33 w 77"/>
                <a:gd name="T25" fmla="*/ 3 h 115"/>
                <a:gd name="T26" fmla="*/ 45 w 77"/>
                <a:gd name="T27" fmla="*/ 0 h 115"/>
                <a:gd name="T28" fmla="*/ 58 w 77"/>
                <a:gd name="T29" fmla="*/ 4 h 115"/>
                <a:gd name="T30" fmla="*/ 67 w 77"/>
                <a:gd name="T31" fmla="*/ 14 h 115"/>
                <a:gd name="T32" fmla="*/ 72 w 77"/>
                <a:gd name="T33" fmla="*/ 32 h 115"/>
                <a:gd name="T34" fmla="*/ 74 w 77"/>
                <a:gd name="T35" fmla="*/ 52 h 115"/>
                <a:gd name="T36" fmla="*/ 76 w 77"/>
                <a:gd name="T37" fmla="*/ 69 h 115"/>
                <a:gd name="T38" fmla="*/ 77 w 77"/>
                <a:gd name="T39" fmla="*/ 84 h 115"/>
                <a:gd name="T40" fmla="*/ 75 w 77"/>
                <a:gd name="T41" fmla="*/ 97 h 115"/>
                <a:gd name="T42" fmla="*/ 71 w 77"/>
                <a:gd name="T43" fmla="*/ 106 h 115"/>
                <a:gd name="T44" fmla="*/ 65 w 77"/>
                <a:gd name="T45" fmla="*/ 112 h 115"/>
                <a:gd name="T46" fmla="*/ 56 w 77"/>
                <a:gd name="T47" fmla="*/ 115 h 115"/>
                <a:gd name="T48" fmla="*/ 43 w 77"/>
                <a:gd name="T49" fmla="*/ 113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115">
                  <a:moveTo>
                    <a:pt x="43" y="113"/>
                  </a:moveTo>
                  <a:lnTo>
                    <a:pt x="41" y="113"/>
                  </a:lnTo>
                  <a:lnTo>
                    <a:pt x="36" y="112"/>
                  </a:lnTo>
                  <a:lnTo>
                    <a:pt x="29" y="109"/>
                  </a:lnTo>
                  <a:lnTo>
                    <a:pt x="22" y="104"/>
                  </a:lnTo>
                  <a:lnTo>
                    <a:pt x="14" y="97"/>
                  </a:lnTo>
                  <a:lnTo>
                    <a:pt x="7" y="87"/>
                  </a:lnTo>
                  <a:lnTo>
                    <a:pt x="2" y="73"/>
                  </a:lnTo>
                  <a:lnTo>
                    <a:pt x="0" y="55"/>
                  </a:lnTo>
                  <a:lnTo>
                    <a:pt x="2" y="37"/>
                  </a:lnTo>
                  <a:lnTo>
                    <a:pt x="10" y="21"/>
                  </a:lnTo>
                  <a:lnTo>
                    <a:pt x="20" y="10"/>
                  </a:lnTo>
                  <a:lnTo>
                    <a:pt x="33" y="3"/>
                  </a:lnTo>
                  <a:lnTo>
                    <a:pt x="45" y="0"/>
                  </a:lnTo>
                  <a:lnTo>
                    <a:pt x="58" y="4"/>
                  </a:lnTo>
                  <a:lnTo>
                    <a:pt x="67" y="14"/>
                  </a:lnTo>
                  <a:lnTo>
                    <a:pt x="72" y="32"/>
                  </a:lnTo>
                  <a:lnTo>
                    <a:pt x="74" y="52"/>
                  </a:lnTo>
                  <a:lnTo>
                    <a:pt x="76" y="69"/>
                  </a:lnTo>
                  <a:lnTo>
                    <a:pt x="77" y="84"/>
                  </a:lnTo>
                  <a:lnTo>
                    <a:pt x="75" y="97"/>
                  </a:lnTo>
                  <a:lnTo>
                    <a:pt x="71" y="106"/>
                  </a:lnTo>
                  <a:lnTo>
                    <a:pt x="65" y="112"/>
                  </a:lnTo>
                  <a:lnTo>
                    <a:pt x="56" y="115"/>
                  </a:lnTo>
                  <a:lnTo>
                    <a:pt x="43" y="113"/>
                  </a:lnTo>
                  <a:close/>
                </a:path>
              </a:pathLst>
            </a:custGeom>
            <a:solidFill>
              <a:srgbClr val="EAB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099" name="Freeform 74"/>
            <p:cNvSpPr>
              <a:spLocks/>
            </p:cNvSpPr>
            <p:nvPr/>
          </p:nvSpPr>
          <p:spPr bwMode="auto">
            <a:xfrm>
              <a:off x="2193" y="1394"/>
              <a:ext cx="66" cy="103"/>
            </a:xfrm>
            <a:custGeom>
              <a:avLst/>
              <a:gdLst>
                <a:gd name="T0" fmla="*/ 37 w 66"/>
                <a:gd name="T1" fmla="*/ 102 h 103"/>
                <a:gd name="T2" fmla="*/ 35 w 66"/>
                <a:gd name="T3" fmla="*/ 102 h 103"/>
                <a:gd name="T4" fmla="*/ 31 w 66"/>
                <a:gd name="T5" fmla="*/ 101 h 103"/>
                <a:gd name="T6" fmla="*/ 26 w 66"/>
                <a:gd name="T7" fmla="*/ 98 h 103"/>
                <a:gd name="T8" fmla="*/ 19 w 66"/>
                <a:gd name="T9" fmla="*/ 94 h 103"/>
                <a:gd name="T10" fmla="*/ 13 w 66"/>
                <a:gd name="T11" fmla="*/ 88 h 103"/>
                <a:gd name="T12" fmla="*/ 6 w 66"/>
                <a:gd name="T13" fmla="*/ 79 h 103"/>
                <a:gd name="T14" fmla="*/ 2 w 66"/>
                <a:gd name="T15" fmla="*/ 66 h 103"/>
                <a:gd name="T16" fmla="*/ 0 w 66"/>
                <a:gd name="T17" fmla="*/ 50 h 103"/>
                <a:gd name="T18" fmla="*/ 2 w 66"/>
                <a:gd name="T19" fmla="*/ 32 h 103"/>
                <a:gd name="T20" fmla="*/ 8 w 66"/>
                <a:gd name="T21" fmla="*/ 19 h 103"/>
                <a:gd name="T22" fmla="*/ 17 w 66"/>
                <a:gd name="T23" fmla="*/ 8 h 103"/>
                <a:gd name="T24" fmla="*/ 28 w 66"/>
                <a:gd name="T25" fmla="*/ 1 h 103"/>
                <a:gd name="T26" fmla="*/ 39 w 66"/>
                <a:gd name="T27" fmla="*/ 0 h 103"/>
                <a:gd name="T28" fmla="*/ 50 w 66"/>
                <a:gd name="T29" fmla="*/ 3 h 103"/>
                <a:gd name="T30" fmla="*/ 58 w 66"/>
                <a:gd name="T31" fmla="*/ 12 h 103"/>
                <a:gd name="T32" fmla="*/ 62 w 66"/>
                <a:gd name="T33" fmla="*/ 28 h 103"/>
                <a:gd name="T34" fmla="*/ 64 w 66"/>
                <a:gd name="T35" fmla="*/ 46 h 103"/>
                <a:gd name="T36" fmla="*/ 66 w 66"/>
                <a:gd name="T37" fmla="*/ 62 h 103"/>
                <a:gd name="T38" fmla="*/ 66 w 66"/>
                <a:gd name="T39" fmla="*/ 76 h 103"/>
                <a:gd name="T40" fmla="*/ 65 w 66"/>
                <a:gd name="T41" fmla="*/ 87 h 103"/>
                <a:gd name="T42" fmla="*/ 61 w 66"/>
                <a:gd name="T43" fmla="*/ 96 h 103"/>
                <a:gd name="T44" fmla="*/ 56 w 66"/>
                <a:gd name="T45" fmla="*/ 101 h 103"/>
                <a:gd name="T46" fmla="*/ 48 w 66"/>
                <a:gd name="T47" fmla="*/ 103 h 103"/>
                <a:gd name="T48" fmla="*/ 37 w 66"/>
                <a:gd name="T49" fmla="*/ 102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103">
                  <a:moveTo>
                    <a:pt x="37" y="102"/>
                  </a:moveTo>
                  <a:lnTo>
                    <a:pt x="35" y="102"/>
                  </a:lnTo>
                  <a:lnTo>
                    <a:pt x="31" y="101"/>
                  </a:lnTo>
                  <a:lnTo>
                    <a:pt x="26" y="98"/>
                  </a:lnTo>
                  <a:lnTo>
                    <a:pt x="19" y="94"/>
                  </a:lnTo>
                  <a:lnTo>
                    <a:pt x="13" y="88"/>
                  </a:lnTo>
                  <a:lnTo>
                    <a:pt x="6" y="79"/>
                  </a:lnTo>
                  <a:lnTo>
                    <a:pt x="2" y="66"/>
                  </a:lnTo>
                  <a:lnTo>
                    <a:pt x="0" y="50"/>
                  </a:lnTo>
                  <a:lnTo>
                    <a:pt x="2" y="32"/>
                  </a:lnTo>
                  <a:lnTo>
                    <a:pt x="8" y="19"/>
                  </a:lnTo>
                  <a:lnTo>
                    <a:pt x="17" y="8"/>
                  </a:lnTo>
                  <a:lnTo>
                    <a:pt x="28" y="1"/>
                  </a:lnTo>
                  <a:lnTo>
                    <a:pt x="39" y="0"/>
                  </a:lnTo>
                  <a:lnTo>
                    <a:pt x="50" y="3"/>
                  </a:lnTo>
                  <a:lnTo>
                    <a:pt x="58" y="12"/>
                  </a:lnTo>
                  <a:lnTo>
                    <a:pt x="62" y="28"/>
                  </a:lnTo>
                  <a:lnTo>
                    <a:pt x="64" y="46"/>
                  </a:lnTo>
                  <a:lnTo>
                    <a:pt x="66" y="62"/>
                  </a:lnTo>
                  <a:lnTo>
                    <a:pt x="66" y="76"/>
                  </a:lnTo>
                  <a:lnTo>
                    <a:pt x="65" y="87"/>
                  </a:lnTo>
                  <a:lnTo>
                    <a:pt x="61" y="96"/>
                  </a:lnTo>
                  <a:lnTo>
                    <a:pt x="56" y="101"/>
                  </a:lnTo>
                  <a:lnTo>
                    <a:pt x="48" y="103"/>
                  </a:lnTo>
                  <a:lnTo>
                    <a:pt x="37" y="102"/>
                  </a:lnTo>
                  <a:close/>
                </a:path>
              </a:pathLst>
            </a:custGeom>
            <a:solidFill>
              <a:srgbClr val="E09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0" name="Freeform 75"/>
            <p:cNvSpPr>
              <a:spLocks/>
            </p:cNvSpPr>
            <p:nvPr/>
          </p:nvSpPr>
          <p:spPr bwMode="auto">
            <a:xfrm>
              <a:off x="2198" y="1399"/>
              <a:ext cx="55" cy="93"/>
            </a:xfrm>
            <a:custGeom>
              <a:avLst/>
              <a:gdLst>
                <a:gd name="T0" fmla="*/ 31 w 55"/>
                <a:gd name="T1" fmla="*/ 92 h 93"/>
                <a:gd name="T2" fmla="*/ 30 w 55"/>
                <a:gd name="T3" fmla="*/ 92 h 93"/>
                <a:gd name="T4" fmla="*/ 26 w 55"/>
                <a:gd name="T5" fmla="*/ 91 h 93"/>
                <a:gd name="T6" fmla="*/ 22 w 55"/>
                <a:gd name="T7" fmla="*/ 89 h 93"/>
                <a:gd name="T8" fmla="*/ 16 w 55"/>
                <a:gd name="T9" fmla="*/ 85 h 93"/>
                <a:gd name="T10" fmla="*/ 11 w 55"/>
                <a:gd name="T11" fmla="*/ 79 h 93"/>
                <a:gd name="T12" fmla="*/ 5 w 55"/>
                <a:gd name="T13" fmla="*/ 71 h 93"/>
                <a:gd name="T14" fmla="*/ 2 w 55"/>
                <a:gd name="T15" fmla="*/ 60 h 93"/>
                <a:gd name="T16" fmla="*/ 0 w 55"/>
                <a:gd name="T17" fmla="*/ 45 h 93"/>
                <a:gd name="T18" fmla="*/ 2 w 55"/>
                <a:gd name="T19" fmla="*/ 30 h 93"/>
                <a:gd name="T20" fmla="*/ 7 w 55"/>
                <a:gd name="T21" fmla="*/ 17 h 93"/>
                <a:gd name="T22" fmla="*/ 15 w 55"/>
                <a:gd name="T23" fmla="*/ 8 h 93"/>
                <a:gd name="T24" fmla="*/ 24 w 55"/>
                <a:gd name="T25" fmla="*/ 2 h 93"/>
                <a:gd name="T26" fmla="*/ 33 w 55"/>
                <a:gd name="T27" fmla="*/ 0 h 93"/>
                <a:gd name="T28" fmla="*/ 42 w 55"/>
                <a:gd name="T29" fmla="*/ 3 h 93"/>
                <a:gd name="T30" fmla="*/ 48 w 55"/>
                <a:gd name="T31" fmla="*/ 12 h 93"/>
                <a:gd name="T32" fmla="*/ 52 w 55"/>
                <a:gd name="T33" fmla="*/ 26 h 93"/>
                <a:gd name="T34" fmla="*/ 54 w 55"/>
                <a:gd name="T35" fmla="*/ 42 h 93"/>
                <a:gd name="T36" fmla="*/ 55 w 55"/>
                <a:gd name="T37" fmla="*/ 56 h 93"/>
                <a:gd name="T38" fmla="*/ 55 w 55"/>
                <a:gd name="T39" fmla="*/ 69 h 93"/>
                <a:gd name="T40" fmla="*/ 54 w 55"/>
                <a:gd name="T41" fmla="*/ 79 h 93"/>
                <a:gd name="T42" fmla="*/ 52 w 55"/>
                <a:gd name="T43" fmla="*/ 87 h 93"/>
                <a:gd name="T44" fmla="*/ 47 w 55"/>
                <a:gd name="T45" fmla="*/ 92 h 93"/>
                <a:gd name="T46" fmla="*/ 40 w 55"/>
                <a:gd name="T47" fmla="*/ 93 h 93"/>
                <a:gd name="T48" fmla="*/ 31 w 55"/>
                <a:gd name="T49" fmla="*/ 92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93">
                  <a:moveTo>
                    <a:pt x="31" y="92"/>
                  </a:moveTo>
                  <a:lnTo>
                    <a:pt x="30" y="92"/>
                  </a:lnTo>
                  <a:lnTo>
                    <a:pt x="26" y="91"/>
                  </a:lnTo>
                  <a:lnTo>
                    <a:pt x="22" y="89"/>
                  </a:lnTo>
                  <a:lnTo>
                    <a:pt x="16" y="85"/>
                  </a:lnTo>
                  <a:lnTo>
                    <a:pt x="11" y="79"/>
                  </a:lnTo>
                  <a:lnTo>
                    <a:pt x="5" y="71"/>
                  </a:lnTo>
                  <a:lnTo>
                    <a:pt x="2" y="60"/>
                  </a:lnTo>
                  <a:lnTo>
                    <a:pt x="0" y="45"/>
                  </a:lnTo>
                  <a:lnTo>
                    <a:pt x="2" y="30"/>
                  </a:lnTo>
                  <a:lnTo>
                    <a:pt x="7" y="17"/>
                  </a:lnTo>
                  <a:lnTo>
                    <a:pt x="15" y="8"/>
                  </a:lnTo>
                  <a:lnTo>
                    <a:pt x="24" y="2"/>
                  </a:lnTo>
                  <a:lnTo>
                    <a:pt x="33" y="0"/>
                  </a:lnTo>
                  <a:lnTo>
                    <a:pt x="42" y="3"/>
                  </a:lnTo>
                  <a:lnTo>
                    <a:pt x="48" y="12"/>
                  </a:lnTo>
                  <a:lnTo>
                    <a:pt x="52" y="26"/>
                  </a:lnTo>
                  <a:lnTo>
                    <a:pt x="54" y="42"/>
                  </a:lnTo>
                  <a:lnTo>
                    <a:pt x="55" y="56"/>
                  </a:lnTo>
                  <a:lnTo>
                    <a:pt x="55" y="69"/>
                  </a:lnTo>
                  <a:lnTo>
                    <a:pt x="54" y="79"/>
                  </a:lnTo>
                  <a:lnTo>
                    <a:pt x="52" y="87"/>
                  </a:lnTo>
                  <a:lnTo>
                    <a:pt x="47" y="92"/>
                  </a:lnTo>
                  <a:lnTo>
                    <a:pt x="40" y="93"/>
                  </a:lnTo>
                  <a:lnTo>
                    <a:pt x="31" y="92"/>
                  </a:lnTo>
                  <a:close/>
                </a:path>
              </a:pathLst>
            </a:custGeom>
            <a:solidFill>
              <a:srgbClr val="D675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1" name="Freeform 76"/>
            <p:cNvSpPr>
              <a:spLocks/>
            </p:cNvSpPr>
            <p:nvPr/>
          </p:nvSpPr>
          <p:spPr bwMode="auto">
            <a:xfrm>
              <a:off x="1937" y="1825"/>
              <a:ext cx="196" cy="187"/>
            </a:xfrm>
            <a:custGeom>
              <a:avLst/>
              <a:gdLst>
                <a:gd name="T0" fmla="*/ 7 w 196"/>
                <a:gd name="T1" fmla="*/ 130 h 187"/>
                <a:gd name="T2" fmla="*/ 8 w 196"/>
                <a:gd name="T3" fmla="*/ 130 h 187"/>
                <a:gd name="T4" fmla="*/ 11 w 196"/>
                <a:gd name="T5" fmla="*/ 129 h 187"/>
                <a:gd name="T6" fmla="*/ 15 w 196"/>
                <a:gd name="T7" fmla="*/ 127 h 187"/>
                <a:gd name="T8" fmla="*/ 20 w 196"/>
                <a:gd name="T9" fmla="*/ 125 h 187"/>
                <a:gd name="T10" fmla="*/ 26 w 196"/>
                <a:gd name="T11" fmla="*/ 121 h 187"/>
                <a:gd name="T12" fmla="*/ 34 w 196"/>
                <a:gd name="T13" fmla="*/ 118 h 187"/>
                <a:gd name="T14" fmla="*/ 41 w 196"/>
                <a:gd name="T15" fmla="*/ 113 h 187"/>
                <a:gd name="T16" fmla="*/ 50 w 196"/>
                <a:gd name="T17" fmla="*/ 108 h 187"/>
                <a:gd name="T18" fmla="*/ 59 w 196"/>
                <a:gd name="T19" fmla="*/ 103 h 187"/>
                <a:gd name="T20" fmla="*/ 68 w 196"/>
                <a:gd name="T21" fmla="*/ 98 h 187"/>
                <a:gd name="T22" fmla="*/ 76 w 196"/>
                <a:gd name="T23" fmla="*/ 92 h 187"/>
                <a:gd name="T24" fmla="*/ 85 w 196"/>
                <a:gd name="T25" fmla="*/ 86 h 187"/>
                <a:gd name="T26" fmla="*/ 93 w 196"/>
                <a:gd name="T27" fmla="*/ 80 h 187"/>
                <a:gd name="T28" fmla="*/ 101 w 196"/>
                <a:gd name="T29" fmla="*/ 73 h 187"/>
                <a:gd name="T30" fmla="*/ 108 w 196"/>
                <a:gd name="T31" fmla="*/ 67 h 187"/>
                <a:gd name="T32" fmla="*/ 113 w 196"/>
                <a:gd name="T33" fmla="*/ 61 h 187"/>
                <a:gd name="T34" fmla="*/ 126 w 196"/>
                <a:gd name="T35" fmla="*/ 46 h 187"/>
                <a:gd name="T36" fmla="*/ 139 w 196"/>
                <a:gd name="T37" fmla="*/ 30 h 187"/>
                <a:gd name="T38" fmla="*/ 154 w 196"/>
                <a:gd name="T39" fmla="*/ 15 h 187"/>
                <a:gd name="T40" fmla="*/ 168 w 196"/>
                <a:gd name="T41" fmla="*/ 4 h 187"/>
                <a:gd name="T42" fmla="*/ 180 w 196"/>
                <a:gd name="T43" fmla="*/ 0 h 187"/>
                <a:gd name="T44" fmla="*/ 190 w 196"/>
                <a:gd name="T45" fmla="*/ 5 h 187"/>
                <a:gd name="T46" fmla="*/ 195 w 196"/>
                <a:gd name="T47" fmla="*/ 22 h 187"/>
                <a:gd name="T48" fmla="*/ 196 w 196"/>
                <a:gd name="T49" fmla="*/ 55 h 187"/>
                <a:gd name="T50" fmla="*/ 193 w 196"/>
                <a:gd name="T51" fmla="*/ 92 h 187"/>
                <a:gd name="T52" fmla="*/ 188 w 196"/>
                <a:gd name="T53" fmla="*/ 122 h 187"/>
                <a:gd name="T54" fmla="*/ 182 w 196"/>
                <a:gd name="T55" fmla="*/ 146 h 187"/>
                <a:gd name="T56" fmla="*/ 173 w 196"/>
                <a:gd name="T57" fmla="*/ 164 h 187"/>
                <a:gd name="T58" fmla="*/ 162 w 196"/>
                <a:gd name="T59" fmla="*/ 177 h 187"/>
                <a:gd name="T60" fmla="*/ 147 w 196"/>
                <a:gd name="T61" fmla="*/ 184 h 187"/>
                <a:gd name="T62" fmla="*/ 130 w 196"/>
                <a:gd name="T63" fmla="*/ 187 h 187"/>
                <a:gd name="T64" fmla="*/ 108 w 196"/>
                <a:gd name="T65" fmla="*/ 186 h 187"/>
                <a:gd name="T66" fmla="*/ 96 w 196"/>
                <a:gd name="T67" fmla="*/ 184 h 187"/>
                <a:gd name="T68" fmla="*/ 85 w 196"/>
                <a:gd name="T69" fmla="*/ 182 h 187"/>
                <a:gd name="T70" fmla="*/ 72 w 196"/>
                <a:gd name="T71" fmla="*/ 179 h 187"/>
                <a:gd name="T72" fmla="*/ 61 w 196"/>
                <a:gd name="T73" fmla="*/ 176 h 187"/>
                <a:gd name="T74" fmla="*/ 51 w 196"/>
                <a:gd name="T75" fmla="*/ 173 h 187"/>
                <a:gd name="T76" fmla="*/ 40 w 196"/>
                <a:gd name="T77" fmla="*/ 169 h 187"/>
                <a:gd name="T78" fmla="*/ 31 w 196"/>
                <a:gd name="T79" fmla="*/ 166 h 187"/>
                <a:gd name="T80" fmla="*/ 22 w 196"/>
                <a:gd name="T81" fmla="*/ 162 h 187"/>
                <a:gd name="T82" fmla="*/ 15 w 196"/>
                <a:gd name="T83" fmla="*/ 158 h 187"/>
                <a:gd name="T84" fmla="*/ 9 w 196"/>
                <a:gd name="T85" fmla="*/ 155 h 187"/>
                <a:gd name="T86" fmla="*/ 4 w 196"/>
                <a:gd name="T87" fmla="*/ 150 h 187"/>
                <a:gd name="T88" fmla="*/ 1 w 196"/>
                <a:gd name="T89" fmla="*/ 146 h 187"/>
                <a:gd name="T90" fmla="*/ 0 w 196"/>
                <a:gd name="T91" fmla="*/ 142 h 187"/>
                <a:gd name="T92" fmla="*/ 0 w 196"/>
                <a:gd name="T93" fmla="*/ 138 h 187"/>
                <a:gd name="T94" fmla="*/ 3 w 196"/>
                <a:gd name="T95" fmla="*/ 134 h 187"/>
                <a:gd name="T96" fmla="*/ 7 w 196"/>
                <a:gd name="T97" fmla="*/ 130 h 1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6" h="187">
                  <a:moveTo>
                    <a:pt x="7" y="130"/>
                  </a:moveTo>
                  <a:lnTo>
                    <a:pt x="8" y="130"/>
                  </a:lnTo>
                  <a:lnTo>
                    <a:pt x="11" y="129"/>
                  </a:lnTo>
                  <a:lnTo>
                    <a:pt x="15" y="127"/>
                  </a:lnTo>
                  <a:lnTo>
                    <a:pt x="20" y="125"/>
                  </a:lnTo>
                  <a:lnTo>
                    <a:pt x="26" y="121"/>
                  </a:lnTo>
                  <a:lnTo>
                    <a:pt x="34" y="118"/>
                  </a:lnTo>
                  <a:lnTo>
                    <a:pt x="41" y="113"/>
                  </a:lnTo>
                  <a:lnTo>
                    <a:pt x="50" y="108"/>
                  </a:lnTo>
                  <a:lnTo>
                    <a:pt x="59" y="103"/>
                  </a:lnTo>
                  <a:lnTo>
                    <a:pt x="68" y="98"/>
                  </a:lnTo>
                  <a:lnTo>
                    <a:pt x="76" y="92"/>
                  </a:lnTo>
                  <a:lnTo>
                    <a:pt x="85" y="86"/>
                  </a:lnTo>
                  <a:lnTo>
                    <a:pt x="93" y="80"/>
                  </a:lnTo>
                  <a:lnTo>
                    <a:pt x="101" y="73"/>
                  </a:lnTo>
                  <a:lnTo>
                    <a:pt x="108" y="67"/>
                  </a:lnTo>
                  <a:lnTo>
                    <a:pt x="113" y="61"/>
                  </a:lnTo>
                  <a:lnTo>
                    <a:pt x="126" y="46"/>
                  </a:lnTo>
                  <a:lnTo>
                    <a:pt x="139" y="30"/>
                  </a:lnTo>
                  <a:lnTo>
                    <a:pt x="154" y="15"/>
                  </a:lnTo>
                  <a:lnTo>
                    <a:pt x="168" y="4"/>
                  </a:lnTo>
                  <a:lnTo>
                    <a:pt x="180" y="0"/>
                  </a:lnTo>
                  <a:lnTo>
                    <a:pt x="190" y="5"/>
                  </a:lnTo>
                  <a:lnTo>
                    <a:pt x="195" y="22"/>
                  </a:lnTo>
                  <a:lnTo>
                    <a:pt x="196" y="55"/>
                  </a:lnTo>
                  <a:lnTo>
                    <a:pt x="193" y="92"/>
                  </a:lnTo>
                  <a:lnTo>
                    <a:pt x="188" y="122"/>
                  </a:lnTo>
                  <a:lnTo>
                    <a:pt x="182" y="146"/>
                  </a:lnTo>
                  <a:lnTo>
                    <a:pt x="173" y="164"/>
                  </a:lnTo>
                  <a:lnTo>
                    <a:pt x="162" y="177"/>
                  </a:lnTo>
                  <a:lnTo>
                    <a:pt x="147" y="184"/>
                  </a:lnTo>
                  <a:lnTo>
                    <a:pt x="130" y="187"/>
                  </a:lnTo>
                  <a:lnTo>
                    <a:pt x="108" y="186"/>
                  </a:lnTo>
                  <a:lnTo>
                    <a:pt x="96" y="184"/>
                  </a:lnTo>
                  <a:lnTo>
                    <a:pt x="85" y="182"/>
                  </a:lnTo>
                  <a:lnTo>
                    <a:pt x="72" y="179"/>
                  </a:lnTo>
                  <a:lnTo>
                    <a:pt x="61" y="176"/>
                  </a:lnTo>
                  <a:lnTo>
                    <a:pt x="51" y="173"/>
                  </a:lnTo>
                  <a:lnTo>
                    <a:pt x="40" y="169"/>
                  </a:lnTo>
                  <a:lnTo>
                    <a:pt x="31" y="166"/>
                  </a:lnTo>
                  <a:lnTo>
                    <a:pt x="22" y="162"/>
                  </a:lnTo>
                  <a:lnTo>
                    <a:pt x="15" y="158"/>
                  </a:lnTo>
                  <a:lnTo>
                    <a:pt x="9" y="155"/>
                  </a:lnTo>
                  <a:lnTo>
                    <a:pt x="4" y="150"/>
                  </a:lnTo>
                  <a:lnTo>
                    <a:pt x="1" y="146"/>
                  </a:lnTo>
                  <a:lnTo>
                    <a:pt x="0" y="142"/>
                  </a:lnTo>
                  <a:lnTo>
                    <a:pt x="0" y="138"/>
                  </a:lnTo>
                  <a:lnTo>
                    <a:pt x="3" y="134"/>
                  </a:lnTo>
                  <a:lnTo>
                    <a:pt x="7"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2" name="Freeform 77"/>
            <p:cNvSpPr>
              <a:spLocks/>
            </p:cNvSpPr>
            <p:nvPr/>
          </p:nvSpPr>
          <p:spPr bwMode="auto">
            <a:xfrm>
              <a:off x="1948" y="1835"/>
              <a:ext cx="180" cy="170"/>
            </a:xfrm>
            <a:custGeom>
              <a:avLst/>
              <a:gdLst>
                <a:gd name="T0" fmla="*/ 7 w 180"/>
                <a:gd name="T1" fmla="*/ 119 h 170"/>
                <a:gd name="T2" fmla="*/ 7 w 180"/>
                <a:gd name="T3" fmla="*/ 119 h 170"/>
                <a:gd name="T4" fmla="*/ 10 w 180"/>
                <a:gd name="T5" fmla="*/ 117 h 170"/>
                <a:gd name="T6" fmla="*/ 14 w 180"/>
                <a:gd name="T7" fmla="*/ 116 h 170"/>
                <a:gd name="T8" fmla="*/ 18 w 180"/>
                <a:gd name="T9" fmla="*/ 113 h 170"/>
                <a:gd name="T10" fmla="*/ 24 w 180"/>
                <a:gd name="T11" fmla="*/ 110 h 170"/>
                <a:gd name="T12" fmla="*/ 31 w 180"/>
                <a:gd name="T13" fmla="*/ 107 h 170"/>
                <a:gd name="T14" fmla="*/ 38 w 180"/>
                <a:gd name="T15" fmla="*/ 104 h 170"/>
                <a:gd name="T16" fmla="*/ 46 w 180"/>
                <a:gd name="T17" fmla="*/ 99 h 170"/>
                <a:gd name="T18" fmla="*/ 54 w 180"/>
                <a:gd name="T19" fmla="*/ 94 h 170"/>
                <a:gd name="T20" fmla="*/ 62 w 180"/>
                <a:gd name="T21" fmla="*/ 89 h 170"/>
                <a:gd name="T22" fmla="*/ 70 w 180"/>
                <a:gd name="T23" fmla="*/ 84 h 170"/>
                <a:gd name="T24" fmla="*/ 78 w 180"/>
                <a:gd name="T25" fmla="*/ 79 h 170"/>
                <a:gd name="T26" fmla="*/ 86 w 180"/>
                <a:gd name="T27" fmla="*/ 73 h 170"/>
                <a:gd name="T28" fmla="*/ 93 w 180"/>
                <a:gd name="T29" fmla="*/ 67 h 170"/>
                <a:gd name="T30" fmla="*/ 99 w 180"/>
                <a:gd name="T31" fmla="*/ 61 h 170"/>
                <a:gd name="T32" fmla="*/ 104 w 180"/>
                <a:gd name="T33" fmla="*/ 55 h 170"/>
                <a:gd name="T34" fmla="*/ 115 w 180"/>
                <a:gd name="T35" fmla="*/ 42 h 170"/>
                <a:gd name="T36" fmla="*/ 128 w 180"/>
                <a:gd name="T37" fmla="*/ 27 h 170"/>
                <a:gd name="T38" fmla="*/ 141 w 180"/>
                <a:gd name="T39" fmla="*/ 14 h 170"/>
                <a:gd name="T40" fmla="*/ 154 w 180"/>
                <a:gd name="T41" fmla="*/ 4 h 170"/>
                <a:gd name="T42" fmla="*/ 165 w 180"/>
                <a:gd name="T43" fmla="*/ 0 h 170"/>
                <a:gd name="T44" fmla="*/ 175 w 180"/>
                <a:gd name="T45" fmla="*/ 4 h 170"/>
                <a:gd name="T46" fmla="*/ 179 w 180"/>
                <a:gd name="T47" fmla="*/ 21 h 170"/>
                <a:gd name="T48" fmla="*/ 180 w 180"/>
                <a:gd name="T49" fmla="*/ 50 h 170"/>
                <a:gd name="T50" fmla="*/ 177 w 180"/>
                <a:gd name="T51" fmla="*/ 84 h 170"/>
                <a:gd name="T52" fmla="*/ 173 w 180"/>
                <a:gd name="T53" fmla="*/ 112 h 170"/>
                <a:gd name="T54" fmla="*/ 167 w 180"/>
                <a:gd name="T55" fmla="*/ 134 h 170"/>
                <a:gd name="T56" fmla="*/ 160 w 180"/>
                <a:gd name="T57" fmla="*/ 150 h 170"/>
                <a:gd name="T58" fmla="*/ 149 w 180"/>
                <a:gd name="T59" fmla="*/ 161 h 170"/>
                <a:gd name="T60" fmla="*/ 136 w 180"/>
                <a:gd name="T61" fmla="*/ 168 h 170"/>
                <a:gd name="T62" fmla="*/ 120 w 180"/>
                <a:gd name="T63" fmla="*/ 170 h 170"/>
                <a:gd name="T64" fmla="*/ 100 w 180"/>
                <a:gd name="T65" fmla="*/ 169 h 170"/>
                <a:gd name="T66" fmla="*/ 89 w 180"/>
                <a:gd name="T67" fmla="*/ 168 h 170"/>
                <a:gd name="T68" fmla="*/ 78 w 180"/>
                <a:gd name="T69" fmla="*/ 166 h 170"/>
                <a:gd name="T70" fmla="*/ 67 w 180"/>
                <a:gd name="T71" fmla="*/ 164 h 170"/>
                <a:gd name="T72" fmla="*/ 56 w 180"/>
                <a:gd name="T73" fmla="*/ 161 h 170"/>
                <a:gd name="T74" fmla="*/ 46 w 180"/>
                <a:gd name="T75" fmla="*/ 158 h 170"/>
                <a:gd name="T76" fmla="*/ 37 w 180"/>
                <a:gd name="T77" fmla="*/ 155 h 170"/>
                <a:gd name="T78" fmla="*/ 28 w 180"/>
                <a:gd name="T79" fmla="*/ 151 h 170"/>
                <a:gd name="T80" fmla="*/ 20 w 180"/>
                <a:gd name="T81" fmla="*/ 148 h 170"/>
                <a:gd name="T82" fmla="*/ 14 w 180"/>
                <a:gd name="T83" fmla="*/ 145 h 170"/>
                <a:gd name="T84" fmla="*/ 8 w 180"/>
                <a:gd name="T85" fmla="*/ 141 h 170"/>
                <a:gd name="T86" fmla="*/ 4 w 180"/>
                <a:gd name="T87" fmla="*/ 138 h 170"/>
                <a:gd name="T88" fmla="*/ 1 w 180"/>
                <a:gd name="T89" fmla="*/ 134 h 170"/>
                <a:gd name="T90" fmla="*/ 0 w 180"/>
                <a:gd name="T91" fmla="*/ 130 h 170"/>
                <a:gd name="T92" fmla="*/ 0 w 180"/>
                <a:gd name="T93" fmla="*/ 126 h 170"/>
                <a:gd name="T94" fmla="*/ 2 w 180"/>
                <a:gd name="T95" fmla="*/ 123 h 170"/>
                <a:gd name="T96" fmla="*/ 7 w 180"/>
                <a:gd name="T97" fmla="*/ 119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0" h="170">
                  <a:moveTo>
                    <a:pt x="7" y="119"/>
                  </a:moveTo>
                  <a:lnTo>
                    <a:pt x="7" y="119"/>
                  </a:lnTo>
                  <a:lnTo>
                    <a:pt x="10" y="117"/>
                  </a:lnTo>
                  <a:lnTo>
                    <a:pt x="14" y="116"/>
                  </a:lnTo>
                  <a:lnTo>
                    <a:pt x="18" y="113"/>
                  </a:lnTo>
                  <a:lnTo>
                    <a:pt x="24" y="110"/>
                  </a:lnTo>
                  <a:lnTo>
                    <a:pt x="31" y="107"/>
                  </a:lnTo>
                  <a:lnTo>
                    <a:pt x="38" y="104"/>
                  </a:lnTo>
                  <a:lnTo>
                    <a:pt x="46" y="99"/>
                  </a:lnTo>
                  <a:lnTo>
                    <a:pt x="54" y="94"/>
                  </a:lnTo>
                  <a:lnTo>
                    <a:pt x="62" y="89"/>
                  </a:lnTo>
                  <a:lnTo>
                    <a:pt x="70" y="84"/>
                  </a:lnTo>
                  <a:lnTo>
                    <a:pt x="78" y="79"/>
                  </a:lnTo>
                  <a:lnTo>
                    <a:pt x="86" y="73"/>
                  </a:lnTo>
                  <a:lnTo>
                    <a:pt x="93" y="67"/>
                  </a:lnTo>
                  <a:lnTo>
                    <a:pt x="99" y="61"/>
                  </a:lnTo>
                  <a:lnTo>
                    <a:pt x="104" y="55"/>
                  </a:lnTo>
                  <a:lnTo>
                    <a:pt x="115" y="42"/>
                  </a:lnTo>
                  <a:lnTo>
                    <a:pt x="128" y="27"/>
                  </a:lnTo>
                  <a:lnTo>
                    <a:pt x="141" y="14"/>
                  </a:lnTo>
                  <a:lnTo>
                    <a:pt x="154" y="4"/>
                  </a:lnTo>
                  <a:lnTo>
                    <a:pt x="165" y="0"/>
                  </a:lnTo>
                  <a:lnTo>
                    <a:pt x="175" y="4"/>
                  </a:lnTo>
                  <a:lnTo>
                    <a:pt x="179" y="21"/>
                  </a:lnTo>
                  <a:lnTo>
                    <a:pt x="180" y="50"/>
                  </a:lnTo>
                  <a:lnTo>
                    <a:pt x="177" y="84"/>
                  </a:lnTo>
                  <a:lnTo>
                    <a:pt x="173" y="112"/>
                  </a:lnTo>
                  <a:lnTo>
                    <a:pt x="167" y="134"/>
                  </a:lnTo>
                  <a:lnTo>
                    <a:pt x="160" y="150"/>
                  </a:lnTo>
                  <a:lnTo>
                    <a:pt x="149" y="161"/>
                  </a:lnTo>
                  <a:lnTo>
                    <a:pt x="136" y="168"/>
                  </a:lnTo>
                  <a:lnTo>
                    <a:pt x="120" y="170"/>
                  </a:lnTo>
                  <a:lnTo>
                    <a:pt x="100" y="169"/>
                  </a:lnTo>
                  <a:lnTo>
                    <a:pt x="89" y="168"/>
                  </a:lnTo>
                  <a:lnTo>
                    <a:pt x="78" y="166"/>
                  </a:lnTo>
                  <a:lnTo>
                    <a:pt x="67" y="164"/>
                  </a:lnTo>
                  <a:lnTo>
                    <a:pt x="56" y="161"/>
                  </a:lnTo>
                  <a:lnTo>
                    <a:pt x="46" y="158"/>
                  </a:lnTo>
                  <a:lnTo>
                    <a:pt x="37" y="155"/>
                  </a:lnTo>
                  <a:lnTo>
                    <a:pt x="28" y="151"/>
                  </a:lnTo>
                  <a:lnTo>
                    <a:pt x="20" y="148"/>
                  </a:lnTo>
                  <a:lnTo>
                    <a:pt x="14" y="145"/>
                  </a:lnTo>
                  <a:lnTo>
                    <a:pt x="8" y="141"/>
                  </a:lnTo>
                  <a:lnTo>
                    <a:pt x="4" y="138"/>
                  </a:lnTo>
                  <a:lnTo>
                    <a:pt x="1" y="134"/>
                  </a:lnTo>
                  <a:lnTo>
                    <a:pt x="0" y="130"/>
                  </a:lnTo>
                  <a:lnTo>
                    <a:pt x="0" y="126"/>
                  </a:lnTo>
                  <a:lnTo>
                    <a:pt x="2" y="123"/>
                  </a:lnTo>
                  <a:lnTo>
                    <a:pt x="7" y="119"/>
                  </a:lnTo>
                  <a:close/>
                </a:path>
              </a:pathLst>
            </a:custGeom>
            <a:solidFill>
              <a:srgbClr val="E2E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3" name="Freeform 78"/>
            <p:cNvSpPr>
              <a:spLocks/>
            </p:cNvSpPr>
            <p:nvPr/>
          </p:nvSpPr>
          <p:spPr bwMode="auto">
            <a:xfrm>
              <a:off x="1958" y="1846"/>
              <a:ext cx="165" cy="155"/>
            </a:xfrm>
            <a:custGeom>
              <a:avLst/>
              <a:gdLst>
                <a:gd name="T0" fmla="*/ 6 w 165"/>
                <a:gd name="T1" fmla="*/ 109 h 155"/>
                <a:gd name="T2" fmla="*/ 9 w 165"/>
                <a:gd name="T3" fmla="*/ 108 h 155"/>
                <a:gd name="T4" fmla="*/ 17 w 165"/>
                <a:gd name="T5" fmla="*/ 104 h 155"/>
                <a:gd name="T6" fmla="*/ 28 w 165"/>
                <a:gd name="T7" fmla="*/ 98 h 155"/>
                <a:gd name="T8" fmla="*/ 43 w 165"/>
                <a:gd name="T9" fmla="*/ 90 h 155"/>
                <a:gd name="T10" fmla="*/ 57 w 165"/>
                <a:gd name="T11" fmla="*/ 82 h 155"/>
                <a:gd name="T12" fmla="*/ 72 w 165"/>
                <a:gd name="T13" fmla="*/ 72 h 155"/>
                <a:gd name="T14" fmla="*/ 86 w 165"/>
                <a:gd name="T15" fmla="*/ 61 h 155"/>
                <a:gd name="T16" fmla="*/ 96 w 165"/>
                <a:gd name="T17" fmla="*/ 50 h 155"/>
                <a:gd name="T18" fmla="*/ 106 w 165"/>
                <a:gd name="T19" fmla="*/ 38 h 155"/>
                <a:gd name="T20" fmla="*/ 117 w 165"/>
                <a:gd name="T21" fmla="*/ 25 h 155"/>
                <a:gd name="T22" fmla="*/ 130 w 165"/>
                <a:gd name="T23" fmla="*/ 13 h 155"/>
                <a:gd name="T24" fmla="*/ 141 w 165"/>
                <a:gd name="T25" fmla="*/ 4 h 155"/>
                <a:gd name="T26" fmla="*/ 152 w 165"/>
                <a:gd name="T27" fmla="*/ 0 h 155"/>
                <a:gd name="T28" fmla="*/ 160 w 165"/>
                <a:gd name="T29" fmla="*/ 5 h 155"/>
                <a:gd name="T30" fmla="*/ 165 w 165"/>
                <a:gd name="T31" fmla="*/ 19 h 155"/>
                <a:gd name="T32" fmla="*/ 165 w 165"/>
                <a:gd name="T33" fmla="*/ 46 h 155"/>
                <a:gd name="T34" fmla="*/ 162 w 165"/>
                <a:gd name="T35" fmla="*/ 76 h 155"/>
                <a:gd name="T36" fmla="*/ 159 w 165"/>
                <a:gd name="T37" fmla="*/ 102 h 155"/>
                <a:gd name="T38" fmla="*/ 154 w 165"/>
                <a:gd name="T39" fmla="*/ 121 h 155"/>
                <a:gd name="T40" fmla="*/ 146 w 165"/>
                <a:gd name="T41" fmla="*/ 136 h 155"/>
                <a:gd name="T42" fmla="*/ 137 w 165"/>
                <a:gd name="T43" fmla="*/ 147 h 155"/>
                <a:gd name="T44" fmla="*/ 125 w 165"/>
                <a:gd name="T45" fmla="*/ 153 h 155"/>
                <a:gd name="T46" fmla="*/ 110 w 165"/>
                <a:gd name="T47" fmla="*/ 155 h 155"/>
                <a:gd name="T48" fmla="*/ 91 w 165"/>
                <a:gd name="T49" fmla="*/ 154 h 155"/>
                <a:gd name="T50" fmla="*/ 81 w 165"/>
                <a:gd name="T51" fmla="*/ 153 h 155"/>
                <a:gd name="T52" fmla="*/ 71 w 165"/>
                <a:gd name="T53" fmla="*/ 151 h 155"/>
                <a:gd name="T54" fmla="*/ 61 w 165"/>
                <a:gd name="T55" fmla="*/ 148 h 155"/>
                <a:gd name="T56" fmla="*/ 52 w 165"/>
                <a:gd name="T57" fmla="*/ 146 h 155"/>
                <a:gd name="T58" fmla="*/ 43 w 165"/>
                <a:gd name="T59" fmla="*/ 144 h 155"/>
                <a:gd name="T60" fmla="*/ 34 w 165"/>
                <a:gd name="T61" fmla="*/ 141 h 155"/>
                <a:gd name="T62" fmla="*/ 26 w 165"/>
                <a:gd name="T63" fmla="*/ 138 h 155"/>
                <a:gd name="T64" fmla="*/ 19 w 165"/>
                <a:gd name="T65" fmla="*/ 135 h 155"/>
                <a:gd name="T66" fmla="*/ 13 w 165"/>
                <a:gd name="T67" fmla="*/ 132 h 155"/>
                <a:gd name="T68" fmla="*/ 8 w 165"/>
                <a:gd name="T69" fmla="*/ 128 h 155"/>
                <a:gd name="T70" fmla="*/ 4 w 165"/>
                <a:gd name="T71" fmla="*/ 125 h 155"/>
                <a:gd name="T72" fmla="*/ 1 w 165"/>
                <a:gd name="T73" fmla="*/ 122 h 155"/>
                <a:gd name="T74" fmla="*/ 0 w 165"/>
                <a:gd name="T75" fmla="*/ 119 h 155"/>
                <a:gd name="T76" fmla="*/ 0 w 165"/>
                <a:gd name="T77" fmla="*/ 115 h 155"/>
                <a:gd name="T78" fmla="*/ 2 w 165"/>
                <a:gd name="T79" fmla="*/ 112 h 155"/>
                <a:gd name="T80" fmla="*/ 6 w 165"/>
                <a:gd name="T81" fmla="*/ 109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5" h="155">
                  <a:moveTo>
                    <a:pt x="6" y="109"/>
                  </a:moveTo>
                  <a:lnTo>
                    <a:pt x="9" y="108"/>
                  </a:lnTo>
                  <a:lnTo>
                    <a:pt x="17" y="104"/>
                  </a:lnTo>
                  <a:lnTo>
                    <a:pt x="28" y="98"/>
                  </a:lnTo>
                  <a:lnTo>
                    <a:pt x="43" y="90"/>
                  </a:lnTo>
                  <a:lnTo>
                    <a:pt x="57" y="82"/>
                  </a:lnTo>
                  <a:lnTo>
                    <a:pt x="72" y="72"/>
                  </a:lnTo>
                  <a:lnTo>
                    <a:pt x="86" y="61"/>
                  </a:lnTo>
                  <a:lnTo>
                    <a:pt x="96" y="50"/>
                  </a:lnTo>
                  <a:lnTo>
                    <a:pt x="106" y="38"/>
                  </a:lnTo>
                  <a:lnTo>
                    <a:pt x="117" y="25"/>
                  </a:lnTo>
                  <a:lnTo>
                    <a:pt x="130" y="13"/>
                  </a:lnTo>
                  <a:lnTo>
                    <a:pt x="141" y="4"/>
                  </a:lnTo>
                  <a:lnTo>
                    <a:pt x="152" y="0"/>
                  </a:lnTo>
                  <a:lnTo>
                    <a:pt x="160" y="5"/>
                  </a:lnTo>
                  <a:lnTo>
                    <a:pt x="165" y="19"/>
                  </a:lnTo>
                  <a:lnTo>
                    <a:pt x="165" y="46"/>
                  </a:lnTo>
                  <a:lnTo>
                    <a:pt x="162" y="76"/>
                  </a:lnTo>
                  <a:lnTo>
                    <a:pt x="159" y="102"/>
                  </a:lnTo>
                  <a:lnTo>
                    <a:pt x="154" y="121"/>
                  </a:lnTo>
                  <a:lnTo>
                    <a:pt x="146" y="136"/>
                  </a:lnTo>
                  <a:lnTo>
                    <a:pt x="137" y="147"/>
                  </a:lnTo>
                  <a:lnTo>
                    <a:pt x="125" y="153"/>
                  </a:lnTo>
                  <a:lnTo>
                    <a:pt x="110" y="155"/>
                  </a:lnTo>
                  <a:lnTo>
                    <a:pt x="91" y="154"/>
                  </a:lnTo>
                  <a:lnTo>
                    <a:pt x="81" y="153"/>
                  </a:lnTo>
                  <a:lnTo>
                    <a:pt x="71" y="151"/>
                  </a:lnTo>
                  <a:lnTo>
                    <a:pt x="61" y="148"/>
                  </a:lnTo>
                  <a:lnTo>
                    <a:pt x="52" y="146"/>
                  </a:lnTo>
                  <a:lnTo>
                    <a:pt x="43" y="144"/>
                  </a:lnTo>
                  <a:lnTo>
                    <a:pt x="34" y="141"/>
                  </a:lnTo>
                  <a:lnTo>
                    <a:pt x="26" y="138"/>
                  </a:lnTo>
                  <a:lnTo>
                    <a:pt x="19" y="135"/>
                  </a:lnTo>
                  <a:lnTo>
                    <a:pt x="13" y="132"/>
                  </a:lnTo>
                  <a:lnTo>
                    <a:pt x="8" y="128"/>
                  </a:lnTo>
                  <a:lnTo>
                    <a:pt x="4" y="125"/>
                  </a:lnTo>
                  <a:lnTo>
                    <a:pt x="1" y="122"/>
                  </a:lnTo>
                  <a:lnTo>
                    <a:pt x="0" y="119"/>
                  </a:lnTo>
                  <a:lnTo>
                    <a:pt x="0" y="115"/>
                  </a:lnTo>
                  <a:lnTo>
                    <a:pt x="2" y="112"/>
                  </a:lnTo>
                  <a:lnTo>
                    <a:pt x="6" y="109"/>
                  </a:lnTo>
                  <a:close/>
                </a:path>
              </a:pathLst>
            </a:custGeom>
            <a:solidFill>
              <a:srgbClr val="C6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4" name="Freeform 79"/>
            <p:cNvSpPr>
              <a:spLocks/>
            </p:cNvSpPr>
            <p:nvPr/>
          </p:nvSpPr>
          <p:spPr bwMode="auto">
            <a:xfrm>
              <a:off x="1969" y="1854"/>
              <a:ext cx="150" cy="139"/>
            </a:xfrm>
            <a:custGeom>
              <a:avLst/>
              <a:gdLst>
                <a:gd name="T0" fmla="*/ 6 w 150"/>
                <a:gd name="T1" fmla="*/ 97 h 139"/>
                <a:gd name="T2" fmla="*/ 9 w 150"/>
                <a:gd name="T3" fmla="*/ 96 h 139"/>
                <a:gd name="T4" fmla="*/ 16 w 150"/>
                <a:gd name="T5" fmla="*/ 93 h 139"/>
                <a:gd name="T6" fmla="*/ 26 w 150"/>
                <a:gd name="T7" fmla="*/ 87 h 139"/>
                <a:gd name="T8" fmla="*/ 39 w 150"/>
                <a:gd name="T9" fmla="*/ 81 h 139"/>
                <a:gd name="T10" fmla="*/ 52 w 150"/>
                <a:gd name="T11" fmla="*/ 73 h 139"/>
                <a:gd name="T12" fmla="*/ 65 w 150"/>
                <a:gd name="T13" fmla="*/ 64 h 139"/>
                <a:gd name="T14" fmla="*/ 77 w 150"/>
                <a:gd name="T15" fmla="*/ 55 h 139"/>
                <a:gd name="T16" fmla="*/ 87 w 150"/>
                <a:gd name="T17" fmla="*/ 45 h 139"/>
                <a:gd name="T18" fmla="*/ 96 w 150"/>
                <a:gd name="T19" fmla="*/ 34 h 139"/>
                <a:gd name="T20" fmla="*/ 106 w 150"/>
                <a:gd name="T21" fmla="*/ 23 h 139"/>
                <a:gd name="T22" fmla="*/ 117 w 150"/>
                <a:gd name="T23" fmla="*/ 12 h 139"/>
                <a:gd name="T24" fmla="*/ 128 w 150"/>
                <a:gd name="T25" fmla="*/ 3 h 139"/>
                <a:gd name="T26" fmla="*/ 137 w 150"/>
                <a:gd name="T27" fmla="*/ 0 h 139"/>
                <a:gd name="T28" fmla="*/ 145 w 150"/>
                <a:gd name="T29" fmla="*/ 4 h 139"/>
                <a:gd name="T30" fmla="*/ 149 w 150"/>
                <a:gd name="T31" fmla="*/ 17 h 139"/>
                <a:gd name="T32" fmla="*/ 150 w 150"/>
                <a:gd name="T33" fmla="*/ 41 h 139"/>
                <a:gd name="T34" fmla="*/ 147 w 150"/>
                <a:gd name="T35" fmla="*/ 69 h 139"/>
                <a:gd name="T36" fmla="*/ 144 w 150"/>
                <a:gd name="T37" fmla="*/ 91 h 139"/>
                <a:gd name="T38" fmla="*/ 139 w 150"/>
                <a:gd name="T39" fmla="*/ 109 h 139"/>
                <a:gd name="T40" fmla="*/ 132 w 150"/>
                <a:gd name="T41" fmla="*/ 123 h 139"/>
                <a:gd name="T42" fmla="*/ 124 w 150"/>
                <a:gd name="T43" fmla="*/ 132 h 139"/>
                <a:gd name="T44" fmla="*/ 113 w 150"/>
                <a:gd name="T45" fmla="*/ 137 h 139"/>
                <a:gd name="T46" fmla="*/ 99 w 150"/>
                <a:gd name="T47" fmla="*/ 139 h 139"/>
                <a:gd name="T48" fmla="*/ 83 w 150"/>
                <a:gd name="T49" fmla="*/ 138 h 139"/>
                <a:gd name="T50" fmla="*/ 73 w 150"/>
                <a:gd name="T51" fmla="*/ 137 h 139"/>
                <a:gd name="T52" fmla="*/ 65 w 150"/>
                <a:gd name="T53" fmla="*/ 135 h 139"/>
                <a:gd name="T54" fmla="*/ 55 w 150"/>
                <a:gd name="T55" fmla="*/ 134 h 139"/>
                <a:gd name="T56" fmla="*/ 47 w 150"/>
                <a:gd name="T57" fmla="*/ 131 h 139"/>
                <a:gd name="T58" fmla="*/ 39 w 150"/>
                <a:gd name="T59" fmla="*/ 129 h 139"/>
                <a:gd name="T60" fmla="*/ 31 w 150"/>
                <a:gd name="T61" fmla="*/ 127 h 139"/>
                <a:gd name="T62" fmla="*/ 24 w 150"/>
                <a:gd name="T63" fmla="*/ 124 h 139"/>
                <a:gd name="T64" fmla="*/ 17 w 150"/>
                <a:gd name="T65" fmla="*/ 121 h 139"/>
                <a:gd name="T66" fmla="*/ 12 w 150"/>
                <a:gd name="T67" fmla="*/ 118 h 139"/>
                <a:gd name="T68" fmla="*/ 7 w 150"/>
                <a:gd name="T69" fmla="*/ 115 h 139"/>
                <a:gd name="T70" fmla="*/ 4 w 150"/>
                <a:gd name="T71" fmla="*/ 112 h 139"/>
                <a:gd name="T72" fmla="*/ 1 w 150"/>
                <a:gd name="T73" fmla="*/ 109 h 139"/>
                <a:gd name="T74" fmla="*/ 0 w 150"/>
                <a:gd name="T75" fmla="*/ 106 h 139"/>
                <a:gd name="T76" fmla="*/ 0 w 150"/>
                <a:gd name="T77" fmla="*/ 103 h 139"/>
                <a:gd name="T78" fmla="*/ 2 w 150"/>
                <a:gd name="T79" fmla="*/ 100 h 139"/>
                <a:gd name="T80" fmla="*/ 6 w 150"/>
                <a:gd name="T81" fmla="*/ 97 h 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 h="139">
                  <a:moveTo>
                    <a:pt x="6" y="97"/>
                  </a:moveTo>
                  <a:lnTo>
                    <a:pt x="9" y="96"/>
                  </a:lnTo>
                  <a:lnTo>
                    <a:pt x="16" y="93"/>
                  </a:lnTo>
                  <a:lnTo>
                    <a:pt x="26" y="87"/>
                  </a:lnTo>
                  <a:lnTo>
                    <a:pt x="39" y="81"/>
                  </a:lnTo>
                  <a:lnTo>
                    <a:pt x="52" y="73"/>
                  </a:lnTo>
                  <a:lnTo>
                    <a:pt x="65" y="64"/>
                  </a:lnTo>
                  <a:lnTo>
                    <a:pt x="77" y="55"/>
                  </a:lnTo>
                  <a:lnTo>
                    <a:pt x="87" y="45"/>
                  </a:lnTo>
                  <a:lnTo>
                    <a:pt x="96" y="34"/>
                  </a:lnTo>
                  <a:lnTo>
                    <a:pt x="106" y="23"/>
                  </a:lnTo>
                  <a:lnTo>
                    <a:pt x="117" y="12"/>
                  </a:lnTo>
                  <a:lnTo>
                    <a:pt x="128" y="3"/>
                  </a:lnTo>
                  <a:lnTo>
                    <a:pt x="137" y="0"/>
                  </a:lnTo>
                  <a:lnTo>
                    <a:pt x="145" y="4"/>
                  </a:lnTo>
                  <a:lnTo>
                    <a:pt x="149" y="17"/>
                  </a:lnTo>
                  <a:lnTo>
                    <a:pt x="150" y="41"/>
                  </a:lnTo>
                  <a:lnTo>
                    <a:pt x="147" y="69"/>
                  </a:lnTo>
                  <a:lnTo>
                    <a:pt x="144" y="91"/>
                  </a:lnTo>
                  <a:lnTo>
                    <a:pt x="139" y="109"/>
                  </a:lnTo>
                  <a:lnTo>
                    <a:pt x="132" y="123"/>
                  </a:lnTo>
                  <a:lnTo>
                    <a:pt x="124" y="132"/>
                  </a:lnTo>
                  <a:lnTo>
                    <a:pt x="113" y="137"/>
                  </a:lnTo>
                  <a:lnTo>
                    <a:pt x="99" y="139"/>
                  </a:lnTo>
                  <a:lnTo>
                    <a:pt x="83" y="138"/>
                  </a:lnTo>
                  <a:lnTo>
                    <a:pt x="73" y="137"/>
                  </a:lnTo>
                  <a:lnTo>
                    <a:pt x="65" y="135"/>
                  </a:lnTo>
                  <a:lnTo>
                    <a:pt x="55" y="134"/>
                  </a:lnTo>
                  <a:lnTo>
                    <a:pt x="47" y="131"/>
                  </a:lnTo>
                  <a:lnTo>
                    <a:pt x="39" y="129"/>
                  </a:lnTo>
                  <a:lnTo>
                    <a:pt x="31" y="127"/>
                  </a:lnTo>
                  <a:lnTo>
                    <a:pt x="24" y="124"/>
                  </a:lnTo>
                  <a:lnTo>
                    <a:pt x="17" y="121"/>
                  </a:lnTo>
                  <a:lnTo>
                    <a:pt x="12" y="118"/>
                  </a:lnTo>
                  <a:lnTo>
                    <a:pt x="7" y="115"/>
                  </a:lnTo>
                  <a:lnTo>
                    <a:pt x="4" y="112"/>
                  </a:lnTo>
                  <a:lnTo>
                    <a:pt x="1" y="109"/>
                  </a:lnTo>
                  <a:lnTo>
                    <a:pt x="0" y="106"/>
                  </a:lnTo>
                  <a:lnTo>
                    <a:pt x="0" y="103"/>
                  </a:lnTo>
                  <a:lnTo>
                    <a:pt x="2" y="100"/>
                  </a:lnTo>
                  <a:lnTo>
                    <a:pt x="6" y="97"/>
                  </a:lnTo>
                  <a:close/>
                </a:path>
              </a:pathLst>
            </a:custGeom>
            <a:solidFill>
              <a:srgbClr val="ADC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5" name="Freeform 80"/>
            <p:cNvSpPr>
              <a:spLocks/>
            </p:cNvSpPr>
            <p:nvPr/>
          </p:nvSpPr>
          <p:spPr bwMode="auto">
            <a:xfrm>
              <a:off x="1980" y="1864"/>
              <a:ext cx="133" cy="124"/>
            </a:xfrm>
            <a:custGeom>
              <a:avLst/>
              <a:gdLst>
                <a:gd name="T0" fmla="*/ 5 w 133"/>
                <a:gd name="T1" fmla="*/ 86 h 124"/>
                <a:gd name="T2" fmla="*/ 8 w 133"/>
                <a:gd name="T3" fmla="*/ 85 h 124"/>
                <a:gd name="T4" fmla="*/ 14 w 133"/>
                <a:gd name="T5" fmla="*/ 82 h 124"/>
                <a:gd name="T6" fmla="*/ 23 w 133"/>
                <a:gd name="T7" fmla="*/ 77 h 124"/>
                <a:gd name="T8" fmla="*/ 34 w 133"/>
                <a:gd name="T9" fmla="*/ 72 h 124"/>
                <a:gd name="T10" fmla="*/ 46 w 133"/>
                <a:gd name="T11" fmla="*/ 65 h 124"/>
                <a:gd name="T12" fmla="*/ 58 w 133"/>
                <a:gd name="T13" fmla="*/ 57 h 124"/>
                <a:gd name="T14" fmla="*/ 69 w 133"/>
                <a:gd name="T15" fmla="*/ 49 h 124"/>
                <a:gd name="T16" fmla="*/ 77 w 133"/>
                <a:gd name="T17" fmla="*/ 40 h 124"/>
                <a:gd name="T18" fmla="*/ 85 w 133"/>
                <a:gd name="T19" fmla="*/ 30 h 124"/>
                <a:gd name="T20" fmla="*/ 95 w 133"/>
                <a:gd name="T21" fmla="*/ 20 h 124"/>
                <a:gd name="T22" fmla="*/ 104 w 133"/>
                <a:gd name="T23" fmla="*/ 10 h 124"/>
                <a:gd name="T24" fmla="*/ 114 w 133"/>
                <a:gd name="T25" fmla="*/ 3 h 124"/>
                <a:gd name="T26" fmla="*/ 123 w 133"/>
                <a:gd name="T27" fmla="*/ 0 h 124"/>
                <a:gd name="T28" fmla="*/ 129 w 133"/>
                <a:gd name="T29" fmla="*/ 4 h 124"/>
                <a:gd name="T30" fmla="*/ 133 w 133"/>
                <a:gd name="T31" fmla="*/ 15 h 124"/>
                <a:gd name="T32" fmla="*/ 133 w 133"/>
                <a:gd name="T33" fmla="*/ 37 h 124"/>
                <a:gd name="T34" fmla="*/ 131 w 133"/>
                <a:gd name="T35" fmla="*/ 61 h 124"/>
                <a:gd name="T36" fmla="*/ 128 w 133"/>
                <a:gd name="T37" fmla="*/ 81 h 124"/>
                <a:gd name="T38" fmla="*/ 124 w 133"/>
                <a:gd name="T39" fmla="*/ 96 h 124"/>
                <a:gd name="T40" fmla="*/ 118 w 133"/>
                <a:gd name="T41" fmla="*/ 109 h 124"/>
                <a:gd name="T42" fmla="*/ 110 w 133"/>
                <a:gd name="T43" fmla="*/ 117 h 124"/>
                <a:gd name="T44" fmla="*/ 101 w 133"/>
                <a:gd name="T45" fmla="*/ 121 h 124"/>
                <a:gd name="T46" fmla="*/ 89 w 133"/>
                <a:gd name="T47" fmla="*/ 124 h 124"/>
                <a:gd name="T48" fmla="*/ 74 w 133"/>
                <a:gd name="T49" fmla="*/ 122 h 124"/>
                <a:gd name="T50" fmla="*/ 58 w 133"/>
                <a:gd name="T51" fmla="*/ 120 h 124"/>
                <a:gd name="T52" fmla="*/ 42 w 133"/>
                <a:gd name="T53" fmla="*/ 116 h 124"/>
                <a:gd name="T54" fmla="*/ 27 w 133"/>
                <a:gd name="T55" fmla="*/ 112 h 124"/>
                <a:gd name="T56" fmla="*/ 15 w 133"/>
                <a:gd name="T57" fmla="*/ 107 h 124"/>
                <a:gd name="T58" fmla="*/ 6 w 133"/>
                <a:gd name="T59" fmla="*/ 102 h 124"/>
                <a:gd name="T60" fmla="*/ 1 w 133"/>
                <a:gd name="T61" fmla="*/ 96 h 124"/>
                <a:gd name="T62" fmla="*/ 0 w 133"/>
                <a:gd name="T63" fmla="*/ 91 h 124"/>
                <a:gd name="T64" fmla="*/ 5 w 133"/>
                <a:gd name="T65" fmla="*/ 86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24">
                  <a:moveTo>
                    <a:pt x="5" y="86"/>
                  </a:moveTo>
                  <a:lnTo>
                    <a:pt x="8" y="85"/>
                  </a:lnTo>
                  <a:lnTo>
                    <a:pt x="14" y="82"/>
                  </a:lnTo>
                  <a:lnTo>
                    <a:pt x="23" y="77"/>
                  </a:lnTo>
                  <a:lnTo>
                    <a:pt x="34" y="72"/>
                  </a:lnTo>
                  <a:lnTo>
                    <a:pt x="46" y="65"/>
                  </a:lnTo>
                  <a:lnTo>
                    <a:pt x="58" y="57"/>
                  </a:lnTo>
                  <a:lnTo>
                    <a:pt x="69" y="49"/>
                  </a:lnTo>
                  <a:lnTo>
                    <a:pt x="77" y="40"/>
                  </a:lnTo>
                  <a:lnTo>
                    <a:pt x="85" y="30"/>
                  </a:lnTo>
                  <a:lnTo>
                    <a:pt x="95" y="20"/>
                  </a:lnTo>
                  <a:lnTo>
                    <a:pt x="104" y="10"/>
                  </a:lnTo>
                  <a:lnTo>
                    <a:pt x="114" y="3"/>
                  </a:lnTo>
                  <a:lnTo>
                    <a:pt x="123" y="0"/>
                  </a:lnTo>
                  <a:lnTo>
                    <a:pt x="129" y="4"/>
                  </a:lnTo>
                  <a:lnTo>
                    <a:pt x="133" y="15"/>
                  </a:lnTo>
                  <a:lnTo>
                    <a:pt x="133" y="37"/>
                  </a:lnTo>
                  <a:lnTo>
                    <a:pt x="131" y="61"/>
                  </a:lnTo>
                  <a:lnTo>
                    <a:pt x="128" y="81"/>
                  </a:lnTo>
                  <a:lnTo>
                    <a:pt x="124" y="96"/>
                  </a:lnTo>
                  <a:lnTo>
                    <a:pt x="118" y="109"/>
                  </a:lnTo>
                  <a:lnTo>
                    <a:pt x="110" y="117"/>
                  </a:lnTo>
                  <a:lnTo>
                    <a:pt x="101" y="121"/>
                  </a:lnTo>
                  <a:lnTo>
                    <a:pt x="89" y="124"/>
                  </a:lnTo>
                  <a:lnTo>
                    <a:pt x="74" y="122"/>
                  </a:lnTo>
                  <a:lnTo>
                    <a:pt x="58" y="120"/>
                  </a:lnTo>
                  <a:lnTo>
                    <a:pt x="42" y="116"/>
                  </a:lnTo>
                  <a:lnTo>
                    <a:pt x="27" y="112"/>
                  </a:lnTo>
                  <a:lnTo>
                    <a:pt x="15" y="107"/>
                  </a:lnTo>
                  <a:lnTo>
                    <a:pt x="6" y="102"/>
                  </a:lnTo>
                  <a:lnTo>
                    <a:pt x="1" y="96"/>
                  </a:lnTo>
                  <a:lnTo>
                    <a:pt x="0" y="91"/>
                  </a:lnTo>
                  <a:lnTo>
                    <a:pt x="5" y="86"/>
                  </a:lnTo>
                  <a:close/>
                </a:path>
              </a:pathLst>
            </a:custGeom>
            <a:solidFill>
              <a:srgbClr val="91B5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6" name="Freeform 81"/>
            <p:cNvSpPr>
              <a:spLocks/>
            </p:cNvSpPr>
            <p:nvPr/>
          </p:nvSpPr>
          <p:spPr bwMode="auto">
            <a:xfrm>
              <a:off x="1990" y="1874"/>
              <a:ext cx="119" cy="107"/>
            </a:xfrm>
            <a:custGeom>
              <a:avLst/>
              <a:gdLst>
                <a:gd name="T0" fmla="*/ 5 w 119"/>
                <a:gd name="T1" fmla="*/ 75 h 107"/>
                <a:gd name="T2" fmla="*/ 7 w 119"/>
                <a:gd name="T3" fmla="*/ 74 h 107"/>
                <a:gd name="T4" fmla="*/ 13 w 119"/>
                <a:gd name="T5" fmla="*/ 71 h 107"/>
                <a:gd name="T6" fmla="*/ 21 w 119"/>
                <a:gd name="T7" fmla="*/ 67 h 107"/>
                <a:gd name="T8" fmla="*/ 31 w 119"/>
                <a:gd name="T9" fmla="*/ 62 h 107"/>
                <a:gd name="T10" fmla="*/ 41 w 119"/>
                <a:gd name="T11" fmla="*/ 56 h 107"/>
                <a:gd name="T12" fmla="*/ 52 w 119"/>
                <a:gd name="T13" fmla="*/ 50 h 107"/>
                <a:gd name="T14" fmla="*/ 62 w 119"/>
                <a:gd name="T15" fmla="*/ 42 h 107"/>
                <a:gd name="T16" fmla="*/ 69 w 119"/>
                <a:gd name="T17" fmla="*/ 35 h 107"/>
                <a:gd name="T18" fmla="*/ 76 w 119"/>
                <a:gd name="T19" fmla="*/ 27 h 107"/>
                <a:gd name="T20" fmla="*/ 85 w 119"/>
                <a:gd name="T21" fmla="*/ 17 h 107"/>
                <a:gd name="T22" fmla="*/ 93 w 119"/>
                <a:gd name="T23" fmla="*/ 9 h 107"/>
                <a:gd name="T24" fmla="*/ 102 w 119"/>
                <a:gd name="T25" fmla="*/ 2 h 107"/>
                <a:gd name="T26" fmla="*/ 109 w 119"/>
                <a:gd name="T27" fmla="*/ 0 h 107"/>
                <a:gd name="T28" fmla="*/ 115 w 119"/>
                <a:gd name="T29" fmla="*/ 3 h 107"/>
                <a:gd name="T30" fmla="*/ 119 w 119"/>
                <a:gd name="T31" fmla="*/ 13 h 107"/>
                <a:gd name="T32" fmla="*/ 119 w 119"/>
                <a:gd name="T33" fmla="*/ 32 h 107"/>
                <a:gd name="T34" fmla="*/ 117 w 119"/>
                <a:gd name="T35" fmla="*/ 53 h 107"/>
                <a:gd name="T36" fmla="*/ 114 w 119"/>
                <a:gd name="T37" fmla="*/ 70 h 107"/>
                <a:gd name="T38" fmla="*/ 111 w 119"/>
                <a:gd name="T39" fmla="*/ 84 h 107"/>
                <a:gd name="T40" fmla="*/ 105 w 119"/>
                <a:gd name="T41" fmla="*/ 94 h 107"/>
                <a:gd name="T42" fmla="*/ 99 w 119"/>
                <a:gd name="T43" fmla="*/ 101 h 107"/>
                <a:gd name="T44" fmla="*/ 90 w 119"/>
                <a:gd name="T45" fmla="*/ 106 h 107"/>
                <a:gd name="T46" fmla="*/ 79 w 119"/>
                <a:gd name="T47" fmla="*/ 107 h 107"/>
                <a:gd name="T48" fmla="*/ 66 w 119"/>
                <a:gd name="T49" fmla="*/ 107 h 107"/>
                <a:gd name="T50" fmla="*/ 52 w 119"/>
                <a:gd name="T51" fmla="*/ 104 h 107"/>
                <a:gd name="T52" fmla="*/ 38 w 119"/>
                <a:gd name="T53" fmla="*/ 101 h 107"/>
                <a:gd name="T54" fmla="*/ 25 w 119"/>
                <a:gd name="T55" fmla="*/ 97 h 107"/>
                <a:gd name="T56" fmla="*/ 14 w 119"/>
                <a:gd name="T57" fmla="*/ 93 h 107"/>
                <a:gd name="T58" fmla="*/ 6 w 119"/>
                <a:gd name="T59" fmla="*/ 89 h 107"/>
                <a:gd name="T60" fmla="*/ 1 w 119"/>
                <a:gd name="T61" fmla="*/ 84 h 107"/>
                <a:gd name="T62" fmla="*/ 0 w 119"/>
                <a:gd name="T63" fmla="*/ 80 h 107"/>
                <a:gd name="T64" fmla="*/ 5 w 119"/>
                <a:gd name="T65" fmla="*/ 75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107">
                  <a:moveTo>
                    <a:pt x="5" y="75"/>
                  </a:moveTo>
                  <a:lnTo>
                    <a:pt x="7" y="74"/>
                  </a:lnTo>
                  <a:lnTo>
                    <a:pt x="13" y="71"/>
                  </a:lnTo>
                  <a:lnTo>
                    <a:pt x="21" y="67"/>
                  </a:lnTo>
                  <a:lnTo>
                    <a:pt x="31" y="62"/>
                  </a:lnTo>
                  <a:lnTo>
                    <a:pt x="41" y="56"/>
                  </a:lnTo>
                  <a:lnTo>
                    <a:pt x="52" y="50"/>
                  </a:lnTo>
                  <a:lnTo>
                    <a:pt x="62" y="42"/>
                  </a:lnTo>
                  <a:lnTo>
                    <a:pt x="69" y="35"/>
                  </a:lnTo>
                  <a:lnTo>
                    <a:pt x="76" y="27"/>
                  </a:lnTo>
                  <a:lnTo>
                    <a:pt x="85" y="17"/>
                  </a:lnTo>
                  <a:lnTo>
                    <a:pt x="93" y="9"/>
                  </a:lnTo>
                  <a:lnTo>
                    <a:pt x="102" y="2"/>
                  </a:lnTo>
                  <a:lnTo>
                    <a:pt x="109" y="0"/>
                  </a:lnTo>
                  <a:lnTo>
                    <a:pt x="115" y="3"/>
                  </a:lnTo>
                  <a:lnTo>
                    <a:pt x="119" y="13"/>
                  </a:lnTo>
                  <a:lnTo>
                    <a:pt x="119" y="32"/>
                  </a:lnTo>
                  <a:lnTo>
                    <a:pt x="117" y="53"/>
                  </a:lnTo>
                  <a:lnTo>
                    <a:pt x="114" y="70"/>
                  </a:lnTo>
                  <a:lnTo>
                    <a:pt x="111" y="84"/>
                  </a:lnTo>
                  <a:lnTo>
                    <a:pt x="105" y="94"/>
                  </a:lnTo>
                  <a:lnTo>
                    <a:pt x="99" y="101"/>
                  </a:lnTo>
                  <a:lnTo>
                    <a:pt x="90" y="106"/>
                  </a:lnTo>
                  <a:lnTo>
                    <a:pt x="79" y="107"/>
                  </a:lnTo>
                  <a:lnTo>
                    <a:pt x="66" y="107"/>
                  </a:lnTo>
                  <a:lnTo>
                    <a:pt x="52" y="104"/>
                  </a:lnTo>
                  <a:lnTo>
                    <a:pt x="38" y="101"/>
                  </a:lnTo>
                  <a:lnTo>
                    <a:pt x="25" y="97"/>
                  </a:lnTo>
                  <a:lnTo>
                    <a:pt x="14" y="93"/>
                  </a:lnTo>
                  <a:lnTo>
                    <a:pt x="6" y="89"/>
                  </a:lnTo>
                  <a:lnTo>
                    <a:pt x="1" y="84"/>
                  </a:lnTo>
                  <a:lnTo>
                    <a:pt x="0" y="80"/>
                  </a:lnTo>
                  <a:lnTo>
                    <a:pt x="5" y="75"/>
                  </a:lnTo>
                  <a:close/>
                </a:path>
              </a:pathLst>
            </a:custGeom>
            <a:solidFill>
              <a:srgbClr val="75A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7" name="Freeform 82"/>
            <p:cNvSpPr>
              <a:spLocks/>
            </p:cNvSpPr>
            <p:nvPr/>
          </p:nvSpPr>
          <p:spPr bwMode="auto">
            <a:xfrm>
              <a:off x="2001" y="1884"/>
              <a:ext cx="103" cy="91"/>
            </a:xfrm>
            <a:custGeom>
              <a:avLst/>
              <a:gdLst>
                <a:gd name="T0" fmla="*/ 4 w 103"/>
                <a:gd name="T1" fmla="*/ 64 h 91"/>
                <a:gd name="T2" fmla="*/ 6 w 103"/>
                <a:gd name="T3" fmla="*/ 63 h 91"/>
                <a:gd name="T4" fmla="*/ 11 w 103"/>
                <a:gd name="T5" fmla="*/ 61 h 91"/>
                <a:gd name="T6" fmla="*/ 18 w 103"/>
                <a:gd name="T7" fmla="*/ 57 h 91"/>
                <a:gd name="T8" fmla="*/ 27 w 103"/>
                <a:gd name="T9" fmla="*/ 53 h 91"/>
                <a:gd name="T10" fmla="*/ 36 w 103"/>
                <a:gd name="T11" fmla="*/ 48 h 91"/>
                <a:gd name="T12" fmla="*/ 45 w 103"/>
                <a:gd name="T13" fmla="*/ 42 h 91"/>
                <a:gd name="T14" fmla="*/ 53 w 103"/>
                <a:gd name="T15" fmla="*/ 36 h 91"/>
                <a:gd name="T16" fmla="*/ 60 w 103"/>
                <a:gd name="T17" fmla="*/ 29 h 91"/>
                <a:gd name="T18" fmla="*/ 66 w 103"/>
                <a:gd name="T19" fmla="*/ 22 h 91"/>
                <a:gd name="T20" fmla="*/ 73 w 103"/>
                <a:gd name="T21" fmla="*/ 14 h 91"/>
                <a:gd name="T22" fmla="*/ 81 w 103"/>
                <a:gd name="T23" fmla="*/ 7 h 91"/>
                <a:gd name="T24" fmla="*/ 88 w 103"/>
                <a:gd name="T25" fmla="*/ 2 h 91"/>
                <a:gd name="T26" fmla="*/ 94 w 103"/>
                <a:gd name="T27" fmla="*/ 0 h 91"/>
                <a:gd name="T28" fmla="*/ 99 w 103"/>
                <a:gd name="T29" fmla="*/ 3 h 91"/>
                <a:gd name="T30" fmla="*/ 103 w 103"/>
                <a:gd name="T31" fmla="*/ 11 h 91"/>
                <a:gd name="T32" fmla="*/ 103 w 103"/>
                <a:gd name="T33" fmla="*/ 27 h 91"/>
                <a:gd name="T34" fmla="*/ 101 w 103"/>
                <a:gd name="T35" fmla="*/ 45 h 91"/>
                <a:gd name="T36" fmla="*/ 98 w 103"/>
                <a:gd name="T37" fmla="*/ 60 h 91"/>
                <a:gd name="T38" fmla="*/ 96 w 103"/>
                <a:gd name="T39" fmla="*/ 71 h 91"/>
                <a:gd name="T40" fmla="*/ 91 w 103"/>
                <a:gd name="T41" fmla="*/ 80 h 91"/>
                <a:gd name="T42" fmla="*/ 85 w 103"/>
                <a:gd name="T43" fmla="*/ 86 h 91"/>
                <a:gd name="T44" fmla="*/ 78 w 103"/>
                <a:gd name="T45" fmla="*/ 90 h 91"/>
                <a:gd name="T46" fmla="*/ 68 w 103"/>
                <a:gd name="T47" fmla="*/ 91 h 91"/>
                <a:gd name="T48" fmla="*/ 57 w 103"/>
                <a:gd name="T49" fmla="*/ 90 h 91"/>
                <a:gd name="T50" fmla="*/ 45 w 103"/>
                <a:gd name="T51" fmla="*/ 89 h 91"/>
                <a:gd name="T52" fmla="*/ 33 w 103"/>
                <a:gd name="T53" fmla="*/ 86 h 91"/>
                <a:gd name="T54" fmla="*/ 22 w 103"/>
                <a:gd name="T55" fmla="*/ 83 h 91"/>
                <a:gd name="T56" fmla="*/ 12 w 103"/>
                <a:gd name="T57" fmla="*/ 79 h 91"/>
                <a:gd name="T58" fmla="*/ 5 w 103"/>
                <a:gd name="T59" fmla="*/ 75 h 91"/>
                <a:gd name="T60" fmla="*/ 1 w 103"/>
                <a:gd name="T61" fmla="*/ 71 h 91"/>
                <a:gd name="T62" fmla="*/ 0 w 103"/>
                <a:gd name="T63" fmla="*/ 68 h 91"/>
                <a:gd name="T64" fmla="*/ 4 w 103"/>
                <a:gd name="T65" fmla="*/ 64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3" h="91">
                  <a:moveTo>
                    <a:pt x="4" y="64"/>
                  </a:moveTo>
                  <a:lnTo>
                    <a:pt x="6" y="63"/>
                  </a:lnTo>
                  <a:lnTo>
                    <a:pt x="11" y="61"/>
                  </a:lnTo>
                  <a:lnTo>
                    <a:pt x="18" y="57"/>
                  </a:lnTo>
                  <a:lnTo>
                    <a:pt x="27" y="53"/>
                  </a:lnTo>
                  <a:lnTo>
                    <a:pt x="36" y="48"/>
                  </a:lnTo>
                  <a:lnTo>
                    <a:pt x="45" y="42"/>
                  </a:lnTo>
                  <a:lnTo>
                    <a:pt x="53" y="36"/>
                  </a:lnTo>
                  <a:lnTo>
                    <a:pt x="60" y="29"/>
                  </a:lnTo>
                  <a:lnTo>
                    <a:pt x="66" y="22"/>
                  </a:lnTo>
                  <a:lnTo>
                    <a:pt x="73" y="14"/>
                  </a:lnTo>
                  <a:lnTo>
                    <a:pt x="81" y="7"/>
                  </a:lnTo>
                  <a:lnTo>
                    <a:pt x="88" y="2"/>
                  </a:lnTo>
                  <a:lnTo>
                    <a:pt x="94" y="0"/>
                  </a:lnTo>
                  <a:lnTo>
                    <a:pt x="99" y="3"/>
                  </a:lnTo>
                  <a:lnTo>
                    <a:pt x="103" y="11"/>
                  </a:lnTo>
                  <a:lnTo>
                    <a:pt x="103" y="27"/>
                  </a:lnTo>
                  <a:lnTo>
                    <a:pt x="101" y="45"/>
                  </a:lnTo>
                  <a:lnTo>
                    <a:pt x="98" y="60"/>
                  </a:lnTo>
                  <a:lnTo>
                    <a:pt x="96" y="71"/>
                  </a:lnTo>
                  <a:lnTo>
                    <a:pt x="91" y="80"/>
                  </a:lnTo>
                  <a:lnTo>
                    <a:pt x="85" y="86"/>
                  </a:lnTo>
                  <a:lnTo>
                    <a:pt x="78" y="90"/>
                  </a:lnTo>
                  <a:lnTo>
                    <a:pt x="68" y="91"/>
                  </a:lnTo>
                  <a:lnTo>
                    <a:pt x="57" y="90"/>
                  </a:lnTo>
                  <a:lnTo>
                    <a:pt x="45" y="89"/>
                  </a:lnTo>
                  <a:lnTo>
                    <a:pt x="33" y="86"/>
                  </a:lnTo>
                  <a:lnTo>
                    <a:pt x="22" y="83"/>
                  </a:lnTo>
                  <a:lnTo>
                    <a:pt x="12" y="79"/>
                  </a:lnTo>
                  <a:lnTo>
                    <a:pt x="5" y="75"/>
                  </a:lnTo>
                  <a:lnTo>
                    <a:pt x="1" y="71"/>
                  </a:lnTo>
                  <a:lnTo>
                    <a:pt x="0" y="68"/>
                  </a:lnTo>
                  <a:lnTo>
                    <a:pt x="4" y="64"/>
                  </a:lnTo>
                  <a:close/>
                </a:path>
              </a:pathLst>
            </a:custGeom>
            <a:solidFill>
              <a:srgbClr val="59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8" name="Freeform 83"/>
            <p:cNvSpPr>
              <a:spLocks/>
            </p:cNvSpPr>
            <p:nvPr/>
          </p:nvSpPr>
          <p:spPr bwMode="auto">
            <a:xfrm>
              <a:off x="1902" y="1397"/>
              <a:ext cx="116" cy="155"/>
            </a:xfrm>
            <a:custGeom>
              <a:avLst/>
              <a:gdLst>
                <a:gd name="T0" fmla="*/ 0 w 116"/>
                <a:gd name="T1" fmla="*/ 17 h 155"/>
                <a:gd name="T2" fmla="*/ 2 w 116"/>
                <a:gd name="T3" fmla="*/ 17 h 155"/>
                <a:gd name="T4" fmla="*/ 7 w 116"/>
                <a:gd name="T5" fmla="*/ 17 h 155"/>
                <a:gd name="T6" fmla="*/ 15 w 116"/>
                <a:gd name="T7" fmla="*/ 16 h 155"/>
                <a:gd name="T8" fmla="*/ 24 w 116"/>
                <a:gd name="T9" fmla="*/ 15 h 155"/>
                <a:gd name="T10" fmla="*/ 33 w 116"/>
                <a:gd name="T11" fmla="*/ 13 h 155"/>
                <a:gd name="T12" fmla="*/ 42 w 116"/>
                <a:gd name="T13" fmla="*/ 10 h 155"/>
                <a:gd name="T14" fmla="*/ 50 w 116"/>
                <a:gd name="T15" fmla="*/ 6 h 155"/>
                <a:gd name="T16" fmla="*/ 56 w 116"/>
                <a:gd name="T17" fmla="*/ 0 h 155"/>
                <a:gd name="T18" fmla="*/ 58 w 116"/>
                <a:gd name="T19" fmla="*/ 3 h 155"/>
                <a:gd name="T20" fmla="*/ 64 w 116"/>
                <a:gd name="T21" fmla="*/ 12 h 155"/>
                <a:gd name="T22" fmla="*/ 72 w 116"/>
                <a:gd name="T23" fmla="*/ 26 h 155"/>
                <a:gd name="T24" fmla="*/ 83 w 116"/>
                <a:gd name="T25" fmla="*/ 44 h 155"/>
                <a:gd name="T26" fmla="*/ 93 w 116"/>
                <a:gd name="T27" fmla="*/ 68 h 155"/>
                <a:gd name="T28" fmla="*/ 103 w 116"/>
                <a:gd name="T29" fmla="*/ 94 h 155"/>
                <a:gd name="T30" fmla="*/ 111 w 116"/>
                <a:gd name="T31" fmla="*/ 123 h 155"/>
                <a:gd name="T32" fmla="*/ 116 w 116"/>
                <a:gd name="T33" fmla="*/ 155 h 155"/>
                <a:gd name="T34" fmla="*/ 115 w 116"/>
                <a:gd name="T35" fmla="*/ 154 h 155"/>
                <a:gd name="T36" fmla="*/ 112 w 116"/>
                <a:gd name="T37" fmla="*/ 151 h 155"/>
                <a:gd name="T38" fmla="*/ 109 w 116"/>
                <a:gd name="T39" fmla="*/ 145 h 155"/>
                <a:gd name="T40" fmla="*/ 103 w 116"/>
                <a:gd name="T41" fmla="*/ 137 h 155"/>
                <a:gd name="T42" fmla="*/ 97 w 116"/>
                <a:gd name="T43" fmla="*/ 129 h 155"/>
                <a:gd name="T44" fmla="*/ 90 w 116"/>
                <a:gd name="T45" fmla="*/ 118 h 155"/>
                <a:gd name="T46" fmla="*/ 82 w 116"/>
                <a:gd name="T47" fmla="*/ 107 h 155"/>
                <a:gd name="T48" fmla="*/ 73 w 116"/>
                <a:gd name="T49" fmla="*/ 96 h 155"/>
                <a:gd name="T50" fmla="*/ 65 w 116"/>
                <a:gd name="T51" fmla="*/ 84 h 155"/>
                <a:gd name="T52" fmla="*/ 55 w 116"/>
                <a:gd name="T53" fmla="*/ 72 h 155"/>
                <a:gd name="T54" fmla="*/ 46 w 116"/>
                <a:gd name="T55" fmla="*/ 61 h 155"/>
                <a:gd name="T56" fmla="*/ 36 w 116"/>
                <a:gd name="T57" fmla="*/ 50 h 155"/>
                <a:gd name="T58" fmla="*/ 27 w 116"/>
                <a:gd name="T59" fmla="*/ 39 h 155"/>
                <a:gd name="T60" fmla="*/ 17 w 116"/>
                <a:gd name="T61" fmla="*/ 31 h 155"/>
                <a:gd name="T62" fmla="*/ 8 w 116"/>
                <a:gd name="T63" fmla="*/ 23 h 155"/>
                <a:gd name="T64" fmla="*/ 0 w 116"/>
                <a:gd name="T65" fmla="*/ 17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55">
                  <a:moveTo>
                    <a:pt x="0" y="17"/>
                  </a:moveTo>
                  <a:lnTo>
                    <a:pt x="2" y="17"/>
                  </a:lnTo>
                  <a:lnTo>
                    <a:pt x="7" y="17"/>
                  </a:lnTo>
                  <a:lnTo>
                    <a:pt x="15" y="16"/>
                  </a:lnTo>
                  <a:lnTo>
                    <a:pt x="24" y="15"/>
                  </a:lnTo>
                  <a:lnTo>
                    <a:pt x="33" y="13"/>
                  </a:lnTo>
                  <a:lnTo>
                    <a:pt x="42" y="10"/>
                  </a:lnTo>
                  <a:lnTo>
                    <a:pt x="50" y="6"/>
                  </a:lnTo>
                  <a:lnTo>
                    <a:pt x="56" y="0"/>
                  </a:lnTo>
                  <a:lnTo>
                    <a:pt x="58" y="3"/>
                  </a:lnTo>
                  <a:lnTo>
                    <a:pt x="64" y="12"/>
                  </a:lnTo>
                  <a:lnTo>
                    <a:pt x="72" y="26"/>
                  </a:lnTo>
                  <a:lnTo>
                    <a:pt x="83" y="44"/>
                  </a:lnTo>
                  <a:lnTo>
                    <a:pt x="93" y="68"/>
                  </a:lnTo>
                  <a:lnTo>
                    <a:pt x="103" y="94"/>
                  </a:lnTo>
                  <a:lnTo>
                    <a:pt x="111" y="123"/>
                  </a:lnTo>
                  <a:lnTo>
                    <a:pt x="116" y="155"/>
                  </a:lnTo>
                  <a:lnTo>
                    <a:pt x="115" y="154"/>
                  </a:lnTo>
                  <a:lnTo>
                    <a:pt x="112" y="151"/>
                  </a:lnTo>
                  <a:lnTo>
                    <a:pt x="109" y="145"/>
                  </a:lnTo>
                  <a:lnTo>
                    <a:pt x="103" y="137"/>
                  </a:lnTo>
                  <a:lnTo>
                    <a:pt x="97" y="129"/>
                  </a:lnTo>
                  <a:lnTo>
                    <a:pt x="90" y="118"/>
                  </a:lnTo>
                  <a:lnTo>
                    <a:pt x="82" y="107"/>
                  </a:lnTo>
                  <a:lnTo>
                    <a:pt x="73" y="96"/>
                  </a:lnTo>
                  <a:lnTo>
                    <a:pt x="65" y="84"/>
                  </a:lnTo>
                  <a:lnTo>
                    <a:pt x="55" y="72"/>
                  </a:lnTo>
                  <a:lnTo>
                    <a:pt x="46" y="61"/>
                  </a:lnTo>
                  <a:lnTo>
                    <a:pt x="36" y="50"/>
                  </a:lnTo>
                  <a:lnTo>
                    <a:pt x="27" y="39"/>
                  </a:lnTo>
                  <a:lnTo>
                    <a:pt x="17" y="31"/>
                  </a:lnTo>
                  <a:lnTo>
                    <a:pt x="8" y="23"/>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09" name="Freeform 84"/>
            <p:cNvSpPr>
              <a:spLocks/>
            </p:cNvSpPr>
            <p:nvPr/>
          </p:nvSpPr>
          <p:spPr bwMode="auto">
            <a:xfrm>
              <a:off x="2233" y="1763"/>
              <a:ext cx="179" cy="298"/>
            </a:xfrm>
            <a:custGeom>
              <a:avLst/>
              <a:gdLst>
                <a:gd name="T0" fmla="*/ 0 w 179"/>
                <a:gd name="T1" fmla="*/ 17 h 298"/>
                <a:gd name="T2" fmla="*/ 2 w 179"/>
                <a:gd name="T3" fmla="*/ 28 h 298"/>
                <a:gd name="T4" fmla="*/ 7 w 179"/>
                <a:gd name="T5" fmla="*/ 57 h 298"/>
                <a:gd name="T6" fmla="*/ 14 w 179"/>
                <a:gd name="T7" fmla="*/ 99 h 298"/>
                <a:gd name="T8" fmla="*/ 25 w 179"/>
                <a:gd name="T9" fmla="*/ 147 h 298"/>
                <a:gd name="T10" fmla="*/ 37 w 179"/>
                <a:gd name="T11" fmla="*/ 195 h 298"/>
                <a:gd name="T12" fmla="*/ 51 w 179"/>
                <a:gd name="T13" fmla="*/ 238 h 298"/>
                <a:gd name="T14" fmla="*/ 67 w 179"/>
                <a:gd name="T15" fmla="*/ 270 h 298"/>
                <a:gd name="T16" fmla="*/ 83 w 179"/>
                <a:gd name="T17" fmla="*/ 285 h 298"/>
                <a:gd name="T18" fmla="*/ 92 w 179"/>
                <a:gd name="T19" fmla="*/ 287 h 298"/>
                <a:gd name="T20" fmla="*/ 102 w 179"/>
                <a:gd name="T21" fmla="*/ 290 h 298"/>
                <a:gd name="T22" fmla="*/ 111 w 179"/>
                <a:gd name="T23" fmla="*/ 293 h 298"/>
                <a:gd name="T24" fmla="*/ 121 w 179"/>
                <a:gd name="T25" fmla="*/ 294 h 298"/>
                <a:gd name="T26" fmla="*/ 131 w 179"/>
                <a:gd name="T27" fmla="*/ 296 h 298"/>
                <a:gd name="T28" fmla="*/ 140 w 179"/>
                <a:gd name="T29" fmla="*/ 297 h 298"/>
                <a:gd name="T30" fmla="*/ 149 w 179"/>
                <a:gd name="T31" fmla="*/ 298 h 298"/>
                <a:gd name="T32" fmla="*/ 157 w 179"/>
                <a:gd name="T33" fmla="*/ 297 h 298"/>
                <a:gd name="T34" fmla="*/ 164 w 179"/>
                <a:gd name="T35" fmla="*/ 296 h 298"/>
                <a:gd name="T36" fmla="*/ 170 w 179"/>
                <a:gd name="T37" fmla="*/ 293 h 298"/>
                <a:gd name="T38" fmla="*/ 175 w 179"/>
                <a:gd name="T39" fmla="*/ 288 h 298"/>
                <a:gd name="T40" fmla="*/ 178 w 179"/>
                <a:gd name="T41" fmla="*/ 282 h 298"/>
                <a:gd name="T42" fmla="*/ 179 w 179"/>
                <a:gd name="T43" fmla="*/ 274 h 298"/>
                <a:gd name="T44" fmla="*/ 179 w 179"/>
                <a:gd name="T45" fmla="*/ 264 h 298"/>
                <a:gd name="T46" fmla="*/ 177 w 179"/>
                <a:gd name="T47" fmla="*/ 252 h 298"/>
                <a:gd name="T48" fmla="*/ 172 w 179"/>
                <a:gd name="T49" fmla="*/ 238 h 298"/>
                <a:gd name="T50" fmla="*/ 166 w 179"/>
                <a:gd name="T51" fmla="*/ 222 h 298"/>
                <a:gd name="T52" fmla="*/ 160 w 179"/>
                <a:gd name="T53" fmla="*/ 207 h 298"/>
                <a:gd name="T54" fmla="*/ 153 w 179"/>
                <a:gd name="T55" fmla="*/ 192 h 298"/>
                <a:gd name="T56" fmla="*/ 145 w 179"/>
                <a:gd name="T57" fmla="*/ 177 h 298"/>
                <a:gd name="T58" fmla="*/ 138 w 179"/>
                <a:gd name="T59" fmla="*/ 162 h 298"/>
                <a:gd name="T60" fmla="*/ 130 w 179"/>
                <a:gd name="T61" fmla="*/ 148 h 298"/>
                <a:gd name="T62" fmla="*/ 122 w 179"/>
                <a:gd name="T63" fmla="*/ 133 h 298"/>
                <a:gd name="T64" fmla="*/ 115 w 179"/>
                <a:gd name="T65" fmla="*/ 120 h 298"/>
                <a:gd name="T66" fmla="*/ 107 w 179"/>
                <a:gd name="T67" fmla="*/ 108 h 298"/>
                <a:gd name="T68" fmla="*/ 100 w 179"/>
                <a:gd name="T69" fmla="*/ 95 h 298"/>
                <a:gd name="T70" fmla="*/ 92 w 179"/>
                <a:gd name="T71" fmla="*/ 84 h 298"/>
                <a:gd name="T72" fmla="*/ 86 w 179"/>
                <a:gd name="T73" fmla="*/ 73 h 298"/>
                <a:gd name="T74" fmla="*/ 79 w 179"/>
                <a:gd name="T75" fmla="*/ 63 h 298"/>
                <a:gd name="T76" fmla="*/ 74 w 179"/>
                <a:gd name="T77" fmla="*/ 54 h 298"/>
                <a:gd name="T78" fmla="*/ 68 w 179"/>
                <a:gd name="T79" fmla="*/ 46 h 298"/>
                <a:gd name="T80" fmla="*/ 64 w 179"/>
                <a:gd name="T81" fmla="*/ 38 h 298"/>
                <a:gd name="T82" fmla="*/ 55 w 179"/>
                <a:gd name="T83" fmla="*/ 26 h 298"/>
                <a:gd name="T84" fmla="*/ 45 w 179"/>
                <a:gd name="T85" fmla="*/ 16 h 298"/>
                <a:gd name="T86" fmla="*/ 34 w 179"/>
                <a:gd name="T87" fmla="*/ 8 h 298"/>
                <a:gd name="T88" fmla="*/ 24 w 179"/>
                <a:gd name="T89" fmla="*/ 3 h 298"/>
                <a:gd name="T90" fmla="*/ 14 w 179"/>
                <a:gd name="T91" fmla="*/ 0 h 298"/>
                <a:gd name="T92" fmla="*/ 7 w 179"/>
                <a:gd name="T93" fmla="*/ 2 h 298"/>
                <a:gd name="T94" fmla="*/ 2 w 179"/>
                <a:gd name="T95" fmla="*/ 7 h 298"/>
                <a:gd name="T96" fmla="*/ 0 w 179"/>
                <a:gd name="T97" fmla="*/ 17 h 2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9" h="298">
                  <a:moveTo>
                    <a:pt x="0" y="17"/>
                  </a:moveTo>
                  <a:lnTo>
                    <a:pt x="2" y="28"/>
                  </a:lnTo>
                  <a:lnTo>
                    <a:pt x="7" y="57"/>
                  </a:lnTo>
                  <a:lnTo>
                    <a:pt x="14" y="99"/>
                  </a:lnTo>
                  <a:lnTo>
                    <a:pt x="25" y="147"/>
                  </a:lnTo>
                  <a:lnTo>
                    <a:pt x="37" y="195"/>
                  </a:lnTo>
                  <a:lnTo>
                    <a:pt x="51" y="238"/>
                  </a:lnTo>
                  <a:lnTo>
                    <a:pt x="67" y="270"/>
                  </a:lnTo>
                  <a:lnTo>
                    <a:pt x="83" y="285"/>
                  </a:lnTo>
                  <a:lnTo>
                    <a:pt x="92" y="287"/>
                  </a:lnTo>
                  <a:lnTo>
                    <a:pt x="102" y="290"/>
                  </a:lnTo>
                  <a:lnTo>
                    <a:pt x="111" y="293"/>
                  </a:lnTo>
                  <a:lnTo>
                    <a:pt x="121" y="294"/>
                  </a:lnTo>
                  <a:lnTo>
                    <a:pt x="131" y="296"/>
                  </a:lnTo>
                  <a:lnTo>
                    <a:pt x="140" y="297"/>
                  </a:lnTo>
                  <a:lnTo>
                    <a:pt x="149" y="298"/>
                  </a:lnTo>
                  <a:lnTo>
                    <a:pt x="157" y="297"/>
                  </a:lnTo>
                  <a:lnTo>
                    <a:pt x="164" y="296"/>
                  </a:lnTo>
                  <a:lnTo>
                    <a:pt x="170" y="293"/>
                  </a:lnTo>
                  <a:lnTo>
                    <a:pt x="175" y="288"/>
                  </a:lnTo>
                  <a:lnTo>
                    <a:pt x="178" y="282"/>
                  </a:lnTo>
                  <a:lnTo>
                    <a:pt x="179" y="274"/>
                  </a:lnTo>
                  <a:lnTo>
                    <a:pt x="179" y="264"/>
                  </a:lnTo>
                  <a:lnTo>
                    <a:pt x="177" y="252"/>
                  </a:lnTo>
                  <a:lnTo>
                    <a:pt x="172" y="238"/>
                  </a:lnTo>
                  <a:lnTo>
                    <a:pt x="166" y="222"/>
                  </a:lnTo>
                  <a:lnTo>
                    <a:pt x="160" y="207"/>
                  </a:lnTo>
                  <a:lnTo>
                    <a:pt x="153" y="192"/>
                  </a:lnTo>
                  <a:lnTo>
                    <a:pt x="145" y="177"/>
                  </a:lnTo>
                  <a:lnTo>
                    <a:pt x="138" y="162"/>
                  </a:lnTo>
                  <a:lnTo>
                    <a:pt x="130" y="148"/>
                  </a:lnTo>
                  <a:lnTo>
                    <a:pt x="122" y="133"/>
                  </a:lnTo>
                  <a:lnTo>
                    <a:pt x="115" y="120"/>
                  </a:lnTo>
                  <a:lnTo>
                    <a:pt x="107" y="108"/>
                  </a:lnTo>
                  <a:lnTo>
                    <a:pt x="100" y="95"/>
                  </a:lnTo>
                  <a:lnTo>
                    <a:pt x="92" y="84"/>
                  </a:lnTo>
                  <a:lnTo>
                    <a:pt x="86" y="73"/>
                  </a:lnTo>
                  <a:lnTo>
                    <a:pt x="79" y="63"/>
                  </a:lnTo>
                  <a:lnTo>
                    <a:pt x="74" y="54"/>
                  </a:lnTo>
                  <a:lnTo>
                    <a:pt x="68" y="46"/>
                  </a:lnTo>
                  <a:lnTo>
                    <a:pt x="64" y="38"/>
                  </a:lnTo>
                  <a:lnTo>
                    <a:pt x="55" y="26"/>
                  </a:lnTo>
                  <a:lnTo>
                    <a:pt x="45" y="16"/>
                  </a:lnTo>
                  <a:lnTo>
                    <a:pt x="34" y="8"/>
                  </a:lnTo>
                  <a:lnTo>
                    <a:pt x="24" y="3"/>
                  </a:lnTo>
                  <a:lnTo>
                    <a:pt x="14" y="0"/>
                  </a:lnTo>
                  <a:lnTo>
                    <a:pt x="7" y="2"/>
                  </a:lnTo>
                  <a:lnTo>
                    <a:pt x="2" y="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0" name="Freeform 85"/>
            <p:cNvSpPr>
              <a:spLocks/>
            </p:cNvSpPr>
            <p:nvPr/>
          </p:nvSpPr>
          <p:spPr bwMode="auto">
            <a:xfrm>
              <a:off x="2240" y="1774"/>
              <a:ext cx="165" cy="282"/>
            </a:xfrm>
            <a:custGeom>
              <a:avLst/>
              <a:gdLst>
                <a:gd name="T0" fmla="*/ 0 w 165"/>
                <a:gd name="T1" fmla="*/ 16 h 282"/>
                <a:gd name="T2" fmla="*/ 2 w 165"/>
                <a:gd name="T3" fmla="*/ 26 h 282"/>
                <a:gd name="T4" fmla="*/ 7 w 165"/>
                <a:gd name="T5" fmla="*/ 54 h 282"/>
                <a:gd name="T6" fmla="*/ 14 w 165"/>
                <a:gd name="T7" fmla="*/ 94 h 282"/>
                <a:gd name="T8" fmla="*/ 23 w 165"/>
                <a:gd name="T9" fmla="*/ 139 h 282"/>
                <a:gd name="T10" fmla="*/ 35 w 165"/>
                <a:gd name="T11" fmla="*/ 185 h 282"/>
                <a:gd name="T12" fmla="*/ 48 w 165"/>
                <a:gd name="T13" fmla="*/ 226 h 282"/>
                <a:gd name="T14" fmla="*/ 62 w 165"/>
                <a:gd name="T15" fmla="*/ 257 h 282"/>
                <a:gd name="T16" fmla="*/ 78 w 165"/>
                <a:gd name="T17" fmla="*/ 271 h 282"/>
                <a:gd name="T18" fmla="*/ 86 w 165"/>
                <a:gd name="T19" fmla="*/ 273 h 282"/>
                <a:gd name="T20" fmla="*/ 94 w 165"/>
                <a:gd name="T21" fmla="*/ 275 h 282"/>
                <a:gd name="T22" fmla="*/ 104 w 165"/>
                <a:gd name="T23" fmla="*/ 277 h 282"/>
                <a:gd name="T24" fmla="*/ 112 w 165"/>
                <a:gd name="T25" fmla="*/ 279 h 282"/>
                <a:gd name="T26" fmla="*/ 121 w 165"/>
                <a:gd name="T27" fmla="*/ 280 h 282"/>
                <a:gd name="T28" fmla="*/ 130 w 165"/>
                <a:gd name="T29" fmla="*/ 282 h 282"/>
                <a:gd name="T30" fmla="*/ 138 w 165"/>
                <a:gd name="T31" fmla="*/ 282 h 282"/>
                <a:gd name="T32" fmla="*/ 145 w 165"/>
                <a:gd name="T33" fmla="*/ 282 h 282"/>
                <a:gd name="T34" fmla="*/ 152 w 165"/>
                <a:gd name="T35" fmla="*/ 280 h 282"/>
                <a:gd name="T36" fmla="*/ 157 w 165"/>
                <a:gd name="T37" fmla="*/ 277 h 282"/>
                <a:gd name="T38" fmla="*/ 161 w 165"/>
                <a:gd name="T39" fmla="*/ 272 h 282"/>
                <a:gd name="T40" fmla="*/ 164 w 165"/>
                <a:gd name="T41" fmla="*/ 267 h 282"/>
                <a:gd name="T42" fmla="*/ 165 w 165"/>
                <a:gd name="T43" fmla="*/ 259 h 282"/>
                <a:gd name="T44" fmla="*/ 165 w 165"/>
                <a:gd name="T45" fmla="*/ 250 h 282"/>
                <a:gd name="T46" fmla="*/ 162 w 165"/>
                <a:gd name="T47" fmla="*/ 239 h 282"/>
                <a:gd name="T48" fmla="*/ 158 w 165"/>
                <a:gd name="T49" fmla="*/ 225 h 282"/>
                <a:gd name="T50" fmla="*/ 153 w 165"/>
                <a:gd name="T51" fmla="*/ 210 h 282"/>
                <a:gd name="T52" fmla="*/ 147 w 165"/>
                <a:gd name="T53" fmla="*/ 196 h 282"/>
                <a:gd name="T54" fmla="*/ 140 w 165"/>
                <a:gd name="T55" fmla="*/ 181 h 282"/>
                <a:gd name="T56" fmla="*/ 134 w 165"/>
                <a:gd name="T57" fmla="*/ 167 h 282"/>
                <a:gd name="T58" fmla="*/ 127 w 165"/>
                <a:gd name="T59" fmla="*/ 153 h 282"/>
                <a:gd name="T60" fmla="*/ 119 w 165"/>
                <a:gd name="T61" fmla="*/ 139 h 282"/>
                <a:gd name="T62" fmla="*/ 112 w 165"/>
                <a:gd name="T63" fmla="*/ 126 h 282"/>
                <a:gd name="T64" fmla="*/ 105 w 165"/>
                <a:gd name="T65" fmla="*/ 113 h 282"/>
                <a:gd name="T66" fmla="*/ 98 w 165"/>
                <a:gd name="T67" fmla="*/ 101 h 282"/>
                <a:gd name="T68" fmla="*/ 91 w 165"/>
                <a:gd name="T69" fmla="*/ 90 h 282"/>
                <a:gd name="T70" fmla="*/ 85 w 165"/>
                <a:gd name="T71" fmla="*/ 79 h 282"/>
                <a:gd name="T72" fmla="*/ 78 w 165"/>
                <a:gd name="T73" fmla="*/ 68 h 282"/>
                <a:gd name="T74" fmla="*/ 72 w 165"/>
                <a:gd name="T75" fmla="*/ 59 h 282"/>
                <a:gd name="T76" fmla="*/ 67 w 165"/>
                <a:gd name="T77" fmla="*/ 50 h 282"/>
                <a:gd name="T78" fmla="*/ 63 w 165"/>
                <a:gd name="T79" fmla="*/ 43 h 282"/>
                <a:gd name="T80" fmla="*/ 59 w 165"/>
                <a:gd name="T81" fmla="*/ 36 h 282"/>
                <a:gd name="T82" fmla="*/ 51 w 165"/>
                <a:gd name="T83" fmla="*/ 24 h 282"/>
                <a:gd name="T84" fmla="*/ 41 w 165"/>
                <a:gd name="T85" fmla="*/ 14 h 282"/>
                <a:gd name="T86" fmla="*/ 31 w 165"/>
                <a:gd name="T87" fmla="*/ 7 h 282"/>
                <a:gd name="T88" fmla="*/ 21 w 165"/>
                <a:gd name="T89" fmla="*/ 1 h 282"/>
                <a:gd name="T90" fmla="*/ 12 w 165"/>
                <a:gd name="T91" fmla="*/ 0 h 282"/>
                <a:gd name="T92" fmla="*/ 6 w 165"/>
                <a:gd name="T93" fmla="*/ 1 h 282"/>
                <a:gd name="T94" fmla="*/ 1 w 165"/>
                <a:gd name="T95" fmla="*/ 7 h 282"/>
                <a:gd name="T96" fmla="*/ 0 w 165"/>
                <a:gd name="T97" fmla="*/ 16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5" h="282">
                  <a:moveTo>
                    <a:pt x="0" y="16"/>
                  </a:moveTo>
                  <a:lnTo>
                    <a:pt x="2" y="26"/>
                  </a:lnTo>
                  <a:lnTo>
                    <a:pt x="7" y="54"/>
                  </a:lnTo>
                  <a:lnTo>
                    <a:pt x="14" y="94"/>
                  </a:lnTo>
                  <a:lnTo>
                    <a:pt x="23" y="139"/>
                  </a:lnTo>
                  <a:lnTo>
                    <a:pt x="35" y="185"/>
                  </a:lnTo>
                  <a:lnTo>
                    <a:pt x="48" y="226"/>
                  </a:lnTo>
                  <a:lnTo>
                    <a:pt x="62" y="257"/>
                  </a:lnTo>
                  <a:lnTo>
                    <a:pt x="78" y="271"/>
                  </a:lnTo>
                  <a:lnTo>
                    <a:pt x="86" y="273"/>
                  </a:lnTo>
                  <a:lnTo>
                    <a:pt x="94" y="275"/>
                  </a:lnTo>
                  <a:lnTo>
                    <a:pt x="104" y="277"/>
                  </a:lnTo>
                  <a:lnTo>
                    <a:pt x="112" y="279"/>
                  </a:lnTo>
                  <a:lnTo>
                    <a:pt x="121" y="280"/>
                  </a:lnTo>
                  <a:lnTo>
                    <a:pt x="130" y="282"/>
                  </a:lnTo>
                  <a:lnTo>
                    <a:pt x="138" y="282"/>
                  </a:lnTo>
                  <a:lnTo>
                    <a:pt x="145" y="282"/>
                  </a:lnTo>
                  <a:lnTo>
                    <a:pt x="152" y="280"/>
                  </a:lnTo>
                  <a:lnTo>
                    <a:pt x="157" y="277"/>
                  </a:lnTo>
                  <a:lnTo>
                    <a:pt x="161" y="272"/>
                  </a:lnTo>
                  <a:lnTo>
                    <a:pt x="164" y="267"/>
                  </a:lnTo>
                  <a:lnTo>
                    <a:pt x="165" y="259"/>
                  </a:lnTo>
                  <a:lnTo>
                    <a:pt x="165" y="250"/>
                  </a:lnTo>
                  <a:lnTo>
                    <a:pt x="162" y="239"/>
                  </a:lnTo>
                  <a:lnTo>
                    <a:pt x="158" y="225"/>
                  </a:lnTo>
                  <a:lnTo>
                    <a:pt x="153" y="210"/>
                  </a:lnTo>
                  <a:lnTo>
                    <a:pt x="147" y="196"/>
                  </a:lnTo>
                  <a:lnTo>
                    <a:pt x="140" y="181"/>
                  </a:lnTo>
                  <a:lnTo>
                    <a:pt x="134" y="167"/>
                  </a:lnTo>
                  <a:lnTo>
                    <a:pt x="127" y="153"/>
                  </a:lnTo>
                  <a:lnTo>
                    <a:pt x="119" y="139"/>
                  </a:lnTo>
                  <a:lnTo>
                    <a:pt x="112" y="126"/>
                  </a:lnTo>
                  <a:lnTo>
                    <a:pt x="105" y="113"/>
                  </a:lnTo>
                  <a:lnTo>
                    <a:pt x="98" y="101"/>
                  </a:lnTo>
                  <a:lnTo>
                    <a:pt x="91" y="90"/>
                  </a:lnTo>
                  <a:lnTo>
                    <a:pt x="85" y="79"/>
                  </a:lnTo>
                  <a:lnTo>
                    <a:pt x="78" y="68"/>
                  </a:lnTo>
                  <a:lnTo>
                    <a:pt x="72" y="59"/>
                  </a:lnTo>
                  <a:lnTo>
                    <a:pt x="67" y="50"/>
                  </a:lnTo>
                  <a:lnTo>
                    <a:pt x="63" y="43"/>
                  </a:lnTo>
                  <a:lnTo>
                    <a:pt x="59" y="36"/>
                  </a:lnTo>
                  <a:lnTo>
                    <a:pt x="51" y="24"/>
                  </a:lnTo>
                  <a:lnTo>
                    <a:pt x="41" y="14"/>
                  </a:lnTo>
                  <a:lnTo>
                    <a:pt x="31" y="7"/>
                  </a:lnTo>
                  <a:lnTo>
                    <a:pt x="21" y="1"/>
                  </a:lnTo>
                  <a:lnTo>
                    <a:pt x="12" y="0"/>
                  </a:lnTo>
                  <a:lnTo>
                    <a:pt x="6" y="1"/>
                  </a:lnTo>
                  <a:lnTo>
                    <a:pt x="1" y="7"/>
                  </a:lnTo>
                  <a:lnTo>
                    <a:pt x="0" y="16"/>
                  </a:lnTo>
                  <a:close/>
                </a:path>
              </a:pathLst>
            </a:custGeom>
            <a:solidFill>
              <a:srgbClr val="DDD3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1" name="Freeform 86"/>
            <p:cNvSpPr>
              <a:spLocks/>
            </p:cNvSpPr>
            <p:nvPr/>
          </p:nvSpPr>
          <p:spPr bwMode="auto">
            <a:xfrm>
              <a:off x="2247" y="1784"/>
              <a:ext cx="151" cy="268"/>
            </a:xfrm>
            <a:custGeom>
              <a:avLst/>
              <a:gdLst>
                <a:gd name="T0" fmla="*/ 0 w 151"/>
                <a:gd name="T1" fmla="*/ 15 h 268"/>
                <a:gd name="T2" fmla="*/ 1 w 151"/>
                <a:gd name="T3" fmla="*/ 25 h 268"/>
                <a:gd name="T4" fmla="*/ 5 w 151"/>
                <a:gd name="T5" fmla="*/ 51 h 268"/>
                <a:gd name="T6" fmla="*/ 12 w 151"/>
                <a:gd name="T7" fmla="*/ 89 h 268"/>
                <a:gd name="T8" fmla="*/ 22 w 151"/>
                <a:gd name="T9" fmla="*/ 132 h 268"/>
                <a:gd name="T10" fmla="*/ 33 w 151"/>
                <a:gd name="T11" fmla="*/ 176 h 268"/>
                <a:gd name="T12" fmla="*/ 45 w 151"/>
                <a:gd name="T13" fmla="*/ 215 h 268"/>
                <a:gd name="T14" fmla="*/ 58 w 151"/>
                <a:gd name="T15" fmla="*/ 244 h 268"/>
                <a:gd name="T16" fmla="*/ 72 w 151"/>
                <a:gd name="T17" fmla="*/ 257 h 268"/>
                <a:gd name="T18" fmla="*/ 80 w 151"/>
                <a:gd name="T19" fmla="*/ 259 h 268"/>
                <a:gd name="T20" fmla="*/ 87 w 151"/>
                <a:gd name="T21" fmla="*/ 261 h 268"/>
                <a:gd name="T22" fmla="*/ 95 w 151"/>
                <a:gd name="T23" fmla="*/ 263 h 268"/>
                <a:gd name="T24" fmla="*/ 104 w 151"/>
                <a:gd name="T25" fmla="*/ 265 h 268"/>
                <a:gd name="T26" fmla="*/ 112 w 151"/>
                <a:gd name="T27" fmla="*/ 266 h 268"/>
                <a:gd name="T28" fmla="*/ 119 w 151"/>
                <a:gd name="T29" fmla="*/ 267 h 268"/>
                <a:gd name="T30" fmla="*/ 127 w 151"/>
                <a:gd name="T31" fmla="*/ 268 h 268"/>
                <a:gd name="T32" fmla="*/ 133 w 151"/>
                <a:gd name="T33" fmla="*/ 267 h 268"/>
                <a:gd name="T34" fmla="*/ 139 w 151"/>
                <a:gd name="T35" fmla="*/ 265 h 268"/>
                <a:gd name="T36" fmla="*/ 144 w 151"/>
                <a:gd name="T37" fmla="*/ 262 h 268"/>
                <a:gd name="T38" fmla="*/ 147 w 151"/>
                <a:gd name="T39" fmla="*/ 258 h 268"/>
                <a:gd name="T40" fmla="*/ 150 w 151"/>
                <a:gd name="T41" fmla="*/ 253 h 268"/>
                <a:gd name="T42" fmla="*/ 151 w 151"/>
                <a:gd name="T43" fmla="*/ 246 h 268"/>
                <a:gd name="T44" fmla="*/ 151 w 151"/>
                <a:gd name="T45" fmla="*/ 237 h 268"/>
                <a:gd name="T46" fmla="*/ 149 w 151"/>
                <a:gd name="T47" fmla="*/ 226 h 268"/>
                <a:gd name="T48" fmla="*/ 145 w 151"/>
                <a:gd name="T49" fmla="*/ 213 h 268"/>
                <a:gd name="T50" fmla="*/ 140 w 151"/>
                <a:gd name="T51" fmla="*/ 200 h 268"/>
                <a:gd name="T52" fmla="*/ 134 w 151"/>
                <a:gd name="T53" fmla="*/ 186 h 268"/>
                <a:gd name="T54" fmla="*/ 128 w 151"/>
                <a:gd name="T55" fmla="*/ 172 h 268"/>
                <a:gd name="T56" fmla="*/ 122 w 151"/>
                <a:gd name="T57" fmla="*/ 158 h 268"/>
                <a:gd name="T58" fmla="*/ 115 w 151"/>
                <a:gd name="T59" fmla="*/ 145 h 268"/>
                <a:gd name="T60" fmla="*/ 109 w 151"/>
                <a:gd name="T61" fmla="*/ 132 h 268"/>
                <a:gd name="T62" fmla="*/ 102 w 151"/>
                <a:gd name="T63" fmla="*/ 120 h 268"/>
                <a:gd name="T64" fmla="*/ 95 w 151"/>
                <a:gd name="T65" fmla="*/ 108 h 268"/>
                <a:gd name="T66" fmla="*/ 89 w 151"/>
                <a:gd name="T67" fmla="*/ 96 h 268"/>
                <a:gd name="T68" fmla="*/ 83 w 151"/>
                <a:gd name="T69" fmla="*/ 85 h 268"/>
                <a:gd name="T70" fmla="*/ 76 w 151"/>
                <a:gd name="T71" fmla="*/ 75 h 268"/>
                <a:gd name="T72" fmla="*/ 71 w 151"/>
                <a:gd name="T73" fmla="*/ 65 h 268"/>
                <a:gd name="T74" fmla="*/ 65 w 151"/>
                <a:gd name="T75" fmla="*/ 56 h 268"/>
                <a:gd name="T76" fmla="*/ 61 w 151"/>
                <a:gd name="T77" fmla="*/ 48 h 268"/>
                <a:gd name="T78" fmla="*/ 56 w 151"/>
                <a:gd name="T79" fmla="*/ 40 h 268"/>
                <a:gd name="T80" fmla="*/ 53 w 151"/>
                <a:gd name="T81" fmla="*/ 34 h 268"/>
                <a:gd name="T82" fmla="*/ 45 w 151"/>
                <a:gd name="T83" fmla="*/ 23 h 268"/>
                <a:gd name="T84" fmla="*/ 37 w 151"/>
                <a:gd name="T85" fmla="*/ 14 h 268"/>
                <a:gd name="T86" fmla="*/ 27 w 151"/>
                <a:gd name="T87" fmla="*/ 6 h 268"/>
                <a:gd name="T88" fmla="*/ 19 w 151"/>
                <a:gd name="T89" fmla="*/ 2 h 268"/>
                <a:gd name="T90" fmla="*/ 11 w 151"/>
                <a:gd name="T91" fmla="*/ 0 h 268"/>
                <a:gd name="T92" fmla="*/ 5 w 151"/>
                <a:gd name="T93" fmla="*/ 2 h 268"/>
                <a:gd name="T94" fmla="*/ 1 w 151"/>
                <a:gd name="T95" fmla="*/ 6 h 268"/>
                <a:gd name="T96" fmla="*/ 0 w 151"/>
                <a:gd name="T97" fmla="*/ 15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1" h="268">
                  <a:moveTo>
                    <a:pt x="0" y="15"/>
                  </a:moveTo>
                  <a:lnTo>
                    <a:pt x="1" y="25"/>
                  </a:lnTo>
                  <a:lnTo>
                    <a:pt x="5" y="51"/>
                  </a:lnTo>
                  <a:lnTo>
                    <a:pt x="12" y="89"/>
                  </a:lnTo>
                  <a:lnTo>
                    <a:pt x="22" y="132"/>
                  </a:lnTo>
                  <a:lnTo>
                    <a:pt x="33" y="176"/>
                  </a:lnTo>
                  <a:lnTo>
                    <a:pt x="45" y="215"/>
                  </a:lnTo>
                  <a:lnTo>
                    <a:pt x="58" y="244"/>
                  </a:lnTo>
                  <a:lnTo>
                    <a:pt x="72" y="257"/>
                  </a:lnTo>
                  <a:lnTo>
                    <a:pt x="80" y="259"/>
                  </a:lnTo>
                  <a:lnTo>
                    <a:pt x="87" y="261"/>
                  </a:lnTo>
                  <a:lnTo>
                    <a:pt x="95" y="263"/>
                  </a:lnTo>
                  <a:lnTo>
                    <a:pt x="104" y="265"/>
                  </a:lnTo>
                  <a:lnTo>
                    <a:pt x="112" y="266"/>
                  </a:lnTo>
                  <a:lnTo>
                    <a:pt x="119" y="267"/>
                  </a:lnTo>
                  <a:lnTo>
                    <a:pt x="127" y="268"/>
                  </a:lnTo>
                  <a:lnTo>
                    <a:pt x="133" y="267"/>
                  </a:lnTo>
                  <a:lnTo>
                    <a:pt x="139" y="265"/>
                  </a:lnTo>
                  <a:lnTo>
                    <a:pt x="144" y="262"/>
                  </a:lnTo>
                  <a:lnTo>
                    <a:pt x="147" y="258"/>
                  </a:lnTo>
                  <a:lnTo>
                    <a:pt x="150" y="253"/>
                  </a:lnTo>
                  <a:lnTo>
                    <a:pt x="151" y="246"/>
                  </a:lnTo>
                  <a:lnTo>
                    <a:pt x="151" y="237"/>
                  </a:lnTo>
                  <a:lnTo>
                    <a:pt x="149" y="226"/>
                  </a:lnTo>
                  <a:lnTo>
                    <a:pt x="145" y="213"/>
                  </a:lnTo>
                  <a:lnTo>
                    <a:pt x="140" y="200"/>
                  </a:lnTo>
                  <a:lnTo>
                    <a:pt x="134" y="186"/>
                  </a:lnTo>
                  <a:lnTo>
                    <a:pt x="128" y="172"/>
                  </a:lnTo>
                  <a:lnTo>
                    <a:pt x="122" y="158"/>
                  </a:lnTo>
                  <a:lnTo>
                    <a:pt x="115" y="145"/>
                  </a:lnTo>
                  <a:lnTo>
                    <a:pt x="109" y="132"/>
                  </a:lnTo>
                  <a:lnTo>
                    <a:pt x="102" y="120"/>
                  </a:lnTo>
                  <a:lnTo>
                    <a:pt x="95" y="108"/>
                  </a:lnTo>
                  <a:lnTo>
                    <a:pt x="89" y="96"/>
                  </a:lnTo>
                  <a:lnTo>
                    <a:pt x="83" y="85"/>
                  </a:lnTo>
                  <a:lnTo>
                    <a:pt x="76" y="75"/>
                  </a:lnTo>
                  <a:lnTo>
                    <a:pt x="71" y="65"/>
                  </a:lnTo>
                  <a:lnTo>
                    <a:pt x="65" y="56"/>
                  </a:lnTo>
                  <a:lnTo>
                    <a:pt x="61" y="48"/>
                  </a:lnTo>
                  <a:lnTo>
                    <a:pt x="56" y="40"/>
                  </a:lnTo>
                  <a:lnTo>
                    <a:pt x="53" y="34"/>
                  </a:lnTo>
                  <a:lnTo>
                    <a:pt x="45" y="23"/>
                  </a:lnTo>
                  <a:lnTo>
                    <a:pt x="37" y="14"/>
                  </a:lnTo>
                  <a:lnTo>
                    <a:pt x="27" y="6"/>
                  </a:lnTo>
                  <a:lnTo>
                    <a:pt x="19" y="2"/>
                  </a:lnTo>
                  <a:lnTo>
                    <a:pt x="11" y="0"/>
                  </a:lnTo>
                  <a:lnTo>
                    <a:pt x="5" y="2"/>
                  </a:lnTo>
                  <a:lnTo>
                    <a:pt x="1" y="6"/>
                  </a:lnTo>
                  <a:lnTo>
                    <a:pt x="0" y="15"/>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2" name="Freeform 87"/>
            <p:cNvSpPr>
              <a:spLocks/>
            </p:cNvSpPr>
            <p:nvPr/>
          </p:nvSpPr>
          <p:spPr bwMode="auto">
            <a:xfrm>
              <a:off x="2254" y="1794"/>
              <a:ext cx="137" cy="253"/>
            </a:xfrm>
            <a:custGeom>
              <a:avLst/>
              <a:gdLst>
                <a:gd name="T0" fmla="*/ 0 w 137"/>
                <a:gd name="T1" fmla="*/ 15 h 253"/>
                <a:gd name="T2" fmla="*/ 1 w 137"/>
                <a:gd name="T3" fmla="*/ 24 h 253"/>
                <a:gd name="T4" fmla="*/ 5 w 137"/>
                <a:gd name="T5" fmla="*/ 49 h 253"/>
                <a:gd name="T6" fmla="*/ 12 w 137"/>
                <a:gd name="T7" fmla="*/ 85 h 253"/>
                <a:gd name="T8" fmla="*/ 20 w 137"/>
                <a:gd name="T9" fmla="*/ 126 h 253"/>
                <a:gd name="T10" fmla="*/ 30 w 137"/>
                <a:gd name="T11" fmla="*/ 167 h 253"/>
                <a:gd name="T12" fmla="*/ 42 w 137"/>
                <a:gd name="T13" fmla="*/ 203 h 253"/>
                <a:gd name="T14" fmla="*/ 54 w 137"/>
                <a:gd name="T15" fmla="*/ 230 h 253"/>
                <a:gd name="T16" fmla="*/ 67 w 137"/>
                <a:gd name="T17" fmla="*/ 243 h 253"/>
                <a:gd name="T18" fmla="*/ 80 w 137"/>
                <a:gd name="T19" fmla="*/ 247 h 253"/>
                <a:gd name="T20" fmla="*/ 95 w 137"/>
                <a:gd name="T21" fmla="*/ 251 h 253"/>
                <a:gd name="T22" fmla="*/ 109 w 137"/>
                <a:gd name="T23" fmla="*/ 253 h 253"/>
                <a:gd name="T24" fmla="*/ 121 w 137"/>
                <a:gd name="T25" fmla="*/ 252 h 253"/>
                <a:gd name="T26" fmla="*/ 131 w 137"/>
                <a:gd name="T27" fmla="*/ 248 h 253"/>
                <a:gd name="T28" fmla="*/ 136 w 137"/>
                <a:gd name="T29" fmla="*/ 239 h 253"/>
                <a:gd name="T30" fmla="*/ 137 w 137"/>
                <a:gd name="T31" fmla="*/ 224 h 253"/>
                <a:gd name="T32" fmla="*/ 131 w 137"/>
                <a:gd name="T33" fmla="*/ 202 h 253"/>
                <a:gd name="T34" fmla="*/ 121 w 137"/>
                <a:gd name="T35" fmla="*/ 176 h 253"/>
                <a:gd name="T36" fmla="*/ 110 w 137"/>
                <a:gd name="T37" fmla="*/ 150 h 253"/>
                <a:gd name="T38" fmla="*/ 98 w 137"/>
                <a:gd name="T39" fmla="*/ 125 h 253"/>
                <a:gd name="T40" fmla="*/ 86 w 137"/>
                <a:gd name="T41" fmla="*/ 102 h 253"/>
                <a:gd name="T42" fmla="*/ 75 w 137"/>
                <a:gd name="T43" fmla="*/ 81 h 253"/>
                <a:gd name="T44" fmla="*/ 64 w 137"/>
                <a:gd name="T45" fmla="*/ 62 h 253"/>
                <a:gd name="T46" fmla="*/ 54 w 137"/>
                <a:gd name="T47" fmla="*/ 46 h 253"/>
                <a:gd name="T48" fmla="*/ 47 w 137"/>
                <a:gd name="T49" fmla="*/ 33 h 253"/>
                <a:gd name="T50" fmla="*/ 40 w 137"/>
                <a:gd name="T51" fmla="*/ 22 h 253"/>
                <a:gd name="T52" fmla="*/ 32 w 137"/>
                <a:gd name="T53" fmla="*/ 14 h 253"/>
                <a:gd name="T54" fmla="*/ 24 w 137"/>
                <a:gd name="T55" fmla="*/ 7 h 253"/>
                <a:gd name="T56" fmla="*/ 16 w 137"/>
                <a:gd name="T57" fmla="*/ 2 h 253"/>
                <a:gd name="T58" fmla="*/ 9 w 137"/>
                <a:gd name="T59" fmla="*/ 0 h 253"/>
                <a:gd name="T60" fmla="*/ 4 w 137"/>
                <a:gd name="T61" fmla="*/ 2 h 253"/>
                <a:gd name="T62" fmla="*/ 0 w 137"/>
                <a:gd name="T63" fmla="*/ 7 h 253"/>
                <a:gd name="T64" fmla="*/ 0 w 137"/>
                <a:gd name="T65" fmla="*/ 15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253">
                  <a:moveTo>
                    <a:pt x="0" y="15"/>
                  </a:moveTo>
                  <a:lnTo>
                    <a:pt x="1" y="24"/>
                  </a:lnTo>
                  <a:lnTo>
                    <a:pt x="5" y="49"/>
                  </a:lnTo>
                  <a:lnTo>
                    <a:pt x="12" y="85"/>
                  </a:lnTo>
                  <a:lnTo>
                    <a:pt x="20" y="126"/>
                  </a:lnTo>
                  <a:lnTo>
                    <a:pt x="30" y="167"/>
                  </a:lnTo>
                  <a:lnTo>
                    <a:pt x="42" y="203"/>
                  </a:lnTo>
                  <a:lnTo>
                    <a:pt x="54" y="230"/>
                  </a:lnTo>
                  <a:lnTo>
                    <a:pt x="67" y="243"/>
                  </a:lnTo>
                  <a:lnTo>
                    <a:pt x="80" y="247"/>
                  </a:lnTo>
                  <a:lnTo>
                    <a:pt x="95" y="251"/>
                  </a:lnTo>
                  <a:lnTo>
                    <a:pt x="109" y="253"/>
                  </a:lnTo>
                  <a:lnTo>
                    <a:pt x="121" y="252"/>
                  </a:lnTo>
                  <a:lnTo>
                    <a:pt x="131" y="248"/>
                  </a:lnTo>
                  <a:lnTo>
                    <a:pt x="136" y="239"/>
                  </a:lnTo>
                  <a:lnTo>
                    <a:pt x="137" y="224"/>
                  </a:lnTo>
                  <a:lnTo>
                    <a:pt x="131" y="202"/>
                  </a:lnTo>
                  <a:lnTo>
                    <a:pt x="121" y="176"/>
                  </a:lnTo>
                  <a:lnTo>
                    <a:pt x="110" y="150"/>
                  </a:lnTo>
                  <a:lnTo>
                    <a:pt x="98" y="125"/>
                  </a:lnTo>
                  <a:lnTo>
                    <a:pt x="86" y="102"/>
                  </a:lnTo>
                  <a:lnTo>
                    <a:pt x="75" y="81"/>
                  </a:lnTo>
                  <a:lnTo>
                    <a:pt x="64" y="62"/>
                  </a:lnTo>
                  <a:lnTo>
                    <a:pt x="54" y="46"/>
                  </a:lnTo>
                  <a:lnTo>
                    <a:pt x="47" y="33"/>
                  </a:lnTo>
                  <a:lnTo>
                    <a:pt x="40" y="22"/>
                  </a:lnTo>
                  <a:lnTo>
                    <a:pt x="32" y="14"/>
                  </a:lnTo>
                  <a:lnTo>
                    <a:pt x="24" y="7"/>
                  </a:lnTo>
                  <a:lnTo>
                    <a:pt x="16" y="2"/>
                  </a:lnTo>
                  <a:lnTo>
                    <a:pt x="9" y="0"/>
                  </a:lnTo>
                  <a:lnTo>
                    <a:pt x="4" y="2"/>
                  </a:lnTo>
                  <a:lnTo>
                    <a:pt x="0" y="7"/>
                  </a:lnTo>
                  <a:lnTo>
                    <a:pt x="0" y="15"/>
                  </a:lnTo>
                  <a:close/>
                </a:path>
              </a:pathLst>
            </a:custGeom>
            <a:solidFill>
              <a:srgbClr val="A082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3" name="Freeform 88"/>
            <p:cNvSpPr>
              <a:spLocks/>
            </p:cNvSpPr>
            <p:nvPr/>
          </p:nvSpPr>
          <p:spPr bwMode="auto">
            <a:xfrm>
              <a:off x="2261" y="1805"/>
              <a:ext cx="123" cy="237"/>
            </a:xfrm>
            <a:custGeom>
              <a:avLst/>
              <a:gdLst>
                <a:gd name="T0" fmla="*/ 0 w 123"/>
                <a:gd name="T1" fmla="*/ 14 h 237"/>
                <a:gd name="T2" fmla="*/ 1 w 123"/>
                <a:gd name="T3" fmla="*/ 22 h 237"/>
                <a:gd name="T4" fmla="*/ 5 w 123"/>
                <a:gd name="T5" fmla="*/ 46 h 237"/>
                <a:gd name="T6" fmla="*/ 11 w 123"/>
                <a:gd name="T7" fmla="*/ 79 h 237"/>
                <a:gd name="T8" fmla="*/ 19 w 123"/>
                <a:gd name="T9" fmla="*/ 118 h 237"/>
                <a:gd name="T10" fmla="*/ 28 w 123"/>
                <a:gd name="T11" fmla="*/ 157 h 237"/>
                <a:gd name="T12" fmla="*/ 39 w 123"/>
                <a:gd name="T13" fmla="*/ 191 h 237"/>
                <a:gd name="T14" fmla="*/ 50 w 123"/>
                <a:gd name="T15" fmla="*/ 217 h 237"/>
                <a:gd name="T16" fmla="*/ 61 w 123"/>
                <a:gd name="T17" fmla="*/ 229 h 237"/>
                <a:gd name="T18" fmla="*/ 73 w 123"/>
                <a:gd name="T19" fmla="*/ 232 h 237"/>
                <a:gd name="T20" fmla="*/ 86 w 123"/>
                <a:gd name="T21" fmla="*/ 236 h 237"/>
                <a:gd name="T22" fmla="*/ 99 w 123"/>
                <a:gd name="T23" fmla="*/ 237 h 237"/>
                <a:gd name="T24" fmla="*/ 110 w 123"/>
                <a:gd name="T25" fmla="*/ 237 h 237"/>
                <a:gd name="T26" fmla="*/ 118 w 123"/>
                <a:gd name="T27" fmla="*/ 233 h 237"/>
                <a:gd name="T28" fmla="*/ 123 w 123"/>
                <a:gd name="T29" fmla="*/ 224 h 237"/>
                <a:gd name="T30" fmla="*/ 123 w 123"/>
                <a:gd name="T31" fmla="*/ 210 h 237"/>
                <a:gd name="T32" fmla="*/ 118 w 123"/>
                <a:gd name="T33" fmla="*/ 189 h 237"/>
                <a:gd name="T34" fmla="*/ 109 w 123"/>
                <a:gd name="T35" fmla="*/ 164 h 237"/>
                <a:gd name="T36" fmla="*/ 98 w 123"/>
                <a:gd name="T37" fmla="*/ 140 h 237"/>
                <a:gd name="T38" fmla="*/ 88 w 123"/>
                <a:gd name="T39" fmla="*/ 117 h 237"/>
                <a:gd name="T40" fmla="*/ 77 w 123"/>
                <a:gd name="T41" fmla="*/ 95 h 237"/>
                <a:gd name="T42" fmla="*/ 66 w 123"/>
                <a:gd name="T43" fmla="*/ 75 h 237"/>
                <a:gd name="T44" fmla="*/ 57 w 123"/>
                <a:gd name="T45" fmla="*/ 57 h 237"/>
                <a:gd name="T46" fmla="*/ 48 w 123"/>
                <a:gd name="T47" fmla="*/ 42 h 237"/>
                <a:gd name="T48" fmla="*/ 42 w 123"/>
                <a:gd name="T49" fmla="*/ 30 h 237"/>
                <a:gd name="T50" fmla="*/ 35 w 123"/>
                <a:gd name="T51" fmla="*/ 20 h 237"/>
                <a:gd name="T52" fmla="*/ 28 w 123"/>
                <a:gd name="T53" fmla="*/ 12 h 237"/>
                <a:gd name="T54" fmla="*/ 21 w 123"/>
                <a:gd name="T55" fmla="*/ 6 h 237"/>
                <a:gd name="T56" fmla="*/ 14 w 123"/>
                <a:gd name="T57" fmla="*/ 2 h 237"/>
                <a:gd name="T58" fmla="*/ 8 w 123"/>
                <a:gd name="T59" fmla="*/ 0 h 237"/>
                <a:gd name="T60" fmla="*/ 3 w 123"/>
                <a:gd name="T61" fmla="*/ 2 h 237"/>
                <a:gd name="T62" fmla="*/ 0 w 123"/>
                <a:gd name="T63" fmla="*/ 6 h 237"/>
                <a:gd name="T64" fmla="*/ 0 w 123"/>
                <a:gd name="T65" fmla="*/ 14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237">
                  <a:moveTo>
                    <a:pt x="0" y="14"/>
                  </a:moveTo>
                  <a:lnTo>
                    <a:pt x="1" y="22"/>
                  </a:lnTo>
                  <a:lnTo>
                    <a:pt x="5" y="46"/>
                  </a:lnTo>
                  <a:lnTo>
                    <a:pt x="11" y="79"/>
                  </a:lnTo>
                  <a:lnTo>
                    <a:pt x="19" y="118"/>
                  </a:lnTo>
                  <a:lnTo>
                    <a:pt x="28" y="157"/>
                  </a:lnTo>
                  <a:lnTo>
                    <a:pt x="39" y="191"/>
                  </a:lnTo>
                  <a:lnTo>
                    <a:pt x="50" y="217"/>
                  </a:lnTo>
                  <a:lnTo>
                    <a:pt x="61" y="229"/>
                  </a:lnTo>
                  <a:lnTo>
                    <a:pt x="73" y="232"/>
                  </a:lnTo>
                  <a:lnTo>
                    <a:pt x="86" y="236"/>
                  </a:lnTo>
                  <a:lnTo>
                    <a:pt x="99" y="237"/>
                  </a:lnTo>
                  <a:lnTo>
                    <a:pt x="110" y="237"/>
                  </a:lnTo>
                  <a:lnTo>
                    <a:pt x="118" y="233"/>
                  </a:lnTo>
                  <a:lnTo>
                    <a:pt x="123" y="224"/>
                  </a:lnTo>
                  <a:lnTo>
                    <a:pt x="123" y="210"/>
                  </a:lnTo>
                  <a:lnTo>
                    <a:pt x="118" y="189"/>
                  </a:lnTo>
                  <a:lnTo>
                    <a:pt x="109" y="164"/>
                  </a:lnTo>
                  <a:lnTo>
                    <a:pt x="98" y="140"/>
                  </a:lnTo>
                  <a:lnTo>
                    <a:pt x="88" y="117"/>
                  </a:lnTo>
                  <a:lnTo>
                    <a:pt x="77" y="95"/>
                  </a:lnTo>
                  <a:lnTo>
                    <a:pt x="66" y="75"/>
                  </a:lnTo>
                  <a:lnTo>
                    <a:pt x="57" y="57"/>
                  </a:lnTo>
                  <a:lnTo>
                    <a:pt x="48" y="42"/>
                  </a:lnTo>
                  <a:lnTo>
                    <a:pt x="42" y="30"/>
                  </a:lnTo>
                  <a:lnTo>
                    <a:pt x="35" y="20"/>
                  </a:lnTo>
                  <a:lnTo>
                    <a:pt x="28" y="12"/>
                  </a:lnTo>
                  <a:lnTo>
                    <a:pt x="21" y="6"/>
                  </a:lnTo>
                  <a:lnTo>
                    <a:pt x="14" y="2"/>
                  </a:lnTo>
                  <a:lnTo>
                    <a:pt x="8" y="0"/>
                  </a:lnTo>
                  <a:lnTo>
                    <a:pt x="3" y="2"/>
                  </a:lnTo>
                  <a:lnTo>
                    <a:pt x="0" y="6"/>
                  </a:lnTo>
                  <a:lnTo>
                    <a:pt x="0" y="14"/>
                  </a:lnTo>
                  <a:close/>
                </a:path>
              </a:pathLst>
            </a:custGeom>
            <a:solidFill>
              <a:srgbClr val="8256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4" name="Freeform 89"/>
            <p:cNvSpPr>
              <a:spLocks/>
            </p:cNvSpPr>
            <p:nvPr/>
          </p:nvSpPr>
          <p:spPr bwMode="auto">
            <a:xfrm>
              <a:off x="2267" y="1816"/>
              <a:ext cx="110" cy="222"/>
            </a:xfrm>
            <a:custGeom>
              <a:avLst/>
              <a:gdLst>
                <a:gd name="T0" fmla="*/ 0 w 110"/>
                <a:gd name="T1" fmla="*/ 12 h 222"/>
                <a:gd name="T2" fmla="*/ 1 w 110"/>
                <a:gd name="T3" fmla="*/ 20 h 222"/>
                <a:gd name="T4" fmla="*/ 5 w 110"/>
                <a:gd name="T5" fmla="*/ 43 h 222"/>
                <a:gd name="T6" fmla="*/ 11 w 110"/>
                <a:gd name="T7" fmla="*/ 74 h 222"/>
                <a:gd name="T8" fmla="*/ 18 w 110"/>
                <a:gd name="T9" fmla="*/ 110 h 222"/>
                <a:gd name="T10" fmla="*/ 27 w 110"/>
                <a:gd name="T11" fmla="*/ 147 h 222"/>
                <a:gd name="T12" fmla="*/ 36 w 110"/>
                <a:gd name="T13" fmla="*/ 179 h 222"/>
                <a:gd name="T14" fmla="*/ 47 w 110"/>
                <a:gd name="T15" fmla="*/ 203 h 222"/>
                <a:gd name="T16" fmla="*/ 56 w 110"/>
                <a:gd name="T17" fmla="*/ 214 h 222"/>
                <a:gd name="T18" fmla="*/ 67 w 110"/>
                <a:gd name="T19" fmla="*/ 218 h 222"/>
                <a:gd name="T20" fmla="*/ 78 w 110"/>
                <a:gd name="T21" fmla="*/ 221 h 222"/>
                <a:gd name="T22" fmla="*/ 89 w 110"/>
                <a:gd name="T23" fmla="*/ 222 h 222"/>
                <a:gd name="T24" fmla="*/ 99 w 110"/>
                <a:gd name="T25" fmla="*/ 222 h 222"/>
                <a:gd name="T26" fmla="*/ 105 w 110"/>
                <a:gd name="T27" fmla="*/ 218 h 222"/>
                <a:gd name="T28" fmla="*/ 110 w 110"/>
                <a:gd name="T29" fmla="*/ 210 h 222"/>
                <a:gd name="T30" fmla="*/ 110 w 110"/>
                <a:gd name="T31" fmla="*/ 196 h 222"/>
                <a:gd name="T32" fmla="*/ 105 w 110"/>
                <a:gd name="T33" fmla="*/ 176 h 222"/>
                <a:gd name="T34" fmla="*/ 97 w 110"/>
                <a:gd name="T35" fmla="*/ 153 h 222"/>
                <a:gd name="T36" fmla="*/ 88 w 110"/>
                <a:gd name="T37" fmla="*/ 131 h 222"/>
                <a:gd name="T38" fmla="*/ 78 w 110"/>
                <a:gd name="T39" fmla="*/ 109 h 222"/>
                <a:gd name="T40" fmla="*/ 69 w 110"/>
                <a:gd name="T41" fmla="*/ 89 h 222"/>
                <a:gd name="T42" fmla="*/ 59 w 110"/>
                <a:gd name="T43" fmla="*/ 70 h 222"/>
                <a:gd name="T44" fmla="*/ 50 w 110"/>
                <a:gd name="T45" fmla="*/ 53 h 222"/>
                <a:gd name="T46" fmla="*/ 43 w 110"/>
                <a:gd name="T47" fmla="*/ 39 h 222"/>
                <a:gd name="T48" fmla="*/ 37 w 110"/>
                <a:gd name="T49" fmla="*/ 27 h 222"/>
                <a:gd name="T50" fmla="*/ 31 w 110"/>
                <a:gd name="T51" fmla="*/ 18 h 222"/>
                <a:gd name="T52" fmla="*/ 25 w 110"/>
                <a:gd name="T53" fmla="*/ 11 h 222"/>
                <a:gd name="T54" fmla="*/ 19 w 110"/>
                <a:gd name="T55" fmla="*/ 4 h 222"/>
                <a:gd name="T56" fmla="*/ 13 w 110"/>
                <a:gd name="T57" fmla="*/ 1 h 222"/>
                <a:gd name="T58" fmla="*/ 7 w 110"/>
                <a:gd name="T59" fmla="*/ 0 h 222"/>
                <a:gd name="T60" fmla="*/ 3 w 110"/>
                <a:gd name="T61" fmla="*/ 1 h 222"/>
                <a:gd name="T62" fmla="*/ 0 w 110"/>
                <a:gd name="T63" fmla="*/ 5 h 222"/>
                <a:gd name="T64" fmla="*/ 0 w 110"/>
                <a:gd name="T65" fmla="*/ 12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22">
                  <a:moveTo>
                    <a:pt x="0" y="12"/>
                  </a:moveTo>
                  <a:lnTo>
                    <a:pt x="1" y="20"/>
                  </a:lnTo>
                  <a:lnTo>
                    <a:pt x="5" y="43"/>
                  </a:lnTo>
                  <a:lnTo>
                    <a:pt x="11" y="74"/>
                  </a:lnTo>
                  <a:lnTo>
                    <a:pt x="18" y="110"/>
                  </a:lnTo>
                  <a:lnTo>
                    <a:pt x="27" y="147"/>
                  </a:lnTo>
                  <a:lnTo>
                    <a:pt x="36" y="179"/>
                  </a:lnTo>
                  <a:lnTo>
                    <a:pt x="47" y="203"/>
                  </a:lnTo>
                  <a:lnTo>
                    <a:pt x="56" y="214"/>
                  </a:lnTo>
                  <a:lnTo>
                    <a:pt x="67" y="218"/>
                  </a:lnTo>
                  <a:lnTo>
                    <a:pt x="78" y="221"/>
                  </a:lnTo>
                  <a:lnTo>
                    <a:pt x="89" y="222"/>
                  </a:lnTo>
                  <a:lnTo>
                    <a:pt x="99" y="222"/>
                  </a:lnTo>
                  <a:lnTo>
                    <a:pt x="105" y="218"/>
                  </a:lnTo>
                  <a:lnTo>
                    <a:pt x="110" y="210"/>
                  </a:lnTo>
                  <a:lnTo>
                    <a:pt x="110" y="196"/>
                  </a:lnTo>
                  <a:lnTo>
                    <a:pt x="105" y="176"/>
                  </a:lnTo>
                  <a:lnTo>
                    <a:pt x="97" y="153"/>
                  </a:lnTo>
                  <a:lnTo>
                    <a:pt x="88" y="131"/>
                  </a:lnTo>
                  <a:lnTo>
                    <a:pt x="78" y="109"/>
                  </a:lnTo>
                  <a:lnTo>
                    <a:pt x="69" y="89"/>
                  </a:lnTo>
                  <a:lnTo>
                    <a:pt x="59" y="70"/>
                  </a:lnTo>
                  <a:lnTo>
                    <a:pt x="50" y="53"/>
                  </a:lnTo>
                  <a:lnTo>
                    <a:pt x="43" y="39"/>
                  </a:lnTo>
                  <a:lnTo>
                    <a:pt x="37" y="27"/>
                  </a:lnTo>
                  <a:lnTo>
                    <a:pt x="31" y="18"/>
                  </a:lnTo>
                  <a:lnTo>
                    <a:pt x="25" y="11"/>
                  </a:lnTo>
                  <a:lnTo>
                    <a:pt x="19" y="4"/>
                  </a:lnTo>
                  <a:lnTo>
                    <a:pt x="13" y="1"/>
                  </a:lnTo>
                  <a:lnTo>
                    <a:pt x="7" y="0"/>
                  </a:lnTo>
                  <a:lnTo>
                    <a:pt x="3" y="1"/>
                  </a:lnTo>
                  <a:lnTo>
                    <a:pt x="0" y="5"/>
                  </a:lnTo>
                  <a:lnTo>
                    <a:pt x="0" y="12"/>
                  </a:lnTo>
                  <a:close/>
                </a:path>
              </a:pathLst>
            </a:custGeom>
            <a:solidFill>
              <a:srgbClr val="63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5" name="Freeform 90"/>
            <p:cNvSpPr>
              <a:spLocks/>
            </p:cNvSpPr>
            <p:nvPr/>
          </p:nvSpPr>
          <p:spPr bwMode="auto">
            <a:xfrm>
              <a:off x="2274" y="1826"/>
              <a:ext cx="96" cy="208"/>
            </a:xfrm>
            <a:custGeom>
              <a:avLst/>
              <a:gdLst>
                <a:gd name="T0" fmla="*/ 0 w 96"/>
                <a:gd name="T1" fmla="*/ 12 h 208"/>
                <a:gd name="T2" fmla="*/ 1 w 96"/>
                <a:gd name="T3" fmla="*/ 20 h 208"/>
                <a:gd name="T4" fmla="*/ 4 w 96"/>
                <a:gd name="T5" fmla="*/ 40 h 208"/>
                <a:gd name="T6" fmla="*/ 10 w 96"/>
                <a:gd name="T7" fmla="*/ 70 h 208"/>
                <a:gd name="T8" fmla="*/ 17 w 96"/>
                <a:gd name="T9" fmla="*/ 104 h 208"/>
                <a:gd name="T10" fmla="*/ 25 w 96"/>
                <a:gd name="T11" fmla="*/ 138 h 208"/>
                <a:gd name="T12" fmla="*/ 33 w 96"/>
                <a:gd name="T13" fmla="*/ 168 h 208"/>
                <a:gd name="T14" fmla="*/ 42 w 96"/>
                <a:gd name="T15" fmla="*/ 190 h 208"/>
                <a:gd name="T16" fmla="*/ 51 w 96"/>
                <a:gd name="T17" fmla="*/ 201 h 208"/>
                <a:gd name="T18" fmla="*/ 60 w 96"/>
                <a:gd name="T19" fmla="*/ 204 h 208"/>
                <a:gd name="T20" fmla="*/ 69 w 96"/>
                <a:gd name="T21" fmla="*/ 206 h 208"/>
                <a:gd name="T22" fmla="*/ 78 w 96"/>
                <a:gd name="T23" fmla="*/ 208 h 208"/>
                <a:gd name="T24" fmla="*/ 87 w 96"/>
                <a:gd name="T25" fmla="*/ 207 h 208"/>
                <a:gd name="T26" fmla="*/ 93 w 96"/>
                <a:gd name="T27" fmla="*/ 203 h 208"/>
                <a:gd name="T28" fmla="*/ 96 w 96"/>
                <a:gd name="T29" fmla="*/ 196 h 208"/>
                <a:gd name="T30" fmla="*/ 96 w 96"/>
                <a:gd name="T31" fmla="*/ 183 h 208"/>
                <a:gd name="T32" fmla="*/ 92 w 96"/>
                <a:gd name="T33" fmla="*/ 164 h 208"/>
                <a:gd name="T34" fmla="*/ 84 w 96"/>
                <a:gd name="T35" fmla="*/ 143 h 208"/>
                <a:gd name="T36" fmla="*/ 76 w 96"/>
                <a:gd name="T37" fmla="*/ 122 h 208"/>
                <a:gd name="T38" fmla="*/ 67 w 96"/>
                <a:gd name="T39" fmla="*/ 102 h 208"/>
                <a:gd name="T40" fmla="*/ 59 w 96"/>
                <a:gd name="T41" fmla="*/ 83 h 208"/>
                <a:gd name="T42" fmla="*/ 51 w 96"/>
                <a:gd name="T43" fmla="*/ 65 h 208"/>
                <a:gd name="T44" fmla="*/ 43 w 96"/>
                <a:gd name="T45" fmla="*/ 50 h 208"/>
                <a:gd name="T46" fmla="*/ 36 w 96"/>
                <a:gd name="T47" fmla="*/ 36 h 208"/>
                <a:gd name="T48" fmla="*/ 31 w 96"/>
                <a:gd name="T49" fmla="*/ 25 h 208"/>
                <a:gd name="T50" fmla="*/ 26 w 96"/>
                <a:gd name="T51" fmla="*/ 17 h 208"/>
                <a:gd name="T52" fmla="*/ 21 w 96"/>
                <a:gd name="T53" fmla="*/ 10 h 208"/>
                <a:gd name="T54" fmla="*/ 15 w 96"/>
                <a:gd name="T55" fmla="*/ 5 h 208"/>
                <a:gd name="T56" fmla="*/ 10 w 96"/>
                <a:gd name="T57" fmla="*/ 1 h 208"/>
                <a:gd name="T58" fmla="*/ 6 w 96"/>
                <a:gd name="T59" fmla="*/ 0 h 208"/>
                <a:gd name="T60" fmla="*/ 2 w 96"/>
                <a:gd name="T61" fmla="*/ 1 h 208"/>
                <a:gd name="T62" fmla="*/ 0 w 96"/>
                <a:gd name="T63" fmla="*/ 5 h 208"/>
                <a:gd name="T64" fmla="*/ 0 w 96"/>
                <a:gd name="T65" fmla="*/ 1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 h="208">
                  <a:moveTo>
                    <a:pt x="0" y="12"/>
                  </a:moveTo>
                  <a:lnTo>
                    <a:pt x="1" y="20"/>
                  </a:lnTo>
                  <a:lnTo>
                    <a:pt x="4" y="40"/>
                  </a:lnTo>
                  <a:lnTo>
                    <a:pt x="10" y="70"/>
                  </a:lnTo>
                  <a:lnTo>
                    <a:pt x="17" y="104"/>
                  </a:lnTo>
                  <a:lnTo>
                    <a:pt x="25" y="138"/>
                  </a:lnTo>
                  <a:lnTo>
                    <a:pt x="33" y="168"/>
                  </a:lnTo>
                  <a:lnTo>
                    <a:pt x="42" y="190"/>
                  </a:lnTo>
                  <a:lnTo>
                    <a:pt x="51" y="201"/>
                  </a:lnTo>
                  <a:lnTo>
                    <a:pt x="60" y="204"/>
                  </a:lnTo>
                  <a:lnTo>
                    <a:pt x="69" y="206"/>
                  </a:lnTo>
                  <a:lnTo>
                    <a:pt x="78" y="208"/>
                  </a:lnTo>
                  <a:lnTo>
                    <a:pt x="87" y="207"/>
                  </a:lnTo>
                  <a:lnTo>
                    <a:pt x="93" y="203"/>
                  </a:lnTo>
                  <a:lnTo>
                    <a:pt x="96" y="196"/>
                  </a:lnTo>
                  <a:lnTo>
                    <a:pt x="96" y="183"/>
                  </a:lnTo>
                  <a:lnTo>
                    <a:pt x="92" y="164"/>
                  </a:lnTo>
                  <a:lnTo>
                    <a:pt x="84" y="143"/>
                  </a:lnTo>
                  <a:lnTo>
                    <a:pt x="76" y="122"/>
                  </a:lnTo>
                  <a:lnTo>
                    <a:pt x="67" y="102"/>
                  </a:lnTo>
                  <a:lnTo>
                    <a:pt x="59" y="83"/>
                  </a:lnTo>
                  <a:lnTo>
                    <a:pt x="51" y="65"/>
                  </a:lnTo>
                  <a:lnTo>
                    <a:pt x="43" y="50"/>
                  </a:lnTo>
                  <a:lnTo>
                    <a:pt x="36" y="36"/>
                  </a:lnTo>
                  <a:lnTo>
                    <a:pt x="31" y="25"/>
                  </a:lnTo>
                  <a:lnTo>
                    <a:pt x="26" y="17"/>
                  </a:lnTo>
                  <a:lnTo>
                    <a:pt x="21" y="10"/>
                  </a:lnTo>
                  <a:lnTo>
                    <a:pt x="15" y="5"/>
                  </a:lnTo>
                  <a:lnTo>
                    <a:pt x="10" y="1"/>
                  </a:lnTo>
                  <a:lnTo>
                    <a:pt x="6" y="0"/>
                  </a:lnTo>
                  <a:lnTo>
                    <a:pt x="2" y="1"/>
                  </a:lnTo>
                  <a:lnTo>
                    <a:pt x="0" y="5"/>
                  </a:lnTo>
                  <a:lnTo>
                    <a:pt x="0" y="12"/>
                  </a:lnTo>
                  <a:close/>
                </a:path>
              </a:pathLst>
            </a:custGeom>
            <a:solidFill>
              <a:srgbClr val="44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6" name="Freeform 91"/>
            <p:cNvSpPr>
              <a:spLocks/>
            </p:cNvSpPr>
            <p:nvPr/>
          </p:nvSpPr>
          <p:spPr bwMode="auto">
            <a:xfrm>
              <a:off x="1983" y="1153"/>
              <a:ext cx="13" cy="49"/>
            </a:xfrm>
            <a:custGeom>
              <a:avLst/>
              <a:gdLst>
                <a:gd name="T0" fmla="*/ 12 w 13"/>
                <a:gd name="T1" fmla="*/ 0 h 49"/>
                <a:gd name="T2" fmla="*/ 11 w 13"/>
                <a:gd name="T3" fmla="*/ 7 h 49"/>
                <a:gd name="T4" fmla="*/ 11 w 13"/>
                <a:gd name="T5" fmla="*/ 14 h 49"/>
                <a:gd name="T6" fmla="*/ 10 w 13"/>
                <a:gd name="T7" fmla="*/ 21 h 49"/>
                <a:gd name="T8" fmla="*/ 9 w 13"/>
                <a:gd name="T9" fmla="*/ 27 h 49"/>
                <a:gd name="T10" fmla="*/ 7 w 13"/>
                <a:gd name="T11" fmla="*/ 32 h 49"/>
                <a:gd name="T12" fmla="*/ 4 w 13"/>
                <a:gd name="T13" fmla="*/ 37 h 49"/>
                <a:gd name="T14" fmla="*/ 2 w 13"/>
                <a:gd name="T15" fmla="*/ 42 h 49"/>
                <a:gd name="T16" fmla="*/ 0 w 13"/>
                <a:gd name="T17" fmla="*/ 47 h 49"/>
                <a:gd name="T18" fmla="*/ 0 w 13"/>
                <a:gd name="T19" fmla="*/ 48 h 49"/>
                <a:gd name="T20" fmla="*/ 1 w 13"/>
                <a:gd name="T21" fmla="*/ 48 h 49"/>
                <a:gd name="T22" fmla="*/ 2 w 13"/>
                <a:gd name="T23" fmla="*/ 49 h 49"/>
                <a:gd name="T24" fmla="*/ 2 w 13"/>
                <a:gd name="T25" fmla="*/ 48 h 49"/>
                <a:gd name="T26" fmla="*/ 10 w 13"/>
                <a:gd name="T27" fmla="*/ 38 h 49"/>
                <a:gd name="T28" fmla="*/ 13 w 13"/>
                <a:gd name="T29" fmla="*/ 26 h 49"/>
                <a:gd name="T30" fmla="*/ 13 w 13"/>
                <a:gd name="T31" fmla="*/ 12 h 49"/>
                <a:gd name="T32" fmla="*/ 12 w 13"/>
                <a:gd name="T33" fmla="*/ 0 h 49"/>
                <a:gd name="T34" fmla="*/ 12 w 13"/>
                <a:gd name="T35" fmla="*/ 0 h 49"/>
                <a:gd name="T36" fmla="*/ 12 w 13"/>
                <a:gd name="T37" fmla="*/ 0 h 49"/>
                <a:gd name="T38" fmla="*/ 12 w 13"/>
                <a:gd name="T39" fmla="*/ 0 h 49"/>
                <a:gd name="T40" fmla="*/ 12 w 13"/>
                <a:gd name="T41" fmla="*/ 0 h 49"/>
                <a:gd name="T42" fmla="*/ 12 w 13"/>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 h="49">
                  <a:moveTo>
                    <a:pt x="12" y="0"/>
                  </a:moveTo>
                  <a:lnTo>
                    <a:pt x="11" y="7"/>
                  </a:lnTo>
                  <a:lnTo>
                    <a:pt x="11" y="14"/>
                  </a:lnTo>
                  <a:lnTo>
                    <a:pt x="10" y="21"/>
                  </a:lnTo>
                  <a:lnTo>
                    <a:pt x="9" y="27"/>
                  </a:lnTo>
                  <a:lnTo>
                    <a:pt x="7" y="32"/>
                  </a:lnTo>
                  <a:lnTo>
                    <a:pt x="4" y="37"/>
                  </a:lnTo>
                  <a:lnTo>
                    <a:pt x="2" y="42"/>
                  </a:lnTo>
                  <a:lnTo>
                    <a:pt x="0" y="47"/>
                  </a:lnTo>
                  <a:lnTo>
                    <a:pt x="0" y="48"/>
                  </a:lnTo>
                  <a:lnTo>
                    <a:pt x="1" y="48"/>
                  </a:lnTo>
                  <a:lnTo>
                    <a:pt x="2" y="49"/>
                  </a:lnTo>
                  <a:lnTo>
                    <a:pt x="2" y="48"/>
                  </a:lnTo>
                  <a:lnTo>
                    <a:pt x="10" y="38"/>
                  </a:lnTo>
                  <a:lnTo>
                    <a:pt x="13" y="26"/>
                  </a:lnTo>
                  <a:lnTo>
                    <a:pt x="13" y="1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7" name="Freeform 92"/>
            <p:cNvSpPr>
              <a:spLocks/>
            </p:cNvSpPr>
            <p:nvPr/>
          </p:nvSpPr>
          <p:spPr bwMode="auto">
            <a:xfrm>
              <a:off x="1972" y="1194"/>
              <a:ext cx="33" cy="152"/>
            </a:xfrm>
            <a:custGeom>
              <a:avLst/>
              <a:gdLst>
                <a:gd name="T0" fmla="*/ 12 w 33"/>
                <a:gd name="T1" fmla="*/ 0 h 152"/>
                <a:gd name="T2" fmla="*/ 18 w 33"/>
                <a:gd name="T3" fmla="*/ 10 h 152"/>
                <a:gd name="T4" fmla="*/ 23 w 33"/>
                <a:gd name="T5" fmla="*/ 21 h 152"/>
                <a:gd name="T6" fmla="*/ 26 w 33"/>
                <a:gd name="T7" fmla="*/ 33 h 152"/>
                <a:gd name="T8" fmla="*/ 26 w 33"/>
                <a:gd name="T9" fmla="*/ 45 h 152"/>
                <a:gd name="T10" fmla="*/ 24 w 33"/>
                <a:gd name="T11" fmla="*/ 54 h 152"/>
                <a:gd name="T12" fmla="*/ 21 w 33"/>
                <a:gd name="T13" fmla="*/ 62 h 152"/>
                <a:gd name="T14" fmla="*/ 17 w 33"/>
                <a:gd name="T15" fmla="*/ 70 h 152"/>
                <a:gd name="T16" fmla="*/ 15 w 33"/>
                <a:gd name="T17" fmla="*/ 79 h 152"/>
                <a:gd name="T18" fmla="*/ 13 w 33"/>
                <a:gd name="T19" fmla="*/ 92 h 152"/>
                <a:gd name="T20" fmla="*/ 12 w 33"/>
                <a:gd name="T21" fmla="*/ 104 h 152"/>
                <a:gd name="T22" fmla="*/ 10 w 33"/>
                <a:gd name="T23" fmla="*/ 117 h 152"/>
                <a:gd name="T24" fmla="*/ 6 w 33"/>
                <a:gd name="T25" fmla="*/ 129 h 152"/>
                <a:gd name="T26" fmla="*/ 5 w 33"/>
                <a:gd name="T27" fmla="*/ 134 h 152"/>
                <a:gd name="T28" fmla="*/ 3 w 33"/>
                <a:gd name="T29" fmla="*/ 140 h 152"/>
                <a:gd name="T30" fmla="*/ 2 w 33"/>
                <a:gd name="T31" fmla="*/ 145 h 152"/>
                <a:gd name="T32" fmla="*/ 0 w 33"/>
                <a:gd name="T33" fmla="*/ 150 h 152"/>
                <a:gd name="T34" fmla="*/ 0 w 33"/>
                <a:gd name="T35" fmla="*/ 151 h 152"/>
                <a:gd name="T36" fmla="*/ 1 w 33"/>
                <a:gd name="T37" fmla="*/ 152 h 152"/>
                <a:gd name="T38" fmla="*/ 2 w 33"/>
                <a:gd name="T39" fmla="*/ 151 h 152"/>
                <a:gd name="T40" fmla="*/ 3 w 33"/>
                <a:gd name="T41" fmla="*/ 151 h 152"/>
                <a:gd name="T42" fmla="*/ 5 w 33"/>
                <a:gd name="T43" fmla="*/ 149 h 152"/>
                <a:gd name="T44" fmla="*/ 6 w 33"/>
                <a:gd name="T45" fmla="*/ 148 h 152"/>
                <a:gd name="T46" fmla="*/ 7 w 33"/>
                <a:gd name="T47" fmla="*/ 146 h 152"/>
                <a:gd name="T48" fmla="*/ 9 w 33"/>
                <a:gd name="T49" fmla="*/ 144 h 152"/>
                <a:gd name="T50" fmla="*/ 10 w 33"/>
                <a:gd name="T51" fmla="*/ 140 h 152"/>
                <a:gd name="T52" fmla="*/ 11 w 33"/>
                <a:gd name="T53" fmla="*/ 134 h 152"/>
                <a:gd name="T54" fmla="*/ 13 w 33"/>
                <a:gd name="T55" fmla="*/ 130 h 152"/>
                <a:gd name="T56" fmla="*/ 14 w 33"/>
                <a:gd name="T57" fmla="*/ 125 h 152"/>
                <a:gd name="T58" fmla="*/ 18 w 33"/>
                <a:gd name="T59" fmla="*/ 114 h 152"/>
                <a:gd name="T60" fmla="*/ 21 w 33"/>
                <a:gd name="T61" fmla="*/ 102 h 152"/>
                <a:gd name="T62" fmla="*/ 22 w 33"/>
                <a:gd name="T63" fmla="*/ 91 h 152"/>
                <a:gd name="T64" fmla="*/ 23 w 33"/>
                <a:gd name="T65" fmla="*/ 80 h 152"/>
                <a:gd name="T66" fmla="*/ 25 w 33"/>
                <a:gd name="T67" fmla="*/ 70 h 152"/>
                <a:gd name="T68" fmla="*/ 29 w 33"/>
                <a:gd name="T69" fmla="*/ 60 h 152"/>
                <a:gd name="T70" fmla="*/ 32 w 33"/>
                <a:gd name="T71" fmla="*/ 51 h 152"/>
                <a:gd name="T72" fmla="*/ 33 w 33"/>
                <a:gd name="T73" fmla="*/ 41 h 152"/>
                <a:gd name="T74" fmla="*/ 32 w 33"/>
                <a:gd name="T75" fmla="*/ 35 h 152"/>
                <a:gd name="T76" fmla="*/ 31 w 33"/>
                <a:gd name="T77" fmla="*/ 30 h 152"/>
                <a:gd name="T78" fmla="*/ 28 w 33"/>
                <a:gd name="T79" fmla="*/ 24 h 152"/>
                <a:gd name="T80" fmla="*/ 26 w 33"/>
                <a:gd name="T81" fmla="*/ 19 h 152"/>
                <a:gd name="T82" fmla="*/ 23 w 33"/>
                <a:gd name="T83" fmla="*/ 14 h 152"/>
                <a:gd name="T84" fmla="*/ 20 w 33"/>
                <a:gd name="T85" fmla="*/ 9 h 152"/>
                <a:gd name="T86" fmla="*/ 16 w 33"/>
                <a:gd name="T87" fmla="*/ 4 h 152"/>
                <a:gd name="T88" fmla="*/ 12 w 33"/>
                <a:gd name="T89" fmla="*/ 0 h 152"/>
                <a:gd name="T90" fmla="*/ 12 w 33"/>
                <a:gd name="T91" fmla="*/ 0 h 152"/>
                <a:gd name="T92" fmla="*/ 12 w 33"/>
                <a:gd name="T93" fmla="*/ 0 h 152"/>
                <a:gd name="T94" fmla="*/ 12 w 33"/>
                <a:gd name="T95" fmla="*/ 0 h 152"/>
                <a:gd name="T96" fmla="*/ 12 w 33"/>
                <a:gd name="T97" fmla="*/ 0 h 152"/>
                <a:gd name="T98" fmla="*/ 12 w 33"/>
                <a:gd name="T99" fmla="*/ 0 h 1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3" h="152">
                  <a:moveTo>
                    <a:pt x="12" y="0"/>
                  </a:moveTo>
                  <a:lnTo>
                    <a:pt x="18" y="10"/>
                  </a:lnTo>
                  <a:lnTo>
                    <a:pt x="23" y="21"/>
                  </a:lnTo>
                  <a:lnTo>
                    <a:pt x="26" y="33"/>
                  </a:lnTo>
                  <a:lnTo>
                    <a:pt x="26" y="45"/>
                  </a:lnTo>
                  <a:lnTo>
                    <a:pt x="24" y="54"/>
                  </a:lnTo>
                  <a:lnTo>
                    <a:pt x="21" y="62"/>
                  </a:lnTo>
                  <a:lnTo>
                    <a:pt x="17" y="70"/>
                  </a:lnTo>
                  <a:lnTo>
                    <a:pt x="15" y="79"/>
                  </a:lnTo>
                  <a:lnTo>
                    <a:pt x="13" y="92"/>
                  </a:lnTo>
                  <a:lnTo>
                    <a:pt x="12" y="104"/>
                  </a:lnTo>
                  <a:lnTo>
                    <a:pt x="10" y="117"/>
                  </a:lnTo>
                  <a:lnTo>
                    <a:pt x="6" y="129"/>
                  </a:lnTo>
                  <a:lnTo>
                    <a:pt x="5" y="134"/>
                  </a:lnTo>
                  <a:lnTo>
                    <a:pt x="3" y="140"/>
                  </a:lnTo>
                  <a:lnTo>
                    <a:pt x="2" y="145"/>
                  </a:lnTo>
                  <a:lnTo>
                    <a:pt x="0" y="150"/>
                  </a:lnTo>
                  <a:lnTo>
                    <a:pt x="0" y="151"/>
                  </a:lnTo>
                  <a:lnTo>
                    <a:pt x="1" y="152"/>
                  </a:lnTo>
                  <a:lnTo>
                    <a:pt x="2" y="151"/>
                  </a:lnTo>
                  <a:lnTo>
                    <a:pt x="3" y="151"/>
                  </a:lnTo>
                  <a:lnTo>
                    <a:pt x="5" y="149"/>
                  </a:lnTo>
                  <a:lnTo>
                    <a:pt x="6" y="148"/>
                  </a:lnTo>
                  <a:lnTo>
                    <a:pt x="7" y="146"/>
                  </a:lnTo>
                  <a:lnTo>
                    <a:pt x="9" y="144"/>
                  </a:lnTo>
                  <a:lnTo>
                    <a:pt x="10" y="140"/>
                  </a:lnTo>
                  <a:lnTo>
                    <a:pt x="11" y="134"/>
                  </a:lnTo>
                  <a:lnTo>
                    <a:pt x="13" y="130"/>
                  </a:lnTo>
                  <a:lnTo>
                    <a:pt x="14" y="125"/>
                  </a:lnTo>
                  <a:lnTo>
                    <a:pt x="18" y="114"/>
                  </a:lnTo>
                  <a:lnTo>
                    <a:pt x="21" y="102"/>
                  </a:lnTo>
                  <a:lnTo>
                    <a:pt x="22" y="91"/>
                  </a:lnTo>
                  <a:lnTo>
                    <a:pt x="23" y="80"/>
                  </a:lnTo>
                  <a:lnTo>
                    <a:pt x="25" y="70"/>
                  </a:lnTo>
                  <a:lnTo>
                    <a:pt x="29" y="60"/>
                  </a:lnTo>
                  <a:lnTo>
                    <a:pt x="32" y="51"/>
                  </a:lnTo>
                  <a:lnTo>
                    <a:pt x="33" y="41"/>
                  </a:lnTo>
                  <a:lnTo>
                    <a:pt x="32" y="35"/>
                  </a:lnTo>
                  <a:lnTo>
                    <a:pt x="31" y="30"/>
                  </a:lnTo>
                  <a:lnTo>
                    <a:pt x="28" y="24"/>
                  </a:lnTo>
                  <a:lnTo>
                    <a:pt x="26" y="19"/>
                  </a:lnTo>
                  <a:lnTo>
                    <a:pt x="23" y="14"/>
                  </a:lnTo>
                  <a:lnTo>
                    <a:pt x="20" y="9"/>
                  </a:lnTo>
                  <a:lnTo>
                    <a:pt x="16" y="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8" name="Freeform 93"/>
            <p:cNvSpPr>
              <a:spLocks/>
            </p:cNvSpPr>
            <p:nvPr/>
          </p:nvSpPr>
          <p:spPr bwMode="auto">
            <a:xfrm>
              <a:off x="1831" y="1263"/>
              <a:ext cx="148" cy="95"/>
            </a:xfrm>
            <a:custGeom>
              <a:avLst/>
              <a:gdLst>
                <a:gd name="T0" fmla="*/ 0 w 148"/>
                <a:gd name="T1" fmla="*/ 0 h 95"/>
                <a:gd name="T2" fmla="*/ 2 w 148"/>
                <a:gd name="T3" fmla="*/ 13 h 95"/>
                <a:gd name="T4" fmla="*/ 4 w 148"/>
                <a:gd name="T5" fmla="*/ 25 h 95"/>
                <a:gd name="T6" fmla="*/ 8 w 148"/>
                <a:gd name="T7" fmla="*/ 36 h 95"/>
                <a:gd name="T8" fmla="*/ 13 w 148"/>
                <a:gd name="T9" fmla="*/ 48 h 95"/>
                <a:gd name="T10" fmla="*/ 16 w 148"/>
                <a:gd name="T11" fmla="*/ 53 h 95"/>
                <a:gd name="T12" fmla="*/ 21 w 148"/>
                <a:gd name="T13" fmla="*/ 58 h 95"/>
                <a:gd name="T14" fmla="*/ 26 w 148"/>
                <a:gd name="T15" fmla="*/ 62 h 95"/>
                <a:gd name="T16" fmla="*/ 31 w 148"/>
                <a:gd name="T17" fmla="*/ 66 h 95"/>
                <a:gd name="T18" fmla="*/ 36 w 148"/>
                <a:gd name="T19" fmla="*/ 70 h 95"/>
                <a:gd name="T20" fmla="*/ 42 w 148"/>
                <a:gd name="T21" fmla="*/ 73 h 95"/>
                <a:gd name="T22" fmla="*/ 48 w 148"/>
                <a:gd name="T23" fmla="*/ 76 h 95"/>
                <a:gd name="T24" fmla="*/ 54 w 148"/>
                <a:gd name="T25" fmla="*/ 78 h 95"/>
                <a:gd name="T26" fmla="*/ 59 w 148"/>
                <a:gd name="T27" fmla="*/ 80 h 95"/>
                <a:gd name="T28" fmla="*/ 65 w 148"/>
                <a:gd name="T29" fmla="*/ 82 h 95"/>
                <a:gd name="T30" fmla="*/ 71 w 148"/>
                <a:gd name="T31" fmla="*/ 84 h 95"/>
                <a:gd name="T32" fmla="*/ 76 w 148"/>
                <a:gd name="T33" fmla="*/ 87 h 95"/>
                <a:gd name="T34" fmla="*/ 82 w 148"/>
                <a:gd name="T35" fmla="*/ 89 h 95"/>
                <a:gd name="T36" fmla="*/ 88 w 148"/>
                <a:gd name="T37" fmla="*/ 91 h 95"/>
                <a:gd name="T38" fmla="*/ 94 w 148"/>
                <a:gd name="T39" fmla="*/ 92 h 95"/>
                <a:gd name="T40" fmla="*/ 101 w 148"/>
                <a:gd name="T41" fmla="*/ 93 h 95"/>
                <a:gd name="T42" fmla="*/ 106 w 148"/>
                <a:gd name="T43" fmla="*/ 94 h 95"/>
                <a:gd name="T44" fmla="*/ 113 w 148"/>
                <a:gd name="T45" fmla="*/ 95 h 95"/>
                <a:gd name="T46" fmla="*/ 118 w 148"/>
                <a:gd name="T47" fmla="*/ 94 h 95"/>
                <a:gd name="T48" fmla="*/ 124 w 148"/>
                <a:gd name="T49" fmla="*/ 94 h 95"/>
                <a:gd name="T50" fmla="*/ 130 w 148"/>
                <a:gd name="T51" fmla="*/ 93 h 95"/>
                <a:gd name="T52" fmla="*/ 136 w 148"/>
                <a:gd name="T53" fmla="*/ 90 h 95"/>
                <a:gd name="T54" fmla="*/ 141 w 148"/>
                <a:gd name="T55" fmla="*/ 87 h 95"/>
                <a:gd name="T56" fmla="*/ 146 w 148"/>
                <a:gd name="T57" fmla="*/ 84 h 95"/>
                <a:gd name="T58" fmla="*/ 147 w 148"/>
                <a:gd name="T59" fmla="*/ 82 h 95"/>
                <a:gd name="T60" fmla="*/ 148 w 148"/>
                <a:gd name="T61" fmla="*/ 80 h 95"/>
                <a:gd name="T62" fmla="*/ 147 w 148"/>
                <a:gd name="T63" fmla="*/ 79 h 95"/>
                <a:gd name="T64" fmla="*/ 146 w 148"/>
                <a:gd name="T65" fmla="*/ 79 h 95"/>
                <a:gd name="T66" fmla="*/ 136 w 148"/>
                <a:gd name="T67" fmla="*/ 82 h 95"/>
                <a:gd name="T68" fmla="*/ 125 w 148"/>
                <a:gd name="T69" fmla="*/ 83 h 95"/>
                <a:gd name="T70" fmla="*/ 115 w 148"/>
                <a:gd name="T71" fmla="*/ 83 h 95"/>
                <a:gd name="T72" fmla="*/ 105 w 148"/>
                <a:gd name="T73" fmla="*/ 80 h 95"/>
                <a:gd name="T74" fmla="*/ 94 w 148"/>
                <a:gd name="T75" fmla="*/ 78 h 95"/>
                <a:gd name="T76" fmla="*/ 84 w 148"/>
                <a:gd name="T77" fmla="*/ 75 h 95"/>
                <a:gd name="T78" fmla="*/ 74 w 148"/>
                <a:gd name="T79" fmla="*/ 71 h 95"/>
                <a:gd name="T80" fmla="*/ 65 w 148"/>
                <a:gd name="T81" fmla="*/ 68 h 95"/>
                <a:gd name="T82" fmla="*/ 59 w 148"/>
                <a:gd name="T83" fmla="*/ 65 h 95"/>
                <a:gd name="T84" fmla="*/ 53 w 148"/>
                <a:gd name="T85" fmla="*/ 63 h 95"/>
                <a:gd name="T86" fmla="*/ 47 w 148"/>
                <a:gd name="T87" fmla="*/ 61 h 95"/>
                <a:gd name="T88" fmla="*/ 42 w 148"/>
                <a:gd name="T89" fmla="*/ 59 h 95"/>
                <a:gd name="T90" fmla="*/ 36 w 148"/>
                <a:gd name="T91" fmla="*/ 56 h 95"/>
                <a:gd name="T92" fmla="*/ 31 w 148"/>
                <a:gd name="T93" fmla="*/ 53 h 95"/>
                <a:gd name="T94" fmla="*/ 26 w 148"/>
                <a:gd name="T95" fmla="*/ 50 h 95"/>
                <a:gd name="T96" fmla="*/ 20 w 148"/>
                <a:gd name="T97" fmla="*/ 46 h 95"/>
                <a:gd name="T98" fmla="*/ 15 w 148"/>
                <a:gd name="T99" fmla="*/ 42 h 95"/>
                <a:gd name="T100" fmla="*/ 11 w 148"/>
                <a:gd name="T101" fmla="*/ 37 h 95"/>
                <a:gd name="T102" fmla="*/ 8 w 148"/>
                <a:gd name="T103" fmla="*/ 31 h 95"/>
                <a:gd name="T104" fmla="*/ 5 w 148"/>
                <a:gd name="T105" fmla="*/ 26 h 95"/>
                <a:gd name="T106" fmla="*/ 4 w 148"/>
                <a:gd name="T107" fmla="*/ 19 h 95"/>
                <a:gd name="T108" fmla="*/ 2 w 148"/>
                <a:gd name="T109" fmla="*/ 13 h 95"/>
                <a:gd name="T110" fmla="*/ 1 w 148"/>
                <a:gd name="T111" fmla="*/ 7 h 95"/>
                <a:gd name="T112" fmla="*/ 0 w 148"/>
                <a:gd name="T113" fmla="*/ 0 h 95"/>
                <a:gd name="T114" fmla="*/ 0 w 148"/>
                <a:gd name="T115" fmla="*/ 0 h 95"/>
                <a:gd name="T116" fmla="*/ 0 w 148"/>
                <a:gd name="T117" fmla="*/ 0 h 95"/>
                <a:gd name="T118" fmla="*/ 0 w 148"/>
                <a:gd name="T119" fmla="*/ 0 h 95"/>
                <a:gd name="T120" fmla="*/ 0 w 148"/>
                <a:gd name="T121" fmla="*/ 0 h 95"/>
                <a:gd name="T122" fmla="*/ 0 w 148"/>
                <a:gd name="T123" fmla="*/ 0 h 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8" h="95">
                  <a:moveTo>
                    <a:pt x="0" y="0"/>
                  </a:moveTo>
                  <a:lnTo>
                    <a:pt x="2" y="13"/>
                  </a:lnTo>
                  <a:lnTo>
                    <a:pt x="4" y="25"/>
                  </a:lnTo>
                  <a:lnTo>
                    <a:pt x="8" y="36"/>
                  </a:lnTo>
                  <a:lnTo>
                    <a:pt x="13" y="48"/>
                  </a:lnTo>
                  <a:lnTo>
                    <a:pt x="16" y="53"/>
                  </a:lnTo>
                  <a:lnTo>
                    <a:pt x="21" y="58"/>
                  </a:lnTo>
                  <a:lnTo>
                    <a:pt x="26" y="62"/>
                  </a:lnTo>
                  <a:lnTo>
                    <a:pt x="31" y="66"/>
                  </a:lnTo>
                  <a:lnTo>
                    <a:pt x="36" y="70"/>
                  </a:lnTo>
                  <a:lnTo>
                    <a:pt x="42" y="73"/>
                  </a:lnTo>
                  <a:lnTo>
                    <a:pt x="48" y="76"/>
                  </a:lnTo>
                  <a:lnTo>
                    <a:pt x="54" y="78"/>
                  </a:lnTo>
                  <a:lnTo>
                    <a:pt x="59" y="80"/>
                  </a:lnTo>
                  <a:lnTo>
                    <a:pt x="65" y="82"/>
                  </a:lnTo>
                  <a:lnTo>
                    <a:pt x="71" y="84"/>
                  </a:lnTo>
                  <a:lnTo>
                    <a:pt x="76" y="87"/>
                  </a:lnTo>
                  <a:lnTo>
                    <a:pt x="82" y="89"/>
                  </a:lnTo>
                  <a:lnTo>
                    <a:pt x="88" y="91"/>
                  </a:lnTo>
                  <a:lnTo>
                    <a:pt x="94" y="92"/>
                  </a:lnTo>
                  <a:lnTo>
                    <a:pt x="101" y="93"/>
                  </a:lnTo>
                  <a:lnTo>
                    <a:pt x="106" y="94"/>
                  </a:lnTo>
                  <a:lnTo>
                    <a:pt x="113" y="95"/>
                  </a:lnTo>
                  <a:lnTo>
                    <a:pt x="118" y="94"/>
                  </a:lnTo>
                  <a:lnTo>
                    <a:pt x="124" y="94"/>
                  </a:lnTo>
                  <a:lnTo>
                    <a:pt x="130" y="93"/>
                  </a:lnTo>
                  <a:lnTo>
                    <a:pt x="136" y="90"/>
                  </a:lnTo>
                  <a:lnTo>
                    <a:pt x="141" y="87"/>
                  </a:lnTo>
                  <a:lnTo>
                    <a:pt x="146" y="84"/>
                  </a:lnTo>
                  <a:lnTo>
                    <a:pt x="147" y="82"/>
                  </a:lnTo>
                  <a:lnTo>
                    <a:pt x="148" y="80"/>
                  </a:lnTo>
                  <a:lnTo>
                    <a:pt x="147" y="79"/>
                  </a:lnTo>
                  <a:lnTo>
                    <a:pt x="146" y="79"/>
                  </a:lnTo>
                  <a:lnTo>
                    <a:pt x="136" y="82"/>
                  </a:lnTo>
                  <a:lnTo>
                    <a:pt x="125" y="83"/>
                  </a:lnTo>
                  <a:lnTo>
                    <a:pt x="115" y="83"/>
                  </a:lnTo>
                  <a:lnTo>
                    <a:pt x="105" y="80"/>
                  </a:lnTo>
                  <a:lnTo>
                    <a:pt x="94" y="78"/>
                  </a:lnTo>
                  <a:lnTo>
                    <a:pt x="84" y="75"/>
                  </a:lnTo>
                  <a:lnTo>
                    <a:pt x="74" y="71"/>
                  </a:lnTo>
                  <a:lnTo>
                    <a:pt x="65" y="68"/>
                  </a:lnTo>
                  <a:lnTo>
                    <a:pt x="59" y="65"/>
                  </a:lnTo>
                  <a:lnTo>
                    <a:pt x="53" y="63"/>
                  </a:lnTo>
                  <a:lnTo>
                    <a:pt x="47" y="61"/>
                  </a:lnTo>
                  <a:lnTo>
                    <a:pt x="42" y="59"/>
                  </a:lnTo>
                  <a:lnTo>
                    <a:pt x="36" y="56"/>
                  </a:lnTo>
                  <a:lnTo>
                    <a:pt x="31" y="53"/>
                  </a:lnTo>
                  <a:lnTo>
                    <a:pt x="26" y="50"/>
                  </a:lnTo>
                  <a:lnTo>
                    <a:pt x="20" y="46"/>
                  </a:lnTo>
                  <a:lnTo>
                    <a:pt x="15" y="42"/>
                  </a:lnTo>
                  <a:lnTo>
                    <a:pt x="11" y="37"/>
                  </a:lnTo>
                  <a:lnTo>
                    <a:pt x="8" y="31"/>
                  </a:lnTo>
                  <a:lnTo>
                    <a:pt x="5" y="26"/>
                  </a:lnTo>
                  <a:lnTo>
                    <a:pt x="4" y="19"/>
                  </a:lnTo>
                  <a:lnTo>
                    <a:pt x="2" y="13"/>
                  </a:lnTo>
                  <a:lnTo>
                    <a:pt x="1"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19" name="Freeform 94"/>
            <p:cNvSpPr>
              <a:spLocks/>
            </p:cNvSpPr>
            <p:nvPr/>
          </p:nvSpPr>
          <p:spPr bwMode="auto">
            <a:xfrm>
              <a:off x="1974" y="1192"/>
              <a:ext cx="21" cy="14"/>
            </a:xfrm>
            <a:custGeom>
              <a:avLst/>
              <a:gdLst>
                <a:gd name="T0" fmla="*/ 0 w 21"/>
                <a:gd name="T1" fmla="*/ 10 h 14"/>
                <a:gd name="T2" fmla="*/ 3 w 21"/>
                <a:gd name="T3" fmla="*/ 13 h 14"/>
                <a:gd name="T4" fmla="*/ 7 w 21"/>
                <a:gd name="T5" fmla="*/ 14 h 14"/>
                <a:gd name="T6" fmla="*/ 11 w 21"/>
                <a:gd name="T7" fmla="*/ 14 h 14"/>
                <a:gd name="T8" fmla="*/ 16 w 21"/>
                <a:gd name="T9" fmla="*/ 11 h 14"/>
                <a:gd name="T10" fmla="*/ 18 w 21"/>
                <a:gd name="T11" fmla="*/ 10 h 14"/>
                <a:gd name="T12" fmla="*/ 20 w 21"/>
                <a:gd name="T13" fmla="*/ 8 h 14"/>
                <a:gd name="T14" fmla="*/ 21 w 21"/>
                <a:gd name="T15" fmla="*/ 6 h 14"/>
                <a:gd name="T16" fmla="*/ 21 w 21"/>
                <a:gd name="T17" fmla="*/ 3 h 14"/>
                <a:gd name="T18" fmla="*/ 20 w 21"/>
                <a:gd name="T19" fmla="*/ 0 h 14"/>
                <a:gd name="T20" fmla="*/ 18 w 21"/>
                <a:gd name="T21" fmla="*/ 0 h 14"/>
                <a:gd name="T22" fmla="*/ 15 w 21"/>
                <a:gd name="T23" fmla="*/ 0 h 14"/>
                <a:gd name="T24" fmla="*/ 13 w 21"/>
                <a:gd name="T25" fmla="*/ 2 h 14"/>
                <a:gd name="T26" fmla="*/ 12 w 21"/>
                <a:gd name="T27" fmla="*/ 3 h 14"/>
                <a:gd name="T28" fmla="*/ 10 w 21"/>
                <a:gd name="T29" fmla="*/ 3 h 14"/>
                <a:gd name="T30" fmla="*/ 8 w 21"/>
                <a:gd name="T31" fmla="*/ 4 h 14"/>
                <a:gd name="T32" fmla="*/ 7 w 21"/>
                <a:gd name="T33" fmla="*/ 6 h 14"/>
                <a:gd name="T34" fmla="*/ 5 w 21"/>
                <a:gd name="T35" fmla="*/ 7 h 14"/>
                <a:gd name="T36" fmla="*/ 4 w 21"/>
                <a:gd name="T37" fmla="*/ 8 h 14"/>
                <a:gd name="T38" fmla="*/ 2 w 21"/>
                <a:gd name="T39" fmla="*/ 8 h 14"/>
                <a:gd name="T40" fmla="*/ 0 w 21"/>
                <a:gd name="T41" fmla="*/ 9 h 14"/>
                <a:gd name="T42" fmla="*/ 0 w 21"/>
                <a:gd name="T43" fmla="*/ 9 h 14"/>
                <a:gd name="T44" fmla="*/ 0 w 21"/>
                <a:gd name="T45" fmla="*/ 9 h 14"/>
                <a:gd name="T46" fmla="*/ 0 w 21"/>
                <a:gd name="T47" fmla="*/ 10 h 14"/>
                <a:gd name="T48" fmla="*/ 0 w 21"/>
                <a:gd name="T49" fmla="*/ 10 h 14"/>
                <a:gd name="T50" fmla="*/ 0 w 21"/>
                <a:gd name="T51" fmla="*/ 10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 h="14">
                  <a:moveTo>
                    <a:pt x="0" y="10"/>
                  </a:moveTo>
                  <a:lnTo>
                    <a:pt x="3" y="13"/>
                  </a:lnTo>
                  <a:lnTo>
                    <a:pt x="7" y="14"/>
                  </a:lnTo>
                  <a:lnTo>
                    <a:pt x="11" y="14"/>
                  </a:lnTo>
                  <a:lnTo>
                    <a:pt x="16" y="11"/>
                  </a:lnTo>
                  <a:lnTo>
                    <a:pt x="18" y="10"/>
                  </a:lnTo>
                  <a:lnTo>
                    <a:pt x="20" y="8"/>
                  </a:lnTo>
                  <a:lnTo>
                    <a:pt x="21" y="6"/>
                  </a:lnTo>
                  <a:lnTo>
                    <a:pt x="21" y="3"/>
                  </a:lnTo>
                  <a:lnTo>
                    <a:pt x="20" y="0"/>
                  </a:lnTo>
                  <a:lnTo>
                    <a:pt x="18" y="0"/>
                  </a:lnTo>
                  <a:lnTo>
                    <a:pt x="15" y="0"/>
                  </a:lnTo>
                  <a:lnTo>
                    <a:pt x="13" y="2"/>
                  </a:lnTo>
                  <a:lnTo>
                    <a:pt x="12" y="3"/>
                  </a:lnTo>
                  <a:lnTo>
                    <a:pt x="10" y="3"/>
                  </a:lnTo>
                  <a:lnTo>
                    <a:pt x="8" y="4"/>
                  </a:lnTo>
                  <a:lnTo>
                    <a:pt x="7" y="6"/>
                  </a:lnTo>
                  <a:lnTo>
                    <a:pt x="5" y="7"/>
                  </a:lnTo>
                  <a:lnTo>
                    <a:pt x="4" y="8"/>
                  </a:lnTo>
                  <a:lnTo>
                    <a:pt x="2" y="8"/>
                  </a:lnTo>
                  <a:lnTo>
                    <a:pt x="0" y="9"/>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0" name="Freeform 95"/>
            <p:cNvSpPr>
              <a:spLocks/>
            </p:cNvSpPr>
            <p:nvPr/>
          </p:nvSpPr>
          <p:spPr bwMode="auto">
            <a:xfrm>
              <a:off x="1971" y="1154"/>
              <a:ext cx="28" cy="135"/>
            </a:xfrm>
            <a:custGeom>
              <a:avLst/>
              <a:gdLst>
                <a:gd name="T0" fmla="*/ 28 w 28"/>
                <a:gd name="T1" fmla="*/ 0 h 135"/>
                <a:gd name="T2" fmla="*/ 22 w 28"/>
                <a:gd name="T3" fmla="*/ 2 h 135"/>
                <a:gd name="T4" fmla="*/ 17 w 28"/>
                <a:gd name="T5" fmla="*/ 5 h 135"/>
                <a:gd name="T6" fmla="*/ 12 w 28"/>
                <a:gd name="T7" fmla="*/ 9 h 135"/>
                <a:gd name="T8" fmla="*/ 8 w 28"/>
                <a:gd name="T9" fmla="*/ 14 h 135"/>
                <a:gd name="T10" fmla="*/ 6 w 28"/>
                <a:gd name="T11" fmla="*/ 19 h 135"/>
                <a:gd name="T12" fmla="*/ 3 w 28"/>
                <a:gd name="T13" fmla="*/ 25 h 135"/>
                <a:gd name="T14" fmla="*/ 2 w 28"/>
                <a:gd name="T15" fmla="*/ 31 h 135"/>
                <a:gd name="T16" fmla="*/ 0 w 28"/>
                <a:gd name="T17" fmla="*/ 38 h 135"/>
                <a:gd name="T18" fmla="*/ 0 w 28"/>
                <a:gd name="T19" fmla="*/ 48 h 135"/>
                <a:gd name="T20" fmla="*/ 2 w 28"/>
                <a:gd name="T21" fmla="*/ 59 h 135"/>
                <a:gd name="T22" fmla="*/ 5 w 28"/>
                <a:gd name="T23" fmla="*/ 70 h 135"/>
                <a:gd name="T24" fmla="*/ 7 w 28"/>
                <a:gd name="T25" fmla="*/ 80 h 135"/>
                <a:gd name="T26" fmla="*/ 10 w 28"/>
                <a:gd name="T27" fmla="*/ 94 h 135"/>
                <a:gd name="T28" fmla="*/ 9 w 28"/>
                <a:gd name="T29" fmla="*/ 108 h 135"/>
                <a:gd name="T30" fmla="*/ 6 w 28"/>
                <a:gd name="T31" fmla="*/ 121 h 135"/>
                <a:gd name="T32" fmla="*/ 2 w 28"/>
                <a:gd name="T33" fmla="*/ 134 h 135"/>
                <a:gd name="T34" fmla="*/ 2 w 28"/>
                <a:gd name="T35" fmla="*/ 135 h 135"/>
                <a:gd name="T36" fmla="*/ 3 w 28"/>
                <a:gd name="T37" fmla="*/ 135 h 135"/>
                <a:gd name="T38" fmla="*/ 3 w 28"/>
                <a:gd name="T39" fmla="*/ 135 h 135"/>
                <a:gd name="T40" fmla="*/ 4 w 28"/>
                <a:gd name="T41" fmla="*/ 134 h 135"/>
                <a:gd name="T42" fmla="*/ 10 w 28"/>
                <a:gd name="T43" fmla="*/ 121 h 135"/>
                <a:gd name="T44" fmla="*/ 14 w 28"/>
                <a:gd name="T45" fmla="*/ 109 h 135"/>
                <a:gd name="T46" fmla="*/ 14 w 28"/>
                <a:gd name="T47" fmla="*/ 95 h 135"/>
                <a:gd name="T48" fmla="*/ 14 w 28"/>
                <a:gd name="T49" fmla="*/ 81 h 135"/>
                <a:gd name="T50" fmla="*/ 12 w 28"/>
                <a:gd name="T51" fmla="*/ 71 h 135"/>
                <a:gd name="T52" fmla="*/ 10 w 28"/>
                <a:gd name="T53" fmla="*/ 60 h 135"/>
                <a:gd name="T54" fmla="*/ 8 w 28"/>
                <a:gd name="T55" fmla="*/ 48 h 135"/>
                <a:gd name="T56" fmla="*/ 8 w 28"/>
                <a:gd name="T57" fmla="*/ 36 h 135"/>
                <a:gd name="T58" fmla="*/ 8 w 28"/>
                <a:gd name="T59" fmla="*/ 25 h 135"/>
                <a:gd name="T60" fmla="*/ 11 w 28"/>
                <a:gd name="T61" fmla="*/ 15 h 135"/>
                <a:gd name="T62" fmla="*/ 18 w 28"/>
                <a:gd name="T63" fmla="*/ 6 h 135"/>
                <a:gd name="T64" fmla="*/ 27 w 28"/>
                <a:gd name="T65" fmla="*/ 0 h 135"/>
                <a:gd name="T66" fmla="*/ 28 w 28"/>
                <a:gd name="T67" fmla="*/ 0 h 135"/>
                <a:gd name="T68" fmla="*/ 28 w 28"/>
                <a:gd name="T69" fmla="*/ 0 h 135"/>
                <a:gd name="T70" fmla="*/ 28 w 28"/>
                <a:gd name="T71" fmla="*/ 0 h 135"/>
                <a:gd name="T72" fmla="*/ 28 w 28"/>
                <a:gd name="T73" fmla="*/ 0 h 135"/>
                <a:gd name="T74" fmla="*/ 28 w 28"/>
                <a:gd name="T75" fmla="*/ 0 h 1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 h="135">
                  <a:moveTo>
                    <a:pt x="28" y="0"/>
                  </a:moveTo>
                  <a:lnTo>
                    <a:pt x="22" y="2"/>
                  </a:lnTo>
                  <a:lnTo>
                    <a:pt x="17" y="5"/>
                  </a:lnTo>
                  <a:lnTo>
                    <a:pt x="12" y="9"/>
                  </a:lnTo>
                  <a:lnTo>
                    <a:pt x="8" y="14"/>
                  </a:lnTo>
                  <a:lnTo>
                    <a:pt x="6" y="19"/>
                  </a:lnTo>
                  <a:lnTo>
                    <a:pt x="3" y="25"/>
                  </a:lnTo>
                  <a:lnTo>
                    <a:pt x="2" y="31"/>
                  </a:lnTo>
                  <a:lnTo>
                    <a:pt x="0" y="38"/>
                  </a:lnTo>
                  <a:lnTo>
                    <a:pt x="0" y="48"/>
                  </a:lnTo>
                  <a:lnTo>
                    <a:pt x="2" y="59"/>
                  </a:lnTo>
                  <a:lnTo>
                    <a:pt x="5" y="70"/>
                  </a:lnTo>
                  <a:lnTo>
                    <a:pt x="7" y="80"/>
                  </a:lnTo>
                  <a:lnTo>
                    <a:pt x="10" y="94"/>
                  </a:lnTo>
                  <a:lnTo>
                    <a:pt x="9" y="108"/>
                  </a:lnTo>
                  <a:lnTo>
                    <a:pt x="6" y="121"/>
                  </a:lnTo>
                  <a:lnTo>
                    <a:pt x="2" y="134"/>
                  </a:lnTo>
                  <a:lnTo>
                    <a:pt x="2" y="135"/>
                  </a:lnTo>
                  <a:lnTo>
                    <a:pt x="3" y="135"/>
                  </a:lnTo>
                  <a:lnTo>
                    <a:pt x="4" y="134"/>
                  </a:lnTo>
                  <a:lnTo>
                    <a:pt x="10" y="121"/>
                  </a:lnTo>
                  <a:lnTo>
                    <a:pt x="14" y="109"/>
                  </a:lnTo>
                  <a:lnTo>
                    <a:pt x="14" y="95"/>
                  </a:lnTo>
                  <a:lnTo>
                    <a:pt x="14" y="81"/>
                  </a:lnTo>
                  <a:lnTo>
                    <a:pt x="12" y="71"/>
                  </a:lnTo>
                  <a:lnTo>
                    <a:pt x="10" y="60"/>
                  </a:lnTo>
                  <a:lnTo>
                    <a:pt x="8" y="48"/>
                  </a:lnTo>
                  <a:lnTo>
                    <a:pt x="8" y="36"/>
                  </a:lnTo>
                  <a:lnTo>
                    <a:pt x="8" y="25"/>
                  </a:lnTo>
                  <a:lnTo>
                    <a:pt x="11" y="15"/>
                  </a:lnTo>
                  <a:lnTo>
                    <a:pt x="18" y="6"/>
                  </a:lnTo>
                  <a:lnTo>
                    <a:pt x="27"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1" name="Freeform 96"/>
            <p:cNvSpPr>
              <a:spLocks/>
            </p:cNvSpPr>
            <p:nvPr/>
          </p:nvSpPr>
          <p:spPr bwMode="auto">
            <a:xfrm>
              <a:off x="1955" y="1311"/>
              <a:ext cx="22" cy="11"/>
            </a:xfrm>
            <a:custGeom>
              <a:avLst/>
              <a:gdLst>
                <a:gd name="T0" fmla="*/ 0 w 22"/>
                <a:gd name="T1" fmla="*/ 11 h 11"/>
                <a:gd name="T2" fmla="*/ 3 w 22"/>
                <a:gd name="T3" fmla="*/ 11 h 11"/>
                <a:gd name="T4" fmla="*/ 5 w 22"/>
                <a:gd name="T5" fmla="*/ 11 h 11"/>
                <a:gd name="T6" fmla="*/ 8 w 22"/>
                <a:gd name="T7" fmla="*/ 11 h 11"/>
                <a:gd name="T8" fmla="*/ 10 w 22"/>
                <a:gd name="T9" fmla="*/ 11 h 11"/>
                <a:gd name="T10" fmla="*/ 12 w 22"/>
                <a:gd name="T11" fmla="*/ 11 h 11"/>
                <a:gd name="T12" fmla="*/ 15 w 22"/>
                <a:gd name="T13" fmla="*/ 10 h 11"/>
                <a:gd name="T14" fmla="*/ 17 w 22"/>
                <a:gd name="T15" fmla="*/ 9 h 11"/>
                <a:gd name="T16" fmla="*/ 19 w 22"/>
                <a:gd name="T17" fmla="*/ 8 h 11"/>
                <a:gd name="T18" fmla="*/ 20 w 22"/>
                <a:gd name="T19" fmla="*/ 7 h 11"/>
                <a:gd name="T20" fmla="*/ 22 w 22"/>
                <a:gd name="T21" fmla="*/ 5 h 11"/>
                <a:gd name="T22" fmla="*/ 22 w 22"/>
                <a:gd name="T23" fmla="*/ 3 h 11"/>
                <a:gd name="T24" fmla="*/ 22 w 22"/>
                <a:gd name="T25" fmla="*/ 1 h 11"/>
                <a:gd name="T26" fmla="*/ 21 w 22"/>
                <a:gd name="T27" fmla="*/ 0 h 11"/>
                <a:gd name="T28" fmla="*/ 20 w 22"/>
                <a:gd name="T29" fmla="*/ 0 h 11"/>
                <a:gd name="T30" fmla="*/ 18 w 22"/>
                <a:gd name="T31" fmla="*/ 0 h 11"/>
                <a:gd name="T32" fmla="*/ 17 w 22"/>
                <a:gd name="T33" fmla="*/ 1 h 11"/>
                <a:gd name="T34" fmla="*/ 19 w 22"/>
                <a:gd name="T35" fmla="*/ 0 h 11"/>
                <a:gd name="T36" fmla="*/ 20 w 22"/>
                <a:gd name="T37" fmla="*/ 0 h 11"/>
                <a:gd name="T38" fmla="*/ 20 w 22"/>
                <a:gd name="T39" fmla="*/ 0 h 11"/>
                <a:gd name="T40" fmla="*/ 19 w 22"/>
                <a:gd name="T41" fmla="*/ 0 h 11"/>
                <a:gd name="T42" fmla="*/ 18 w 22"/>
                <a:gd name="T43" fmla="*/ 0 h 11"/>
                <a:gd name="T44" fmla="*/ 18 w 22"/>
                <a:gd name="T45" fmla="*/ 0 h 11"/>
                <a:gd name="T46" fmla="*/ 17 w 22"/>
                <a:gd name="T47" fmla="*/ 1 h 11"/>
                <a:gd name="T48" fmla="*/ 16 w 22"/>
                <a:gd name="T49" fmla="*/ 1 h 11"/>
                <a:gd name="T50" fmla="*/ 15 w 22"/>
                <a:gd name="T51" fmla="*/ 2 h 11"/>
                <a:gd name="T52" fmla="*/ 14 w 22"/>
                <a:gd name="T53" fmla="*/ 4 h 11"/>
                <a:gd name="T54" fmla="*/ 12 w 22"/>
                <a:gd name="T55" fmla="*/ 4 h 11"/>
                <a:gd name="T56" fmla="*/ 11 w 22"/>
                <a:gd name="T57" fmla="*/ 5 h 11"/>
                <a:gd name="T58" fmla="*/ 8 w 22"/>
                <a:gd name="T59" fmla="*/ 7 h 11"/>
                <a:gd name="T60" fmla="*/ 6 w 22"/>
                <a:gd name="T61" fmla="*/ 8 h 11"/>
                <a:gd name="T62" fmla="*/ 3 w 22"/>
                <a:gd name="T63" fmla="*/ 9 h 11"/>
                <a:gd name="T64" fmla="*/ 0 w 22"/>
                <a:gd name="T65" fmla="*/ 10 h 11"/>
                <a:gd name="T66" fmla="*/ 0 w 22"/>
                <a:gd name="T67" fmla="*/ 10 h 11"/>
                <a:gd name="T68" fmla="*/ 0 w 22"/>
                <a:gd name="T69" fmla="*/ 10 h 11"/>
                <a:gd name="T70" fmla="*/ 0 w 22"/>
                <a:gd name="T71" fmla="*/ 11 h 11"/>
                <a:gd name="T72" fmla="*/ 0 w 22"/>
                <a:gd name="T73" fmla="*/ 11 h 11"/>
                <a:gd name="T74" fmla="*/ 0 w 22"/>
                <a:gd name="T75" fmla="*/ 11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 h="11">
                  <a:moveTo>
                    <a:pt x="0" y="11"/>
                  </a:moveTo>
                  <a:lnTo>
                    <a:pt x="3" y="11"/>
                  </a:lnTo>
                  <a:lnTo>
                    <a:pt x="5" y="11"/>
                  </a:lnTo>
                  <a:lnTo>
                    <a:pt x="8" y="11"/>
                  </a:lnTo>
                  <a:lnTo>
                    <a:pt x="10" y="11"/>
                  </a:lnTo>
                  <a:lnTo>
                    <a:pt x="12" y="11"/>
                  </a:lnTo>
                  <a:lnTo>
                    <a:pt x="15" y="10"/>
                  </a:lnTo>
                  <a:lnTo>
                    <a:pt x="17" y="9"/>
                  </a:lnTo>
                  <a:lnTo>
                    <a:pt x="19" y="8"/>
                  </a:lnTo>
                  <a:lnTo>
                    <a:pt x="20" y="7"/>
                  </a:lnTo>
                  <a:lnTo>
                    <a:pt x="22" y="5"/>
                  </a:lnTo>
                  <a:lnTo>
                    <a:pt x="22" y="3"/>
                  </a:lnTo>
                  <a:lnTo>
                    <a:pt x="22" y="1"/>
                  </a:lnTo>
                  <a:lnTo>
                    <a:pt x="21" y="0"/>
                  </a:lnTo>
                  <a:lnTo>
                    <a:pt x="20" y="0"/>
                  </a:lnTo>
                  <a:lnTo>
                    <a:pt x="18" y="0"/>
                  </a:lnTo>
                  <a:lnTo>
                    <a:pt x="17" y="1"/>
                  </a:lnTo>
                  <a:lnTo>
                    <a:pt x="19" y="0"/>
                  </a:lnTo>
                  <a:lnTo>
                    <a:pt x="20" y="0"/>
                  </a:lnTo>
                  <a:lnTo>
                    <a:pt x="19" y="0"/>
                  </a:lnTo>
                  <a:lnTo>
                    <a:pt x="18" y="0"/>
                  </a:lnTo>
                  <a:lnTo>
                    <a:pt x="17" y="1"/>
                  </a:lnTo>
                  <a:lnTo>
                    <a:pt x="16" y="1"/>
                  </a:lnTo>
                  <a:lnTo>
                    <a:pt x="15" y="2"/>
                  </a:lnTo>
                  <a:lnTo>
                    <a:pt x="14" y="4"/>
                  </a:lnTo>
                  <a:lnTo>
                    <a:pt x="12" y="4"/>
                  </a:lnTo>
                  <a:lnTo>
                    <a:pt x="11" y="5"/>
                  </a:lnTo>
                  <a:lnTo>
                    <a:pt x="8" y="7"/>
                  </a:lnTo>
                  <a:lnTo>
                    <a:pt x="6" y="8"/>
                  </a:lnTo>
                  <a:lnTo>
                    <a:pt x="3" y="9"/>
                  </a:lnTo>
                  <a:lnTo>
                    <a:pt x="0" y="1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2" name="Freeform 97"/>
            <p:cNvSpPr>
              <a:spLocks/>
            </p:cNvSpPr>
            <p:nvPr/>
          </p:nvSpPr>
          <p:spPr bwMode="auto">
            <a:xfrm>
              <a:off x="1941" y="1300"/>
              <a:ext cx="37" cy="11"/>
            </a:xfrm>
            <a:custGeom>
              <a:avLst/>
              <a:gdLst>
                <a:gd name="T0" fmla="*/ 0 w 37"/>
                <a:gd name="T1" fmla="*/ 10 h 11"/>
                <a:gd name="T2" fmla="*/ 3 w 37"/>
                <a:gd name="T3" fmla="*/ 11 h 11"/>
                <a:gd name="T4" fmla="*/ 7 w 37"/>
                <a:gd name="T5" fmla="*/ 11 h 11"/>
                <a:gd name="T6" fmla="*/ 10 w 37"/>
                <a:gd name="T7" fmla="*/ 11 h 11"/>
                <a:gd name="T8" fmla="*/ 14 w 37"/>
                <a:gd name="T9" fmla="*/ 11 h 11"/>
                <a:gd name="T10" fmla="*/ 16 w 37"/>
                <a:gd name="T11" fmla="*/ 10 h 11"/>
                <a:gd name="T12" fmla="*/ 18 w 37"/>
                <a:gd name="T13" fmla="*/ 9 h 11"/>
                <a:gd name="T14" fmla="*/ 20 w 37"/>
                <a:gd name="T15" fmla="*/ 8 h 11"/>
                <a:gd name="T16" fmla="*/ 22 w 37"/>
                <a:gd name="T17" fmla="*/ 7 h 11"/>
                <a:gd name="T18" fmla="*/ 26 w 37"/>
                <a:gd name="T19" fmla="*/ 7 h 11"/>
                <a:gd name="T20" fmla="*/ 31 w 37"/>
                <a:gd name="T21" fmla="*/ 6 h 11"/>
                <a:gd name="T22" fmla="*/ 34 w 37"/>
                <a:gd name="T23" fmla="*/ 4 h 11"/>
                <a:gd name="T24" fmla="*/ 37 w 37"/>
                <a:gd name="T25" fmla="*/ 1 h 11"/>
                <a:gd name="T26" fmla="*/ 37 w 37"/>
                <a:gd name="T27" fmla="*/ 1 h 11"/>
                <a:gd name="T28" fmla="*/ 37 w 37"/>
                <a:gd name="T29" fmla="*/ 0 h 11"/>
                <a:gd name="T30" fmla="*/ 37 w 37"/>
                <a:gd name="T31" fmla="*/ 0 h 11"/>
                <a:gd name="T32" fmla="*/ 37 w 37"/>
                <a:gd name="T33" fmla="*/ 0 h 11"/>
                <a:gd name="T34" fmla="*/ 33 w 37"/>
                <a:gd name="T35" fmla="*/ 1 h 11"/>
                <a:gd name="T36" fmla="*/ 30 w 37"/>
                <a:gd name="T37" fmla="*/ 3 h 11"/>
                <a:gd name="T38" fmla="*/ 26 w 37"/>
                <a:gd name="T39" fmla="*/ 4 h 11"/>
                <a:gd name="T40" fmla="*/ 22 w 37"/>
                <a:gd name="T41" fmla="*/ 4 h 11"/>
                <a:gd name="T42" fmla="*/ 20 w 37"/>
                <a:gd name="T43" fmla="*/ 5 h 11"/>
                <a:gd name="T44" fmla="*/ 18 w 37"/>
                <a:gd name="T45" fmla="*/ 6 h 11"/>
                <a:gd name="T46" fmla="*/ 16 w 37"/>
                <a:gd name="T47" fmla="*/ 7 h 11"/>
                <a:gd name="T48" fmla="*/ 14 w 37"/>
                <a:gd name="T49" fmla="*/ 8 h 11"/>
                <a:gd name="T50" fmla="*/ 11 w 37"/>
                <a:gd name="T51" fmla="*/ 9 h 11"/>
                <a:gd name="T52" fmla="*/ 7 w 37"/>
                <a:gd name="T53" fmla="*/ 9 h 11"/>
                <a:gd name="T54" fmla="*/ 3 w 37"/>
                <a:gd name="T55" fmla="*/ 9 h 11"/>
                <a:gd name="T56" fmla="*/ 0 w 37"/>
                <a:gd name="T57" fmla="*/ 9 h 11"/>
                <a:gd name="T58" fmla="*/ 0 w 37"/>
                <a:gd name="T59" fmla="*/ 10 h 11"/>
                <a:gd name="T60" fmla="*/ 0 w 37"/>
                <a:gd name="T61" fmla="*/ 10 h 11"/>
                <a:gd name="T62" fmla="*/ 0 w 37"/>
                <a:gd name="T63" fmla="*/ 10 h 11"/>
                <a:gd name="T64" fmla="*/ 0 w 37"/>
                <a:gd name="T65" fmla="*/ 10 h 11"/>
                <a:gd name="T66" fmla="*/ 0 w 37"/>
                <a:gd name="T67" fmla="*/ 1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 h="11">
                  <a:moveTo>
                    <a:pt x="0" y="10"/>
                  </a:moveTo>
                  <a:lnTo>
                    <a:pt x="3" y="11"/>
                  </a:lnTo>
                  <a:lnTo>
                    <a:pt x="7" y="11"/>
                  </a:lnTo>
                  <a:lnTo>
                    <a:pt x="10" y="11"/>
                  </a:lnTo>
                  <a:lnTo>
                    <a:pt x="14" y="11"/>
                  </a:lnTo>
                  <a:lnTo>
                    <a:pt x="16" y="10"/>
                  </a:lnTo>
                  <a:lnTo>
                    <a:pt x="18" y="9"/>
                  </a:lnTo>
                  <a:lnTo>
                    <a:pt x="20" y="8"/>
                  </a:lnTo>
                  <a:lnTo>
                    <a:pt x="22" y="7"/>
                  </a:lnTo>
                  <a:lnTo>
                    <a:pt x="26" y="7"/>
                  </a:lnTo>
                  <a:lnTo>
                    <a:pt x="31" y="6"/>
                  </a:lnTo>
                  <a:lnTo>
                    <a:pt x="34" y="4"/>
                  </a:lnTo>
                  <a:lnTo>
                    <a:pt x="37" y="1"/>
                  </a:lnTo>
                  <a:lnTo>
                    <a:pt x="37" y="0"/>
                  </a:lnTo>
                  <a:lnTo>
                    <a:pt x="33" y="1"/>
                  </a:lnTo>
                  <a:lnTo>
                    <a:pt x="30" y="3"/>
                  </a:lnTo>
                  <a:lnTo>
                    <a:pt x="26" y="4"/>
                  </a:lnTo>
                  <a:lnTo>
                    <a:pt x="22" y="4"/>
                  </a:lnTo>
                  <a:lnTo>
                    <a:pt x="20" y="5"/>
                  </a:lnTo>
                  <a:lnTo>
                    <a:pt x="18" y="6"/>
                  </a:lnTo>
                  <a:lnTo>
                    <a:pt x="16" y="7"/>
                  </a:lnTo>
                  <a:lnTo>
                    <a:pt x="14" y="8"/>
                  </a:lnTo>
                  <a:lnTo>
                    <a:pt x="11" y="9"/>
                  </a:lnTo>
                  <a:lnTo>
                    <a:pt x="7" y="9"/>
                  </a:lnTo>
                  <a:lnTo>
                    <a:pt x="3" y="9"/>
                  </a:lnTo>
                  <a:lnTo>
                    <a:pt x="0" y="9"/>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3" name="Freeform 98"/>
            <p:cNvSpPr>
              <a:spLocks/>
            </p:cNvSpPr>
            <p:nvPr/>
          </p:nvSpPr>
          <p:spPr bwMode="auto">
            <a:xfrm>
              <a:off x="1882" y="1208"/>
              <a:ext cx="57" cy="16"/>
            </a:xfrm>
            <a:custGeom>
              <a:avLst/>
              <a:gdLst>
                <a:gd name="T0" fmla="*/ 0 w 57"/>
                <a:gd name="T1" fmla="*/ 7 h 16"/>
                <a:gd name="T2" fmla="*/ 2 w 57"/>
                <a:gd name="T3" fmla="*/ 9 h 16"/>
                <a:gd name="T4" fmla="*/ 6 w 57"/>
                <a:gd name="T5" fmla="*/ 11 h 16"/>
                <a:gd name="T6" fmla="*/ 10 w 57"/>
                <a:gd name="T7" fmla="*/ 13 h 16"/>
                <a:gd name="T8" fmla="*/ 14 w 57"/>
                <a:gd name="T9" fmla="*/ 14 h 16"/>
                <a:gd name="T10" fmla="*/ 18 w 57"/>
                <a:gd name="T11" fmla="*/ 16 h 16"/>
                <a:gd name="T12" fmla="*/ 22 w 57"/>
                <a:gd name="T13" fmla="*/ 16 h 16"/>
                <a:gd name="T14" fmla="*/ 26 w 57"/>
                <a:gd name="T15" fmla="*/ 16 h 16"/>
                <a:gd name="T16" fmla="*/ 29 w 57"/>
                <a:gd name="T17" fmla="*/ 16 h 16"/>
                <a:gd name="T18" fmla="*/ 33 w 57"/>
                <a:gd name="T19" fmla="*/ 15 h 16"/>
                <a:gd name="T20" fmla="*/ 37 w 57"/>
                <a:gd name="T21" fmla="*/ 14 h 16"/>
                <a:gd name="T22" fmla="*/ 41 w 57"/>
                <a:gd name="T23" fmla="*/ 14 h 16"/>
                <a:gd name="T24" fmla="*/ 45 w 57"/>
                <a:gd name="T25" fmla="*/ 13 h 16"/>
                <a:gd name="T26" fmla="*/ 48 w 57"/>
                <a:gd name="T27" fmla="*/ 12 h 16"/>
                <a:gd name="T28" fmla="*/ 51 w 57"/>
                <a:gd name="T29" fmla="*/ 10 h 16"/>
                <a:gd name="T30" fmla="*/ 54 w 57"/>
                <a:gd name="T31" fmla="*/ 7 h 16"/>
                <a:gd name="T32" fmla="*/ 56 w 57"/>
                <a:gd name="T33" fmla="*/ 5 h 16"/>
                <a:gd name="T34" fmla="*/ 57 w 57"/>
                <a:gd name="T35" fmla="*/ 3 h 16"/>
                <a:gd name="T36" fmla="*/ 56 w 57"/>
                <a:gd name="T37" fmla="*/ 1 h 16"/>
                <a:gd name="T38" fmla="*/ 55 w 57"/>
                <a:gd name="T39" fmla="*/ 0 h 16"/>
                <a:gd name="T40" fmla="*/ 54 w 57"/>
                <a:gd name="T41" fmla="*/ 1 h 16"/>
                <a:gd name="T42" fmla="*/ 48 w 57"/>
                <a:gd name="T43" fmla="*/ 3 h 16"/>
                <a:gd name="T44" fmla="*/ 41 w 57"/>
                <a:gd name="T45" fmla="*/ 5 h 16"/>
                <a:gd name="T46" fmla="*/ 34 w 57"/>
                <a:gd name="T47" fmla="*/ 7 h 16"/>
                <a:gd name="T48" fmla="*/ 27 w 57"/>
                <a:gd name="T49" fmla="*/ 9 h 16"/>
                <a:gd name="T50" fmla="*/ 20 w 57"/>
                <a:gd name="T51" fmla="*/ 10 h 16"/>
                <a:gd name="T52" fmla="*/ 12 w 57"/>
                <a:gd name="T53" fmla="*/ 10 h 16"/>
                <a:gd name="T54" fmla="*/ 6 w 57"/>
                <a:gd name="T55" fmla="*/ 9 h 16"/>
                <a:gd name="T56" fmla="*/ 0 w 57"/>
                <a:gd name="T57" fmla="*/ 7 h 16"/>
                <a:gd name="T58" fmla="*/ 0 w 57"/>
                <a:gd name="T59" fmla="*/ 7 h 16"/>
                <a:gd name="T60" fmla="*/ 0 w 57"/>
                <a:gd name="T61" fmla="*/ 7 h 16"/>
                <a:gd name="T62" fmla="*/ 0 w 57"/>
                <a:gd name="T63" fmla="*/ 7 h 16"/>
                <a:gd name="T64" fmla="*/ 0 w 57"/>
                <a:gd name="T65" fmla="*/ 7 h 16"/>
                <a:gd name="T66" fmla="*/ 0 w 57"/>
                <a:gd name="T67" fmla="*/ 7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6">
                  <a:moveTo>
                    <a:pt x="0" y="7"/>
                  </a:moveTo>
                  <a:lnTo>
                    <a:pt x="2" y="9"/>
                  </a:lnTo>
                  <a:lnTo>
                    <a:pt x="6" y="11"/>
                  </a:lnTo>
                  <a:lnTo>
                    <a:pt x="10" y="13"/>
                  </a:lnTo>
                  <a:lnTo>
                    <a:pt x="14" y="14"/>
                  </a:lnTo>
                  <a:lnTo>
                    <a:pt x="18" y="16"/>
                  </a:lnTo>
                  <a:lnTo>
                    <a:pt x="22" y="16"/>
                  </a:lnTo>
                  <a:lnTo>
                    <a:pt x="26" y="16"/>
                  </a:lnTo>
                  <a:lnTo>
                    <a:pt x="29" y="16"/>
                  </a:lnTo>
                  <a:lnTo>
                    <a:pt x="33" y="15"/>
                  </a:lnTo>
                  <a:lnTo>
                    <a:pt x="37" y="14"/>
                  </a:lnTo>
                  <a:lnTo>
                    <a:pt x="41" y="14"/>
                  </a:lnTo>
                  <a:lnTo>
                    <a:pt x="45" y="13"/>
                  </a:lnTo>
                  <a:lnTo>
                    <a:pt x="48" y="12"/>
                  </a:lnTo>
                  <a:lnTo>
                    <a:pt x="51" y="10"/>
                  </a:lnTo>
                  <a:lnTo>
                    <a:pt x="54" y="7"/>
                  </a:lnTo>
                  <a:lnTo>
                    <a:pt x="56" y="5"/>
                  </a:lnTo>
                  <a:lnTo>
                    <a:pt x="57" y="3"/>
                  </a:lnTo>
                  <a:lnTo>
                    <a:pt x="56" y="1"/>
                  </a:lnTo>
                  <a:lnTo>
                    <a:pt x="55" y="0"/>
                  </a:lnTo>
                  <a:lnTo>
                    <a:pt x="54" y="1"/>
                  </a:lnTo>
                  <a:lnTo>
                    <a:pt x="48" y="3"/>
                  </a:lnTo>
                  <a:lnTo>
                    <a:pt x="41" y="5"/>
                  </a:lnTo>
                  <a:lnTo>
                    <a:pt x="34" y="7"/>
                  </a:lnTo>
                  <a:lnTo>
                    <a:pt x="27" y="9"/>
                  </a:lnTo>
                  <a:lnTo>
                    <a:pt x="20" y="10"/>
                  </a:lnTo>
                  <a:lnTo>
                    <a:pt x="12" y="10"/>
                  </a:lnTo>
                  <a:lnTo>
                    <a:pt x="6"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4" name="Freeform 99"/>
            <p:cNvSpPr>
              <a:spLocks/>
            </p:cNvSpPr>
            <p:nvPr/>
          </p:nvSpPr>
          <p:spPr bwMode="auto">
            <a:xfrm>
              <a:off x="1823" y="1242"/>
              <a:ext cx="95" cy="108"/>
            </a:xfrm>
            <a:custGeom>
              <a:avLst/>
              <a:gdLst>
                <a:gd name="T0" fmla="*/ 0 w 95"/>
                <a:gd name="T1" fmla="*/ 1 h 108"/>
                <a:gd name="T2" fmla="*/ 8 w 95"/>
                <a:gd name="T3" fmla="*/ 16 h 108"/>
                <a:gd name="T4" fmla="*/ 17 w 95"/>
                <a:gd name="T5" fmla="*/ 31 h 108"/>
                <a:gd name="T6" fmla="*/ 27 w 95"/>
                <a:gd name="T7" fmla="*/ 46 h 108"/>
                <a:gd name="T8" fmla="*/ 38 w 95"/>
                <a:gd name="T9" fmla="*/ 61 h 108"/>
                <a:gd name="T10" fmla="*/ 49 w 95"/>
                <a:gd name="T11" fmla="*/ 74 h 108"/>
                <a:gd name="T12" fmla="*/ 61 w 95"/>
                <a:gd name="T13" fmla="*/ 87 h 108"/>
                <a:gd name="T14" fmla="*/ 74 w 95"/>
                <a:gd name="T15" fmla="*/ 99 h 108"/>
                <a:gd name="T16" fmla="*/ 89 w 95"/>
                <a:gd name="T17" fmla="*/ 108 h 108"/>
                <a:gd name="T18" fmla="*/ 91 w 95"/>
                <a:gd name="T19" fmla="*/ 108 h 108"/>
                <a:gd name="T20" fmla="*/ 94 w 95"/>
                <a:gd name="T21" fmla="*/ 107 h 108"/>
                <a:gd name="T22" fmla="*/ 95 w 95"/>
                <a:gd name="T23" fmla="*/ 104 h 108"/>
                <a:gd name="T24" fmla="*/ 95 w 95"/>
                <a:gd name="T25" fmla="*/ 102 h 108"/>
                <a:gd name="T26" fmla="*/ 89 w 95"/>
                <a:gd name="T27" fmla="*/ 95 h 108"/>
                <a:gd name="T28" fmla="*/ 84 w 95"/>
                <a:gd name="T29" fmla="*/ 88 h 108"/>
                <a:gd name="T30" fmla="*/ 78 w 95"/>
                <a:gd name="T31" fmla="*/ 82 h 108"/>
                <a:gd name="T32" fmla="*/ 72 w 95"/>
                <a:gd name="T33" fmla="*/ 76 h 108"/>
                <a:gd name="T34" fmla="*/ 66 w 95"/>
                <a:gd name="T35" fmla="*/ 70 h 108"/>
                <a:gd name="T36" fmla="*/ 59 w 95"/>
                <a:gd name="T37" fmla="*/ 64 h 108"/>
                <a:gd name="T38" fmla="*/ 53 w 95"/>
                <a:gd name="T39" fmla="*/ 58 h 108"/>
                <a:gd name="T40" fmla="*/ 47 w 95"/>
                <a:gd name="T41" fmla="*/ 52 h 108"/>
                <a:gd name="T42" fmla="*/ 40 w 95"/>
                <a:gd name="T43" fmla="*/ 46 h 108"/>
                <a:gd name="T44" fmla="*/ 35 w 95"/>
                <a:gd name="T45" fmla="*/ 40 h 108"/>
                <a:gd name="T46" fmla="*/ 28 w 95"/>
                <a:gd name="T47" fmla="*/ 34 h 108"/>
                <a:gd name="T48" fmla="*/ 23 w 95"/>
                <a:gd name="T49" fmla="*/ 27 h 108"/>
                <a:gd name="T50" fmla="*/ 17 w 95"/>
                <a:gd name="T51" fmla="*/ 21 h 108"/>
                <a:gd name="T52" fmla="*/ 12 w 95"/>
                <a:gd name="T53" fmla="*/ 14 h 108"/>
                <a:gd name="T54" fmla="*/ 6 w 95"/>
                <a:gd name="T55" fmla="*/ 7 h 108"/>
                <a:gd name="T56" fmla="*/ 1 w 95"/>
                <a:gd name="T57" fmla="*/ 0 h 108"/>
                <a:gd name="T58" fmla="*/ 1 w 95"/>
                <a:gd name="T59" fmla="*/ 0 h 108"/>
                <a:gd name="T60" fmla="*/ 1 w 95"/>
                <a:gd name="T61" fmla="*/ 0 h 108"/>
                <a:gd name="T62" fmla="*/ 0 w 95"/>
                <a:gd name="T63" fmla="*/ 1 h 108"/>
                <a:gd name="T64" fmla="*/ 0 w 95"/>
                <a:gd name="T65" fmla="*/ 1 h 108"/>
                <a:gd name="T66" fmla="*/ 0 w 95"/>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5" h="108">
                  <a:moveTo>
                    <a:pt x="0" y="1"/>
                  </a:moveTo>
                  <a:lnTo>
                    <a:pt x="8" y="16"/>
                  </a:lnTo>
                  <a:lnTo>
                    <a:pt x="17" y="31"/>
                  </a:lnTo>
                  <a:lnTo>
                    <a:pt x="27" y="46"/>
                  </a:lnTo>
                  <a:lnTo>
                    <a:pt x="38" y="61"/>
                  </a:lnTo>
                  <a:lnTo>
                    <a:pt x="49" y="74"/>
                  </a:lnTo>
                  <a:lnTo>
                    <a:pt x="61" y="87"/>
                  </a:lnTo>
                  <a:lnTo>
                    <a:pt x="74" y="99"/>
                  </a:lnTo>
                  <a:lnTo>
                    <a:pt x="89" y="108"/>
                  </a:lnTo>
                  <a:lnTo>
                    <a:pt x="91" y="108"/>
                  </a:lnTo>
                  <a:lnTo>
                    <a:pt x="94" y="107"/>
                  </a:lnTo>
                  <a:lnTo>
                    <a:pt x="95" y="104"/>
                  </a:lnTo>
                  <a:lnTo>
                    <a:pt x="95" y="102"/>
                  </a:lnTo>
                  <a:lnTo>
                    <a:pt x="89" y="95"/>
                  </a:lnTo>
                  <a:lnTo>
                    <a:pt x="84" y="88"/>
                  </a:lnTo>
                  <a:lnTo>
                    <a:pt x="78" y="82"/>
                  </a:lnTo>
                  <a:lnTo>
                    <a:pt x="72" y="76"/>
                  </a:lnTo>
                  <a:lnTo>
                    <a:pt x="66" y="70"/>
                  </a:lnTo>
                  <a:lnTo>
                    <a:pt x="59" y="64"/>
                  </a:lnTo>
                  <a:lnTo>
                    <a:pt x="53" y="58"/>
                  </a:lnTo>
                  <a:lnTo>
                    <a:pt x="47" y="52"/>
                  </a:lnTo>
                  <a:lnTo>
                    <a:pt x="40" y="46"/>
                  </a:lnTo>
                  <a:lnTo>
                    <a:pt x="35" y="40"/>
                  </a:lnTo>
                  <a:lnTo>
                    <a:pt x="28" y="34"/>
                  </a:lnTo>
                  <a:lnTo>
                    <a:pt x="23" y="27"/>
                  </a:lnTo>
                  <a:lnTo>
                    <a:pt x="17" y="21"/>
                  </a:lnTo>
                  <a:lnTo>
                    <a:pt x="12" y="14"/>
                  </a:lnTo>
                  <a:lnTo>
                    <a:pt x="6" y="7"/>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5" name="Freeform 100"/>
            <p:cNvSpPr>
              <a:spLocks/>
            </p:cNvSpPr>
            <p:nvPr/>
          </p:nvSpPr>
          <p:spPr bwMode="auto">
            <a:xfrm>
              <a:off x="1930" y="1332"/>
              <a:ext cx="58" cy="24"/>
            </a:xfrm>
            <a:custGeom>
              <a:avLst/>
              <a:gdLst>
                <a:gd name="T0" fmla="*/ 0 w 58"/>
                <a:gd name="T1" fmla="*/ 24 h 24"/>
                <a:gd name="T2" fmla="*/ 3 w 58"/>
                <a:gd name="T3" fmla="*/ 24 h 24"/>
                <a:gd name="T4" fmla="*/ 6 w 58"/>
                <a:gd name="T5" fmla="*/ 23 h 24"/>
                <a:gd name="T6" fmla="*/ 8 w 58"/>
                <a:gd name="T7" fmla="*/ 22 h 24"/>
                <a:gd name="T8" fmla="*/ 11 w 58"/>
                <a:gd name="T9" fmla="*/ 22 h 24"/>
                <a:gd name="T10" fmla="*/ 14 w 58"/>
                <a:gd name="T11" fmla="*/ 21 h 24"/>
                <a:gd name="T12" fmla="*/ 17 w 58"/>
                <a:gd name="T13" fmla="*/ 21 h 24"/>
                <a:gd name="T14" fmla="*/ 19 w 58"/>
                <a:gd name="T15" fmla="*/ 20 h 24"/>
                <a:gd name="T16" fmla="*/ 22 w 58"/>
                <a:gd name="T17" fmla="*/ 20 h 24"/>
                <a:gd name="T18" fmla="*/ 26 w 58"/>
                <a:gd name="T19" fmla="*/ 19 h 24"/>
                <a:gd name="T20" fmla="*/ 30 w 58"/>
                <a:gd name="T21" fmla="*/ 19 h 24"/>
                <a:gd name="T22" fmla="*/ 34 w 58"/>
                <a:gd name="T23" fmla="*/ 18 h 24"/>
                <a:gd name="T24" fmla="*/ 38 w 58"/>
                <a:gd name="T25" fmla="*/ 18 h 24"/>
                <a:gd name="T26" fmla="*/ 41 w 58"/>
                <a:gd name="T27" fmla="*/ 18 h 24"/>
                <a:gd name="T28" fmla="*/ 45 w 58"/>
                <a:gd name="T29" fmla="*/ 17 h 24"/>
                <a:gd name="T30" fmla="*/ 48 w 58"/>
                <a:gd name="T31" fmla="*/ 15 h 24"/>
                <a:gd name="T32" fmla="*/ 52 w 58"/>
                <a:gd name="T33" fmla="*/ 14 h 24"/>
                <a:gd name="T34" fmla="*/ 54 w 58"/>
                <a:gd name="T35" fmla="*/ 12 h 24"/>
                <a:gd name="T36" fmla="*/ 56 w 58"/>
                <a:gd name="T37" fmla="*/ 10 h 24"/>
                <a:gd name="T38" fmla="*/ 58 w 58"/>
                <a:gd name="T39" fmla="*/ 6 h 24"/>
                <a:gd name="T40" fmla="*/ 56 w 58"/>
                <a:gd name="T41" fmla="*/ 4 h 24"/>
                <a:gd name="T42" fmla="*/ 53 w 58"/>
                <a:gd name="T43" fmla="*/ 2 h 24"/>
                <a:gd name="T44" fmla="*/ 49 w 58"/>
                <a:gd name="T45" fmla="*/ 1 h 24"/>
                <a:gd name="T46" fmla="*/ 45 w 58"/>
                <a:gd name="T47" fmla="*/ 0 h 24"/>
                <a:gd name="T48" fmla="*/ 41 w 58"/>
                <a:gd name="T49" fmla="*/ 0 h 24"/>
                <a:gd name="T50" fmla="*/ 37 w 58"/>
                <a:gd name="T51" fmla="*/ 1 h 24"/>
                <a:gd name="T52" fmla="*/ 33 w 58"/>
                <a:gd name="T53" fmla="*/ 2 h 24"/>
                <a:gd name="T54" fmla="*/ 29 w 58"/>
                <a:gd name="T55" fmla="*/ 3 h 24"/>
                <a:gd name="T56" fmla="*/ 25 w 58"/>
                <a:gd name="T57" fmla="*/ 4 h 24"/>
                <a:gd name="T58" fmla="*/ 21 w 58"/>
                <a:gd name="T59" fmla="*/ 5 h 24"/>
                <a:gd name="T60" fmla="*/ 18 w 58"/>
                <a:gd name="T61" fmla="*/ 7 h 24"/>
                <a:gd name="T62" fmla="*/ 14 w 58"/>
                <a:gd name="T63" fmla="*/ 9 h 24"/>
                <a:gd name="T64" fmla="*/ 10 w 58"/>
                <a:gd name="T65" fmla="*/ 11 h 24"/>
                <a:gd name="T66" fmla="*/ 7 w 58"/>
                <a:gd name="T67" fmla="*/ 14 h 24"/>
                <a:gd name="T68" fmla="*/ 4 w 58"/>
                <a:gd name="T69" fmla="*/ 17 h 24"/>
                <a:gd name="T70" fmla="*/ 2 w 58"/>
                <a:gd name="T71" fmla="*/ 21 h 24"/>
                <a:gd name="T72" fmla="*/ 0 w 58"/>
                <a:gd name="T73" fmla="*/ 24 h 24"/>
                <a:gd name="T74" fmla="*/ 0 w 58"/>
                <a:gd name="T75" fmla="*/ 24 h 24"/>
                <a:gd name="T76" fmla="*/ 0 w 58"/>
                <a:gd name="T77" fmla="*/ 24 h 24"/>
                <a:gd name="T78" fmla="*/ 0 w 58"/>
                <a:gd name="T79" fmla="*/ 24 h 24"/>
                <a:gd name="T80" fmla="*/ 0 w 58"/>
                <a:gd name="T81" fmla="*/ 24 h 24"/>
                <a:gd name="T82" fmla="*/ 0 w 58"/>
                <a:gd name="T83" fmla="*/ 24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8" h="24">
                  <a:moveTo>
                    <a:pt x="0" y="24"/>
                  </a:moveTo>
                  <a:lnTo>
                    <a:pt x="3" y="24"/>
                  </a:lnTo>
                  <a:lnTo>
                    <a:pt x="6" y="23"/>
                  </a:lnTo>
                  <a:lnTo>
                    <a:pt x="8" y="22"/>
                  </a:lnTo>
                  <a:lnTo>
                    <a:pt x="11" y="22"/>
                  </a:lnTo>
                  <a:lnTo>
                    <a:pt x="14" y="21"/>
                  </a:lnTo>
                  <a:lnTo>
                    <a:pt x="17" y="21"/>
                  </a:lnTo>
                  <a:lnTo>
                    <a:pt x="19" y="20"/>
                  </a:lnTo>
                  <a:lnTo>
                    <a:pt x="22" y="20"/>
                  </a:lnTo>
                  <a:lnTo>
                    <a:pt x="26" y="19"/>
                  </a:lnTo>
                  <a:lnTo>
                    <a:pt x="30" y="19"/>
                  </a:lnTo>
                  <a:lnTo>
                    <a:pt x="34" y="18"/>
                  </a:lnTo>
                  <a:lnTo>
                    <a:pt x="38" y="18"/>
                  </a:lnTo>
                  <a:lnTo>
                    <a:pt x="41" y="18"/>
                  </a:lnTo>
                  <a:lnTo>
                    <a:pt x="45" y="17"/>
                  </a:lnTo>
                  <a:lnTo>
                    <a:pt x="48" y="15"/>
                  </a:lnTo>
                  <a:lnTo>
                    <a:pt x="52" y="14"/>
                  </a:lnTo>
                  <a:lnTo>
                    <a:pt x="54" y="12"/>
                  </a:lnTo>
                  <a:lnTo>
                    <a:pt x="56" y="10"/>
                  </a:lnTo>
                  <a:lnTo>
                    <a:pt x="58" y="6"/>
                  </a:lnTo>
                  <a:lnTo>
                    <a:pt x="56" y="4"/>
                  </a:lnTo>
                  <a:lnTo>
                    <a:pt x="53" y="2"/>
                  </a:lnTo>
                  <a:lnTo>
                    <a:pt x="49" y="1"/>
                  </a:lnTo>
                  <a:lnTo>
                    <a:pt x="45" y="0"/>
                  </a:lnTo>
                  <a:lnTo>
                    <a:pt x="41" y="0"/>
                  </a:lnTo>
                  <a:lnTo>
                    <a:pt x="37" y="1"/>
                  </a:lnTo>
                  <a:lnTo>
                    <a:pt x="33" y="2"/>
                  </a:lnTo>
                  <a:lnTo>
                    <a:pt x="29" y="3"/>
                  </a:lnTo>
                  <a:lnTo>
                    <a:pt x="25" y="4"/>
                  </a:lnTo>
                  <a:lnTo>
                    <a:pt x="21" y="5"/>
                  </a:lnTo>
                  <a:lnTo>
                    <a:pt x="18" y="7"/>
                  </a:lnTo>
                  <a:lnTo>
                    <a:pt x="14" y="9"/>
                  </a:lnTo>
                  <a:lnTo>
                    <a:pt x="10" y="11"/>
                  </a:lnTo>
                  <a:lnTo>
                    <a:pt x="7" y="14"/>
                  </a:lnTo>
                  <a:lnTo>
                    <a:pt x="4" y="17"/>
                  </a:lnTo>
                  <a:lnTo>
                    <a:pt x="2" y="21"/>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6" name="Freeform 101"/>
            <p:cNvSpPr>
              <a:spLocks/>
            </p:cNvSpPr>
            <p:nvPr/>
          </p:nvSpPr>
          <p:spPr bwMode="auto">
            <a:xfrm>
              <a:off x="1923" y="1346"/>
              <a:ext cx="59" cy="20"/>
            </a:xfrm>
            <a:custGeom>
              <a:avLst/>
              <a:gdLst>
                <a:gd name="T0" fmla="*/ 0 w 59"/>
                <a:gd name="T1" fmla="*/ 9 h 20"/>
                <a:gd name="T2" fmla="*/ 3 w 59"/>
                <a:gd name="T3" fmla="*/ 12 h 20"/>
                <a:gd name="T4" fmla="*/ 6 w 59"/>
                <a:gd name="T5" fmla="*/ 14 h 20"/>
                <a:gd name="T6" fmla="*/ 9 w 59"/>
                <a:gd name="T7" fmla="*/ 16 h 20"/>
                <a:gd name="T8" fmla="*/ 12 w 59"/>
                <a:gd name="T9" fmla="*/ 18 h 20"/>
                <a:gd name="T10" fmla="*/ 15 w 59"/>
                <a:gd name="T11" fmla="*/ 19 h 20"/>
                <a:gd name="T12" fmla="*/ 19 w 59"/>
                <a:gd name="T13" fmla="*/ 19 h 20"/>
                <a:gd name="T14" fmla="*/ 22 w 59"/>
                <a:gd name="T15" fmla="*/ 20 h 20"/>
                <a:gd name="T16" fmla="*/ 26 w 59"/>
                <a:gd name="T17" fmla="*/ 20 h 20"/>
                <a:gd name="T18" fmla="*/ 30 w 59"/>
                <a:gd name="T19" fmla="*/ 20 h 20"/>
                <a:gd name="T20" fmla="*/ 35 w 59"/>
                <a:gd name="T21" fmla="*/ 19 h 20"/>
                <a:gd name="T22" fmla="*/ 39 w 59"/>
                <a:gd name="T23" fmla="*/ 18 h 20"/>
                <a:gd name="T24" fmla="*/ 43 w 59"/>
                <a:gd name="T25" fmla="*/ 17 h 20"/>
                <a:gd name="T26" fmla="*/ 47 w 59"/>
                <a:gd name="T27" fmla="*/ 16 h 20"/>
                <a:gd name="T28" fmla="*/ 50 w 59"/>
                <a:gd name="T29" fmla="*/ 14 h 20"/>
                <a:gd name="T30" fmla="*/ 54 w 59"/>
                <a:gd name="T31" fmla="*/ 12 h 20"/>
                <a:gd name="T32" fmla="*/ 57 w 59"/>
                <a:gd name="T33" fmla="*/ 10 h 20"/>
                <a:gd name="T34" fmla="*/ 59 w 59"/>
                <a:gd name="T35" fmla="*/ 7 h 20"/>
                <a:gd name="T36" fmla="*/ 59 w 59"/>
                <a:gd name="T37" fmla="*/ 3 h 20"/>
                <a:gd name="T38" fmla="*/ 58 w 59"/>
                <a:gd name="T39" fmla="*/ 0 h 20"/>
                <a:gd name="T40" fmla="*/ 55 w 59"/>
                <a:gd name="T41" fmla="*/ 0 h 20"/>
                <a:gd name="T42" fmla="*/ 52 w 59"/>
                <a:gd name="T43" fmla="*/ 1 h 20"/>
                <a:gd name="T44" fmla="*/ 49 w 59"/>
                <a:gd name="T45" fmla="*/ 3 h 20"/>
                <a:gd name="T46" fmla="*/ 47 w 59"/>
                <a:gd name="T47" fmla="*/ 4 h 20"/>
                <a:gd name="T48" fmla="*/ 44 w 59"/>
                <a:gd name="T49" fmla="*/ 6 h 20"/>
                <a:gd name="T50" fmla="*/ 41 w 59"/>
                <a:gd name="T51" fmla="*/ 7 h 20"/>
                <a:gd name="T52" fmla="*/ 38 w 59"/>
                <a:gd name="T53" fmla="*/ 8 h 20"/>
                <a:gd name="T54" fmla="*/ 35 w 59"/>
                <a:gd name="T55" fmla="*/ 10 h 20"/>
                <a:gd name="T56" fmla="*/ 32 w 59"/>
                <a:gd name="T57" fmla="*/ 11 h 20"/>
                <a:gd name="T58" fmla="*/ 28 w 59"/>
                <a:gd name="T59" fmla="*/ 12 h 20"/>
                <a:gd name="T60" fmla="*/ 24 w 59"/>
                <a:gd name="T61" fmla="*/ 13 h 20"/>
                <a:gd name="T62" fmla="*/ 20 w 59"/>
                <a:gd name="T63" fmla="*/ 14 h 20"/>
                <a:gd name="T64" fmla="*/ 16 w 59"/>
                <a:gd name="T65" fmla="*/ 14 h 20"/>
                <a:gd name="T66" fmla="*/ 12 w 59"/>
                <a:gd name="T67" fmla="*/ 14 h 20"/>
                <a:gd name="T68" fmla="*/ 9 w 59"/>
                <a:gd name="T69" fmla="*/ 12 h 20"/>
                <a:gd name="T70" fmla="*/ 5 w 59"/>
                <a:gd name="T71" fmla="*/ 11 h 20"/>
                <a:gd name="T72" fmla="*/ 0 w 59"/>
                <a:gd name="T73" fmla="*/ 8 h 20"/>
                <a:gd name="T74" fmla="*/ 0 w 59"/>
                <a:gd name="T75" fmla="*/ 8 h 20"/>
                <a:gd name="T76" fmla="*/ 0 w 59"/>
                <a:gd name="T77" fmla="*/ 8 h 20"/>
                <a:gd name="T78" fmla="*/ 0 w 59"/>
                <a:gd name="T79" fmla="*/ 8 h 20"/>
                <a:gd name="T80" fmla="*/ 0 w 59"/>
                <a:gd name="T81" fmla="*/ 9 h 20"/>
                <a:gd name="T82" fmla="*/ 0 w 59"/>
                <a:gd name="T83" fmla="*/ 9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 h="20">
                  <a:moveTo>
                    <a:pt x="0" y="9"/>
                  </a:moveTo>
                  <a:lnTo>
                    <a:pt x="3" y="12"/>
                  </a:lnTo>
                  <a:lnTo>
                    <a:pt x="6" y="14"/>
                  </a:lnTo>
                  <a:lnTo>
                    <a:pt x="9" y="16"/>
                  </a:lnTo>
                  <a:lnTo>
                    <a:pt x="12" y="18"/>
                  </a:lnTo>
                  <a:lnTo>
                    <a:pt x="15" y="19"/>
                  </a:lnTo>
                  <a:lnTo>
                    <a:pt x="19" y="19"/>
                  </a:lnTo>
                  <a:lnTo>
                    <a:pt x="22" y="20"/>
                  </a:lnTo>
                  <a:lnTo>
                    <a:pt x="26" y="20"/>
                  </a:lnTo>
                  <a:lnTo>
                    <a:pt x="30" y="20"/>
                  </a:lnTo>
                  <a:lnTo>
                    <a:pt x="35" y="19"/>
                  </a:lnTo>
                  <a:lnTo>
                    <a:pt x="39" y="18"/>
                  </a:lnTo>
                  <a:lnTo>
                    <a:pt x="43" y="17"/>
                  </a:lnTo>
                  <a:lnTo>
                    <a:pt x="47" y="16"/>
                  </a:lnTo>
                  <a:lnTo>
                    <a:pt x="50" y="14"/>
                  </a:lnTo>
                  <a:lnTo>
                    <a:pt x="54" y="12"/>
                  </a:lnTo>
                  <a:lnTo>
                    <a:pt x="57" y="10"/>
                  </a:lnTo>
                  <a:lnTo>
                    <a:pt x="59" y="7"/>
                  </a:lnTo>
                  <a:lnTo>
                    <a:pt x="59" y="3"/>
                  </a:lnTo>
                  <a:lnTo>
                    <a:pt x="58" y="0"/>
                  </a:lnTo>
                  <a:lnTo>
                    <a:pt x="55" y="0"/>
                  </a:lnTo>
                  <a:lnTo>
                    <a:pt x="52" y="1"/>
                  </a:lnTo>
                  <a:lnTo>
                    <a:pt x="49" y="3"/>
                  </a:lnTo>
                  <a:lnTo>
                    <a:pt x="47" y="4"/>
                  </a:lnTo>
                  <a:lnTo>
                    <a:pt x="44" y="6"/>
                  </a:lnTo>
                  <a:lnTo>
                    <a:pt x="41" y="7"/>
                  </a:lnTo>
                  <a:lnTo>
                    <a:pt x="38" y="8"/>
                  </a:lnTo>
                  <a:lnTo>
                    <a:pt x="35" y="10"/>
                  </a:lnTo>
                  <a:lnTo>
                    <a:pt x="32" y="11"/>
                  </a:lnTo>
                  <a:lnTo>
                    <a:pt x="28" y="12"/>
                  </a:lnTo>
                  <a:lnTo>
                    <a:pt x="24" y="13"/>
                  </a:lnTo>
                  <a:lnTo>
                    <a:pt x="20" y="14"/>
                  </a:lnTo>
                  <a:lnTo>
                    <a:pt x="16" y="14"/>
                  </a:lnTo>
                  <a:lnTo>
                    <a:pt x="12" y="14"/>
                  </a:lnTo>
                  <a:lnTo>
                    <a:pt x="9" y="12"/>
                  </a:lnTo>
                  <a:lnTo>
                    <a:pt x="5" y="11"/>
                  </a:lnTo>
                  <a:lnTo>
                    <a:pt x="0" y="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7" name="Freeform 102"/>
            <p:cNvSpPr>
              <a:spLocks/>
            </p:cNvSpPr>
            <p:nvPr/>
          </p:nvSpPr>
          <p:spPr bwMode="auto">
            <a:xfrm>
              <a:off x="1784" y="1141"/>
              <a:ext cx="235" cy="125"/>
            </a:xfrm>
            <a:custGeom>
              <a:avLst/>
              <a:gdLst>
                <a:gd name="T0" fmla="*/ 6 w 235"/>
                <a:gd name="T1" fmla="*/ 123 h 125"/>
                <a:gd name="T2" fmla="*/ 17 w 235"/>
                <a:gd name="T3" fmla="*/ 119 h 125"/>
                <a:gd name="T4" fmla="*/ 27 w 235"/>
                <a:gd name="T5" fmla="*/ 115 h 125"/>
                <a:gd name="T6" fmla="*/ 37 w 235"/>
                <a:gd name="T7" fmla="*/ 109 h 125"/>
                <a:gd name="T8" fmla="*/ 48 w 235"/>
                <a:gd name="T9" fmla="*/ 100 h 125"/>
                <a:gd name="T10" fmla="*/ 57 w 235"/>
                <a:gd name="T11" fmla="*/ 87 h 125"/>
                <a:gd name="T12" fmla="*/ 66 w 235"/>
                <a:gd name="T13" fmla="*/ 73 h 125"/>
                <a:gd name="T14" fmla="*/ 75 w 235"/>
                <a:gd name="T15" fmla="*/ 60 h 125"/>
                <a:gd name="T16" fmla="*/ 84 w 235"/>
                <a:gd name="T17" fmla="*/ 51 h 125"/>
                <a:gd name="T18" fmla="*/ 100 w 235"/>
                <a:gd name="T19" fmla="*/ 42 h 125"/>
                <a:gd name="T20" fmla="*/ 122 w 235"/>
                <a:gd name="T21" fmla="*/ 32 h 125"/>
                <a:gd name="T22" fmla="*/ 148 w 235"/>
                <a:gd name="T23" fmla="*/ 21 h 125"/>
                <a:gd name="T24" fmla="*/ 175 w 235"/>
                <a:gd name="T25" fmla="*/ 13 h 125"/>
                <a:gd name="T26" fmla="*/ 200 w 235"/>
                <a:gd name="T27" fmla="*/ 7 h 125"/>
                <a:gd name="T28" fmla="*/ 220 w 235"/>
                <a:gd name="T29" fmla="*/ 6 h 125"/>
                <a:gd name="T30" fmla="*/ 232 w 235"/>
                <a:gd name="T31" fmla="*/ 12 h 125"/>
                <a:gd name="T32" fmla="*/ 234 w 235"/>
                <a:gd name="T33" fmla="*/ 17 h 125"/>
                <a:gd name="T34" fmla="*/ 235 w 235"/>
                <a:gd name="T35" fmla="*/ 17 h 125"/>
                <a:gd name="T36" fmla="*/ 234 w 235"/>
                <a:gd name="T37" fmla="*/ 11 h 125"/>
                <a:gd name="T38" fmla="*/ 226 w 235"/>
                <a:gd name="T39" fmla="*/ 4 h 125"/>
                <a:gd name="T40" fmla="*/ 214 w 235"/>
                <a:gd name="T41" fmla="*/ 1 h 125"/>
                <a:gd name="T42" fmla="*/ 202 w 235"/>
                <a:gd name="T43" fmla="*/ 0 h 125"/>
                <a:gd name="T44" fmla="*/ 186 w 235"/>
                <a:gd name="T45" fmla="*/ 1 h 125"/>
                <a:gd name="T46" fmla="*/ 165 w 235"/>
                <a:gd name="T47" fmla="*/ 4 h 125"/>
                <a:gd name="T48" fmla="*/ 145 w 235"/>
                <a:gd name="T49" fmla="*/ 8 h 125"/>
                <a:gd name="T50" fmla="*/ 125 w 235"/>
                <a:gd name="T51" fmla="*/ 14 h 125"/>
                <a:gd name="T52" fmla="*/ 107 w 235"/>
                <a:gd name="T53" fmla="*/ 21 h 125"/>
                <a:gd name="T54" fmla="*/ 90 w 235"/>
                <a:gd name="T55" fmla="*/ 29 h 125"/>
                <a:gd name="T56" fmla="*/ 76 w 235"/>
                <a:gd name="T57" fmla="*/ 39 h 125"/>
                <a:gd name="T58" fmla="*/ 63 w 235"/>
                <a:gd name="T59" fmla="*/ 52 h 125"/>
                <a:gd name="T60" fmla="*/ 55 w 235"/>
                <a:gd name="T61" fmla="*/ 64 h 125"/>
                <a:gd name="T62" fmla="*/ 51 w 235"/>
                <a:gd name="T63" fmla="*/ 74 h 125"/>
                <a:gd name="T64" fmla="*/ 46 w 235"/>
                <a:gd name="T65" fmla="*/ 83 h 125"/>
                <a:gd name="T66" fmla="*/ 41 w 235"/>
                <a:gd name="T67" fmla="*/ 92 h 125"/>
                <a:gd name="T68" fmla="*/ 34 w 235"/>
                <a:gd name="T69" fmla="*/ 102 h 125"/>
                <a:gd name="T70" fmla="*/ 25 w 235"/>
                <a:gd name="T71" fmla="*/ 109 h 125"/>
                <a:gd name="T72" fmla="*/ 15 w 235"/>
                <a:gd name="T73" fmla="*/ 116 h 125"/>
                <a:gd name="T74" fmla="*/ 6 w 235"/>
                <a:gd name="T75" fmla="*/ 122 h 125"/>
                <a:gd name="T76" fmla="*/ 0 w 235"/>
                <a:gd name="T77" fmla="*/ 124 h 125"/>
                <a:gd name="T78" fmla="*/ 0 w 235"/>
                <a:gd name="T79" fmla="*/ 125 h 125"/>
                <a:gd name="T80" fmla="*/ 0 w 235"/>
                <a:gd name="T81" fmla="*/ 125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5" h="125">
                  <a:moveTo>
                    <a:pt x="0" y="125"/>
                  </a:moveTo>
                  <a:lnTo>
                    <a:pt x="6" y="123"/>
                  </a:lnTo>
                  <a:lnTo>
                    <a:pt x="11" y="121"/>
                  </a:lnTo>
                  <a:lnTo>
                    <a:pt x="17" y="119"/>
                  </a:lnTo>
                  <a:lnTo>
                    <a:pt x="22" y="117"/>
                  </a:lnTo>
                  <a:lnTo>
                    <a:pt x="27" y="115"/>
                  </a:lnTo>
                  <a:lnTo>
                    <a:pt x="33" y="113"/>
                  </a:lnTo>
                  <a:lnTo>
                    <a:pt x="37" y="109"/>
                  </a:lnTo>
                  <a:lnTo>
                    <a:pt x="42" y="106"/>
                  </a:lnTo>
                  <a:lnTo>
                    <a:pt x="48" y="100"/>
                  </a:lnTo>
                  <a:lnTo>
                    <a:pt x="52" y="93"/>
                  </a:lnTo>
                  <a:lnTo>
                    <a:pt x="57" y="87"/>
                  </a:lnTo>
                  <a:lnTo>
                    <a:pt x="61" y="80"/>
                  </a:lnTo>
                  <a:lnTo>
                    <a:pt x="66" y="73"/>
                  </a:lnTo>
                  <a:lnTo>
                    <a:pt x="70" y="66"/>
                  </a:lnTo>
                  <a:lnTo>
                    <a:pt x="75" y="60"/>
                  </a:lnTo>
                  <a:lnTo>
                    <a:pt x="80" y="54"/>
                  </a:lnTo>
                  <a:lnTo>
                    <a:pt x="84" y="51"/>
                  </a:lnTo>
                  <a:lnTo>
                    <a:pt x="91" y="47"/>
                  </a:lnTo>
                  <a:lnTo>
                    <a:pt x="100" y="42"/>
                  </a:lnTo>
                  <a:lnTo>
                    <a:pt x="110" y="38"/>
                  </a:lnTo>
                  <a:lnTo>
                    <a:pt x="122" y="32"/>
                  </a:lnTo>
                  <a:lnTo>
                    <a:pt x="135" y="27"/>
                  </a:lnTo>
                  <a:lnTo>
                    <a:pt x="148" y="21"/>
                  </a:lnTo>
                  <a:lnTo>
                    <a:pt x="161" y="17"/>
                  </a:lnTo>
                  <a:lnTo>
                    <a:pt x="175" y="13"/>
                  </a:lnTo>
                  <a:lnTo>
                    <a:pt x="188" y="9"/>
                  </a:lnTo>
                  <a:lnTo>
                    <a:pt x="200" y="7"/>
                  </a:lnTo>
                  <a:lnTo>
                    <a:pt x="211" y="6"/>
                  </a:lnTo>
                  <a:lnTo>
                    <a:pt x="220" y="6"/>
                  </a:lnTo>
                  <a:lnTo>
                    <a:pt x="227" y="8"/>
                  </a:lnTo>
                  <a:lnTo>
                    <a:pt x="232" y="12"/>
                  </a:lnTo>
                  <a:lnTo>
                    <a:pt x="234" y="17"/>
                  </a:lnTo>
                  <a:lnTo>
                    <a:pt x="235" y="17"/>
                  </a:lnTo>
                  <a:lnTo>
                    <a:pt x="234" y="11"/>
                  </a:lnTo>
                  <a:lnTo>
                    <a:pt x="231" y="6"/>
                  </a:lnTo>
                  <a:lnTo>
                    <a:pt x="226" y="4"/>
                  </a:lnTo>
                  <a:lnTo>
                    <a:pt x="221" y="1"/>
                  </a:lnTo>
                  <a:lnTo>
                    <a:pt x="214" y="1"/>
                  </a:lnTo>
                  <a:lnTo>
                    <a:pt x="208" y="0"/>
                  </a:lnTo>
                  <a:lnTo>
                    <a:pt x="202" y="0"/>
                  </a:lnTo>
                  <a:lnTo>
                    <a:pt x="197" y="0"/>
                  </a:lnTo>
                  <a:lnTo>
                    <a:pt x="186" y="1"/>
                  </a:lnTo>
                  <a:lnTo>
                    <a:pt x="176" y="2"/>
                  </a:lnTo>
                  <a:lnTo>
                    <a:pt x="165" y="4"/>
                  </a:lnTo>
                  <a:lnTo>
                    <a:pt x="155" y="5"/>
                  </a:lnTo>
                  <a:lnTo>
                    <a:pt x="145" y="8"/>
                  </a:lnTo>
                  <a:lnTo>
                    <a:pt x="135" y="11"/>
                  </a:lnTo>
                  <a:lnTo>
                    <a:pt x="125" y="14"/>
                  </a:lnTo>
                  <a:lnTo>
                    <a:pt x="115" y="18"/>
                  </a:lnTo>
                  <a:lnTo>
                    <a:pt x="107" y="21"/>
                  </a:lnTo>
                  <a:lnTo>
                    <a:pt x="98" y="25"/>
                  </a:lnTo>
                  <a:lnTo>
                    <a:pt x="90" y="29"/>
                  </a:lnTo>
                  <a:lnTo>
                    <a:pt x="83" y="34"/>
                  </a:lnTo>
                  <a:lnTo>
                    <a:pt x="76" y="39"/>
                  </a:lnTo>
                  <a:lnTo>
                    <a:pt x="69" y="45"/>
                  </a:lnTo>
                  <a:lnTo>
                    <a:pt x="63" y="52"/>
                  </a:lnTo>
                  <a:lnTo>
                    <a:pt x="58" y="59"/>
                  </a:lnTo>
                  <a:lnTo>
                    <a:pt x="55" y="64"/>
                  </a:lnTo>
                  <a:lnTo>
                    <a:pt x="53" y="69"/>
                  </a:lnTo>
                  <a:lnTo>
                    <a:pt x="51" y="74"/>
                  </a:lnTo>
                  <a:lnTo>
                    <a:pt x="48" y="78"/>
                  </a:lnTo>
                  <a:lnTo>
                    <a:pt x="46" y="83"/>
                  </a:lnTo>
                  <a:lnTo>
                    <a:pt x="44" y="88"/>
                  </a:lnTo>
                  <a:lnTo>
                    <a:pt x="41" y="92"/>
                  </a:lnTo>
                  <a:lnTo>
                    <a:pt x="37" y="97"/>
                  </a:lnTo>
                  <a:lnTo>
                    <a:pt x="34" y="102"/>
                  </a:lnTo>
                  <a:lnTo>
                    <a:pt x="29" y="106"/>
                  </a:lnTo>
                  <a:lnTo>
                    <a:pt x="25" y="109"/>
                  </a:lnTo>
                  <a:lnTo>
                    <a:pt x="21" y="113"/>
                  </a:lnTo>
                  <a:lnTo>
                    <a:pt x="15" y="116"/>
                  </a:lnTo>
                  <a:lnTo>
                    <a:pt x="10" y="119"/>
                  </a:lnTo>
                  <a:lnTo>
                    <a:pt x="6" y="122"/>
                  </a:lnTo>
                  <a:lnTo>
                    <a:pt x="0" y="124"/>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8" name="Freeform 103"/>
            <p:cNvSpPr>
              <a:spLocks/>
            </p:cNvSpPr>
            <p:nvPr/>
          </p:nvSpPr>
          <p:spPr bwMode="auto">
            <a:xfrm>
              <a:off x="1760" y="1125"/>
              <a:ext cx="184" cy="135"/>
            </a:xfrm>
            <a:custGeom>
              <a:avLst/>
              <a:gdLst>
                <a:gd name="T0" fmla="*/ 1 w 184"/>
                <a:gd name="T1" fmla="*/ 111 h 135"/>
                <a:gd name="T2" fmla="*/ 4 w 184"/>
                <a:gd name="T3" fmla="*/ 120 h 135"/>
                <a:gd name="T4" fmla="*/ 9 w 184"/>
                <a:gd name="T5" fmla="*/ 129 h 135"/>
                <a:gd name="T6" fmla="*/ 17 w 184"/>
                <a:gd name="T7" fmla="*/ 134 h 135"/>
                <a:gd name="T8" fmla="*/ 27 w 184"/>
                <a:gd name="T9" fmla="*/ 134 h 135"/>
                <a:gd name="T10" fmla="*/ 38 w 184"/>
                <a:gd name="T11" fmla="*/ 130 h 135"/>
                <a:gd name="T12" fmla="*/ 47 w 184"/>
                <a:gd name="T13" fmla="*/ 124 h 135"/>
                <a:gd name="T14" fmla="*/ 56 w 184"/>
                <a:gd name="T15" fmla="*/ 116 h 135"/>
                <a:gd name="T16" fmla="*/ 63 w 184"/>
                <a:gd name="T17" fmla="*/ 101 h 135"/>
                <a:gd name="T18" fmla="*/ 69 w 184"/>
                <a:gd name="T19" fmla="*/ 83 h 135"/>
                <a:gd name="T20" fmla="*/ 76 w 184"/>
                <a:gd name="T21" fmla="*/ 65 h 135"/>
                <a:gd name="T22" fmla="*/ 87 w 184"/>
                <a:gd name="T23" fmla="*/ 50 h 135"/>
                <a:gd name="T24" fmla="*/ 107 w 184"/>
                <a:gd name="T25" fmla="*/ 37 h 135"/>
                <a:gd name="T26" fmla="*/ 129 w 184"/>
                <a:gd name="T27" fmla="*/ 26 h 135"/>
                <a:gd name="T28" fmla="*/ 151 w 184"/>
                <a:gd name="T29" fmla="*/ 15 h 135"/>
                <a:gd name="T30" fmla="*/ 173 w 184"/>
                <a:gd name="T31" fmla="*/ 6 h 135"/>
                <a:gd name="T32" fmla="*/ 184 w 184"/>
                <a:gd name="T33" fmla="*/ 1 h 135"/>
                <a:gd name="T34" fmla="*/ 184 w 184"/>
                <a:gd name="T35" fmla="*/ 0 h 135"/>
                <a:gd name="T36" fmla="*/ 176 w 184"/>
                <a:gd name="T37" fmla="*/ 3 h 135"/>
                <a:gd name="T38" fmla="*/ 159 w 184"/>
                <a:gd name="T39" fmla="*/ 10 h 135"/>
                <a:gd name="T40" fmla="*/ 143 w 184"/>
                <a:gd name="T41" fmla="*/ 17 h 135"/>
                <a:gd name="T42" fmla="*/ 127 w 184"/>
                <a:gd name="T43" fmla="*/ 25 h 135"/>
                <a:gd name="T44" fmla="*/ 113 w 184"/>
                <a:gd name="T45" fmla="*/ 31 h 135"/>
                <a:gd name="T46" fmla="*/ 101 w 184"/>
                <a:gd name="T47" fmla="*/ 37 h 135"/>
                <a:gd name="T48" fmla="*/ 89 w 184"/>
                <a:gd name="T49" fmla="*/ 44 h 135"/>
                <a:gd name="T50" fmla="*/ 79 w 184"/>
                <a:gd name="T51" fmla="*/ 53 h 135"/>
                <a:gd name="T52" fmla="*/ 71 w 184"/>
                <a:gd name="T53" fmla="*/ 63 h 135"/>
                <a:gd name="T54" fmla="*/ 66 w 184"/>
                <a:gd name="T55" fmla="*/ 74 h 135"/>
                <a:gd name="T56" fmla="*/ 61 w 184"/>
                <a:gd name="T57" fmla="*/ 86 h 135"/>
                <a:gd name="T58" fmla="*/ 57 w 184"/>
                <a:gd name="T59" fmla="*/ 97 h 135"/>
                <a:gd name="T60" fmla="*/ 52 w 184"/>
                <a:gd name="T61" fmla="*/ 108 h 135"/>
                <a:gd name="T62" fmla="*/ 45 w 184"/>
                <a:gd name="T63" fmla="*/ 118 h 135"/>
                <a:gd name="T64" fmla="*/ 34 w 184"/>
                <a:gd name="T65" fmla="*/ 125 h 135"/>
                <a:gd name="T66" fmla="*/ 23 w 184"/>
                <a:gd name="T67" fmla="*/ 129 h 135"/>
                <a:gd name="T68" fmla="*/ 10 w 184"/>
                <a:gd name="T69" fmla="*/ 126 h 135"/>
                <a:gd name="T70" fmla="*/ 2 w 184"/>
                <a:gd name="T71" fmla="*/ 113 h 135"/>
                <a:gd name="T72" fmla="*/ 0 w 184"/>
                <a:gd name="T73" fmla="*/ 107 h 135"/>
                <a:gd name="T74" fmla="*/ 0 w 184"/>
                <a:gd name="T75" fmla="*/ 107 h 135"/>
                <a:gd name="T76" fmla="*/ 0 w 184"/>
                <a:gd name="T77" fmla="*/ 10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4" h="135">
                  <a:moveTo>
                    <a:pt x="0" y="107"/>
                  </a:moveTo>
                  <a:lnTo>
                    <a:pt x="1" y="111"/>
                  </a:lnTo>
                  <a:lnTo>
                    <a:pt x="2" y="115"/>
                  </a:lnTo>
                  <a:lnTo>
                    <a:pt x="4" y="120"/>
                  </a:lnTo>
                  <a:lnTo>
                    <a:pt x="6" y="125"/>
                  </a:lnTo>
                  <a:lnTo>
                    <a:pt x="9" y="129"/>
                  </a:lnTo>
                  <a:lnTo>
                    <a:pt x="13" y="133"/>
                  </a:lnTo>
                  <a:lnTo>
                    <a:pt x="17" y="134"/>
                  </a:lnTo>
                  <a:lnTo>
                    <a:pt x="21" y="135"/>
                  </a:lnTo>
                  <a:lnTo>
                    <a:pt x="27" y="134"/>
                  </a:lnTo>
                  <a:lnTo>
                    <a:pt x="33" y="132"/>
                  </a:lnTo>
                  <a:lnTo>
                    <a:pt x="38" y="130"/>
                  </a:lnTo>
                  <a:lnTo>
                    <a:pt x="43" y="127"/>
                  </a:lnTo>
                  <a:lnTo>
                    <a:pt x="47" y="124"/>
                  </a:lnTo>
                  <a:lnTo>
                    <a:pt x="51" y="120"/>
                  </a:lnTo>
                  <a:lnTo>
                    <a:pt x="56" y="116"/>
                  </a:lnTo>
                  <a:lnTo>
                    <a:pt x="58" y="111"/>
                  </a:lnTo>
                  <a:lnTo>
                    <a:pt x="63" y="101"/>
                  </a:lnTo>
                  <a:lnTo>
                    <a:pt x="67" y="92"/>
                  </a:lnTo>
                  <a:lnTo>
                    <a:pt x="69" y="83"/>
                  </a:lnTo>
                  <a:lnTo>
                    <a:pt x="72" y="74"/>
                  </a:lnTo>
                  <a:lnTo>
                    <a:pt x="76" y="65"/>
                  </a:lnTo>
                  <a:lnTo>
                    <a:pt x="80" y="57"/>
                  </a:lnTo>
                  <a:lnTo>
                    <a:pt x="87" y="50"/>
                  </a:lnTo>
                  <a:lnTo>
                    <a:pt x="97" y="43"/>
                  </a:lnTo>
                  <a:lnTo>
                    <a:pt x="107" y="37"/>
                  </a:lnTo>
                  <a:lnTo>
                    <a:pt x="118" y="31"/>
                  </a:lnTo>
                  <a:lnTo>
                    <a:pt x="129" y="26"/>
                  </a:lnTo>
                  <a:lnTo>
                    <a:pt x="140" y="21"/>
                  </a:lnTo>
                  <a:lnTo>
                    <a:pt x="151" y="15"/>
                  </a:lnTo>
                  <a:lnTo>
                    <a:pt x="162" y="11"/>
                  </a:lnTo>
                  <a:lnTo>
                    <a:pt x="173" y="6"/>
                  </a:lnTo>
                  <a:lnTo>
                    <a:pt x="184" y="1"/>
                  </a:lnTo>
                  <a:lnTo>
                    <a:pt x="184" y="0"/>
                  </a:lnTo>
                  <a:lnTo>
                    <a:pt x="176" y="3"/>
                  </a:lnTo>
                  <a:lnTo>
                    <a:pt x="168" y="7"/>
                  </a:lnTo>
                  <a:lnTo>
                    <a:pt x="159" y="10"/>
                  </a:lnTo>
                  <a:lnTo>
                    <a:pt x="151" y="14"/>
                  </a:lnTo>
                  <a:lnTo>
                    <a:pt x="143" y="17"/>
                  </a:lnTo>
                  <a:lnTo>
                    <a:pt x="135" y="21"/>
                  </a:lnTo>
                  <a:lnTo>
                    <a:pt x="127" y="25"/>
                  </a:lnTo>
                  <a:lnTo>
                    <a:pt x="119" y="28"/>
                  </a:lnTo>
                  <a:lnTo>
                    <a:pt x="113" y="31"/>
                  </a:lnTo>
                  <a:lnTo>
                    <a:pt x="107" y="34"/>
                  </a:lnTo>
                  <a:lnTo>
                    <a:pt x="101" y="37"/>
                  </a:lnTo>
                  <a:lnTo>
                    <a:pt x="95" y="40"/>
                  </a:lnTo>
                  <a:lnTo>
                    <a:pt x="89" y="44"/>
                  </a:lnTo>
                  <a:lnTo>
                    <a:pt x="84" y="48"/>
                  </a:lnTo>
                  <a:lnTo>
                    <a:pt x="79" y="53"/>
                  </a:lnTo>
                  <a:lnTo>
                    <a:pt x="75" y="58"/>
                  </a:lnTo>
                  <a:lnTo>
                    <a:pt x="71" y="63"/>
                  </a:lnTo>
                  <a:lnTo>
                    <a:pt x="68" y="69"/>
                  </a:lnTo>
                  <a:lnTo>
                    <a:pt x="66" y="74"/>
                  </a:lnTo>
                  <a:lnTo>
                    <a:pt x="64" y="80"/>
                  </a:lnTo>
                  <a:lnTo>
                    <a:pt x="61" y="86"/>
                  </a:lnTo>
                  <a:lnTo>
                    <a:pt x="59" y="92"/>
                  </a:lnTo>
                  <a:lnTo>
                    <a:pt x="57" y="97"/>
                  </a:lnTo>
                  <a:lnTo>
                    <a:pt x="55" y="103"/>
                  </a:lnTo>
                  <a:lnTo>
                    <a:pt x="52" y="108"/>
                  </a:lnTo>
                  <a:lnTo>
                    <a:pt x="49" y="113"/>
                  </a:lnTo>
                  <a:lnTo>
                    <a:pt x="45" y="118"/>
                  </a:lnTo>
                  <a:lnTo>
                    <a:pt x="39" y="122"/>
                  </a:lnTo>
                  <a:lnTo>
                    <a:pt x="34" y="125"/>
                  </a:lnTo>
                  <a:lnTo>
                    <a:pt x="28" y="127"/>
                  </a:lnTo>
                  <a:lnTo>
                    <a:pt x="23" y="129"/>
                  </a:lnTo>
                  <a:lnTo>
                    <a:pt x="16" y="129"/>
                  </a:lnTo>
                  <a:lnTo>
                    <a:pt x="10" y="126"/>
                  </a:lnTo>
                  <a:lnTo>
                    <a:pt x="5" y="120"/>
                  </a:lnTo>
                  <a:lnTo>
                    <a:pt x="2" y="113"/>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29" name="Freeform 104"/>
            <p:cNvSpPr>
              <a:spLocks/>
            </p:cNvSpPr>
            <p:nvPr/>
          </p:nvSpPr>
          <p:spPr bwMode="auto">
            <a:xfrm>
              <a:off x="1796" y="1258"/>
              <a:ext cx="34" cy="28"/>
            </a:xfrm>
            <a:custGeom>
              <a:avLst/>
              <a:gdLst>
                <a:gd name="T0" fmla="*/ 0 w 34"/>
                <a:gd name="T1" fmla="*/ 0 h 28"/>
                <a:gd name="T2" fmla="*/ 1 w 34"/>
                <a:gd name="T3" fmla="*/ 5 h 28"/>
                <a:gd name="T4" fmla="*/ 3 w 34"/>
                <a:gd name="T5" fmla="*/ 9 h 28"/>
                <a:gd name="T6" fmla="*/ 6 w 34"/>
                <a:gd name="T7" fmla="*/ 14 h 28"/>
                <a:gd name="T8" fmla="*/ 9 w 34"/>
                <a:gd name="T9" fmla="*/ 19 h 28"/>
                <a:gd name="T10" fmla="*/ 11 w 34"/>
                <a:gd name="T11" fmla="*/ 21 h 28"/>
                <a:gd name="T12" fmla="*/ 13 w 34"/>
                <a:gd name="T13" fmla="*/ 23 h 28"/>
                <a:gd name="T14" fmla="*/ 16 w 34"/>
                <a:gd name="T15" fmla="*/ 24 h 28"/>
                <a:gd name="T16" fmla="*/ 19 w 34"/>
                <a:gd name="T17" fmla="*/ 25 h 28"/>
                <a:gd name="T18" fmla="*/ 22 w 34"/>
                <a:gd name="T19" fmla="*/ 27 h 28"/>
                <a:gd name="T20" fmla="*/ 25 w 34"/>
                <a:gd name="T21" fmla="*/ 28 h 28"/>
                <a:gd name="T22" fmla="*/ 28 w 34"/>
                <a:gd name="T23" fmla="*/ 27 h 28"/>
                <a:gd name="T24" fmla="*/ 31 w 34"/>
                <a:gd name="T25" fmla="*/ 25 h 28"/>
                <a:gd name="T26" fmla="*/ 32 w 34"/>
                <a:gd name="T27" fmla="*/ 24 h 28"/>
                <a:gd name="T28" fmla="*/ 33 w 34"/>
                <a:gd name="T29" fmla="*/ 23 h 28"/>
                <a:gd name="T30" fmla="*/ 34 w 34"/>
                <a:gd name="T31" fmla="*/ 21 h 28"/>
                <a:gd name="T32" fmla="*/ 33 w 34"/>
                <a:gd name="T33" fmla="*/ 19 h 28"/>
                <a:gd name="T34" fmla="*/ 33 w 34"/>
                <a:gd name="T35" fmla="*/ 19 h 28"/>
                <a:gd name="T36" fmla="*/ 33 w 34"/>
                <a:gd name="T37" fmla="*/ 19 h 28"/>
                <a:gd name="T38" fmla="*/ 33 w 34"/>
                <a:gd name="T39" fmla="*/ 18 h 28"/>
                <a:gd name="T40" fmla="*/ 32 w 34"/>
                <a:gd name="T41" fmla="*/ 18 h 28"/>
                <a:gd name="T42" fmla="*/ 32 w 34"/>
                <a:gd name="T43" fmla="*/ 17 h 28"/>
                <a:gd name="T44" fmla="*/ 31 w 34"/>
                <a:gd name="T45" fmla="*/ 17 h 28"/>
                <a:gd name="T46" fmla="*/ 30 w 34"/>
                <a:gd name="T47" fmla="*/ 17 h 28"/>
                <a:gd name="T48" fmla="*/ 29 w 34"/>
                <a:gd name="T49" fmla="*/ 17 h 28"/>
                <a:gd name="T50" fmla="*/ 26 w 34"/>
                <a:gd name="T51" fmla="*/ 17 h 28"/>
                <a:gd name="T52" fmla="*/ 24 w 34"/>
                <a:gd name="T53" fmla="*/ 17 h 28"/>
                <a:gd name="T54" fmla="*/ 21 w 34"/>
                <a:gd name="T55" fmla="*/ 17 h 28"/>
                <a:gd name="T56" fmla="*/ 19 w 34"/>
                <a:gd name="T57" fmla="*/ 17 h 28"/>
                <a:gd name="T58" fmla="*/ 17 w 34"/>
                <a:gd name="T59" fmla="*/ 16 h 28"/>
                <a:gd name="T60" fmla="*/ 14 w 34"/>
                <a:gd name="T61" fmla="*/ 16 h 28"/>
                <a:gd name="T62" fmla="*/ 12 w 34"/>
                <a:gd name="T63" fmla="*/ 15 h 28"/>
                <a:gd name="T64" fmla="*/ 10 w 34"/>
                <a:gd name="T65" fmla="*/ 13 h 28"/>
                <a:gd name="T66" fmla="*/ 7 w 34"/>
                <a:gd name="T67" fmla="*/ 10 h 28"/>
                <a:gd name="T68" fmla="*/ 4 w 34"/>
                <a:gd name="T69" fmla="*/ 7 h 28"/>
                <a:gd name="T70" fmla="*/ 2 w 34"/>
                <a:gd name="T71" fmla="*/ 3 h 28"/>
                <a:gd name="T72" fmla="*/ 0 w 34"/>
                <a:gd name="T73" fmla="*/ 0 h 28"/>
                <a:gd name="T74" fmla="*/ 0 w 34"/>
                <a:gd name="T75" fmla="*/ 0 h 28"/>
                <a:gd name="T76" fmla="*/ 0 w 34"/>
                <a:gd name="T77" fmla="*/ 0 h 28"/>
                <a:gd name="T78" fmla="*/ 0 w 34"/>
                <a:gd name="T79" fmla="*/ 0 h 28"/>
                <a:gd name="T80" fmla="*/ 0 w 34"/>
                <a:gd name="T81" fmla="*/ 0 h 28"/>
                <a:gd name="T82" fmla="*/ 0 w 34"/>
                <a:gd name="T83" fmla="*/ 0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28">
                  <a:moveTo>
                    <a:pt x="0" y="0"/>
                  </a:moveTo>
                  <a:lnTo>
                    <a:pt x="1" y="5"/>
                  </a:lnTo>
                  <a:lnTo>
                    <a:pt x="3" y="9"/>
                  </a:lnTo>
                  <a:lnTo>
                    <a:pt x="6" y="14"/>
                  </a:lnTo>
                  <a:lnTo>
                    <a:pt x="9" y="19"/>
                  </a:lnTo>
                  <a:lnTo>
                    <a:pt x="11" y="21"/>
                  </a:lnTo>
                  <a:lnTo>
                    <a:pt x="13" y="23"/>
                  </a:lnTo>
                  <a:lnTo>
                    <a:pt x="16" y="24"/>
                  </a:lnTo>
                  <a:lnTo>
                    <a:pt x="19" y="25"/>
                  </a:lnTo>
                  <a:lnTo>
                    <a:pt x="22" y="27"/>
                  </a:lnTo>
                  <a:lnTo>
                    <a:pt x="25" y="28"/>
                  </a:lnTo>
                  <a:lnTo>
                    <a:pt x="28" y="27"/>
                  </a:lnTo>
                  <a:lnTo>
                    <a:pt x="31" y="25"/>
                  </a:lnTo>
                  <a:lnTo>
                    <a:pt x="32" y="24"/>
                  </a:lnTo>
                  <a:lnTo>
                    <a:pt x="33" y="23"/>
                  </a:lnTo>
                  <a:lnTo>
                    <a:pt x="34" y="21"/>
                  </a:lnTo>
                  <a:lnTo>
                    <a:pt x="33" y="19"/>
                  </a:lnTo>
                  <a:lnTo>
                    <a:pt x="33" y="18"/>
                  </a:lnTo>
                  <a:lnTo>
                    <a:pt x="32" y="18"/>
                  </a:lnTo>
                  <a:lnTo>
                    <a:pt x="32" y="17"/>
                  </a:lnTo>
                  <a:lnTo>
                    <a:pt x="31" y="17"/>
                  </a:lnTo>
                  <a:lnTo>
                    <a:pt x="30" y="17"/>
                  </a:lnTo>
                  <a:lnTo>
                    <a:pt x="29" y="17"/>
                  </a:lnTo>
                  <a:lnTo>
                    <a:pt x="26" y="17"/>
                  </a:lnTo>
                  <a:lnTo>
                    <a:pt x="24" y="17"/>
                  </a:lnTo>
                  <a:lnTo>
                    <a:pt x="21" y="17"/>
                  </a:lnTo>
                  <a:lnTo>
                    <a:pt x="19" y="17"/>
                  </a:lnTo>
                  <a:lnTo>
                    <a:pt x="17" y="16"/>
                  </a:lnTo>
                  <a:lnTo>
                    <a:pt x="14" y="16"/>
                  </a:lnTo>
                  <a:lnTo>
                    <a:pt x="12" y="15"/>
                  </a:lnTo>
                  <a:lnTo>
                    <a:pt x="10" y="13"/>
                  </a:lnTo>
                  <a:lnTo>
                    <a:pt x="7" y="10"/>
                  </a:lnTo>
                  <a:lnTo>
                    <a:pt x="4" y="7"/>
                  </a:lnTo>
                  <a:lnTo>
                    <a:pt x="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0" name="Freeform 105"/>
            <p:cNvSpPr>
              <a:spLocks/>
            </p:cNvSpPr>
            <p:nvPr/>
          </p:nvSpPr>
          <p:spPr bwMode="auto">
            <a:xfrm>
              <a:off x="2001" y="1100"/>
              <a:ext cx="28" cy="92"/>
            </a:xfrm>
            <a:custGeom>
              <a:avLst/>
              <a:gdLst>
                <a:gd name="T0" fmla="*/ 4 w 28"/>
                <a:gd name="T1" fmla="*/ 92 h 92"/>
                <a:gd name="T2" fmla="*/ 8 w 28"/>
                <a:gd name="T3" fmla="*/ 89 h 92"/>
                <a:gd name="T4" fmla="*/ 11 w 28"/>
                <a:gd name="T5" fmla="*/ 87 h 92"/>
                <a:gd name="T6" fmla="*/ 15 w 28"/>
                <a:gd name="T7" fmla="*/ 83 h 92"/>
                <a:gd name="T8" fmla="*/ 19 w 28"/>
                <a:gd name="T9" fmla="*/ 79 h 92"/>
                <a:gd name="T10" fmla="*/ 22 w 28"/>
                <a:gd name="T11" fmla="*/ 75 h 92"/>
                <a:gd name="T12" fmla="*/ 25 w 28"/>
                <a:gd name="T13" fmla="*/ 70 h 92"/>
                <a:gd name="T14" fmla="*/ 27 w 28"/>
                <a:gd name="T15" fmla="*/ 66 h 92"/>
                <a:gd name="T16" fmla="*/ 28 w 28"/>
                <a:gd name="T17" fmla="*/ 61 h 92"/>
                <a:gd name="T18" fmla="*/ 27 w 28"/>
                <a:gd name="T19" fmla="*/ 53 h 92"/>
                <a:gd name="T20" fmla="*/ 26 w 28"/>
                <a:gd name="T21" fmla="*/ 45 h 92"/>
                <a:gd name="T22" fmla="*/ 23 w 28"/>
                <a:gd name="T23" fmla="*/ 38 h 92"/>
                <a:gd name="T24" fmla="*/ 21 w 28"/>
                <a:gd name="T25" fmla="*/ 30 h 92"/>
                <a:gd name="T26" fmla="*/ 17 w 28"/>
                <a:gd name="T27" fmla="*/ 22 h 92"/>
                <a:gd name="T28" fmla="*/ 13 w 28"/>
                <a:gd name="T29" fmla="*/ 15 h 92"/>
                <a:gd name="T30" fmla="*/ 8 w 28"/>
                <a:gd name="T31" fmla="*/ 8 h 92"/>
                <a:gd name="T32" fmla="*/ 4 w 28"/>
                <a:gd name="T33" fmla="*/ 1 h 92"/>
                <a:gd name="T34" fmla="*/ 3 w 28"/>
                <a:gd name="T35" fmla="*/ 0 h 92"/>
                <a:gd name="T36" fmla="*/ 2 w 28"/>
                <a:gd name="T37" fmla="*/ 1 h 92"/>
                <a:gd name="T38" fmla="*/ 0 w 28"/>
                <a:gd name="T39" fmla="*/ 3 h 92"/>
                <a:gd name="T40" fmla="*/ 0 w 28"/>
                <a:gd name="T41" fmla="*/ 5 h 92"/>
                <a:gd name="T42" fmla="*/ 3 w 28"/>
                <a:gd name="T43" fmla="*/ 12 h 92"/>
                <a:gd name="T44" fmla="*/ 6 w 28"/>
                <a:gd name="T45" fmla="*/ 19 h 92"/>
                <a:gd name="T46" fmla="*/ 10 w 28"/>
                <a:gd name="T47" fmla="*/ 27 h 92"/>
                <a:gd name="T48" fmla="*/ 13 w 28"/>
                <a:gd name="T49" fmla="*/ 34 h 92"/>
                <a:gd name="T50" fmla="*/ 17 w 28"/>
                <a:gd name="T51" fmla="*/ 42 h 92"/>
                <a:gd name="T52" fmla="*/ 20 w 28"/>
                <a:gd name="T53" fmla="*/ 50 h 92"/>
                <a:gd name="T54" fmla="*/ 21 w 28"/>
                <a:gd name="T55" fmla="*/ 57 h 92"/>
                <a:gd name="T56" fmla="*/ 21 w 28"/>
                <a:gd name="T57" fmla="*/ 65 h 92"/>
                <a:gd name="T58" fmla="*/ 19 w 28"/>
                <a:gd name="T59" fmla="*/ 72 h 92"/>
                <a:gd name="T60" fmla="*/ 16 w 28"/>
                <a:gd name="T61" fmla="*/ 79 h 92"/>
                <a:gd name="T62" fmla="*/ 11 w 28"/>
                <a:gd name="T63" fmla="*/ 85 h 92"/>
                <a:gd name="T64" fmla="*/ 4 w 28"/>
                <a:gd name="T65" fmla="*/ 92 h 92"/>
                <a:gd name="T66" fmla="*/ 4 w 28"/>
                <a:gd name="T67" fmla="*/ 92 h 92"/>
                <a:gd name="T68" fmla="*/ 4 w 28"/>
                <a:gd name="T69" fmla="*/ 92 h 92"/>
                <a:gd name="T70" fmla="*/ 4 w 28"/>
                <a:gd name="T71" fmla="*/ 92 h 92"/>
                <a:gd name="T72" fmla="*/ 4 w 28"/>
                <a:gd name="T73" fmla="*/ 92 h 92"/>
                <a:gd name="T74" fmla="*/ 4 w 28"/>
                <a:gd name="T75" fmla="*/ 92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 h="92">
                  <a:moveTo>
                    <a:pt x="4" y="92"/>
                  </a:moveTo>
                  <a:lnTo>
                    <a:pt x="8" y="89"/>
                  </a:lnTo>
                  <a:lnTo>
                    <a:pt x="11" y="87"/>
                  </a:lnTo>
                  <a:lnTo>
                    <a:pt x="15" y="83"/>
                  </a:lnTo>
                  <a:lnTo>
                    <a:pt x="19" y="79"/>
                  </a:lnTo>
                  <a:lnTo>
                    <a:pt x="22" y="75"/>
                  </a:lnTo>
                  <a:lnTo>
                    <a:pt x="25" y="70"/>
                  </a:lnTo>
                  <a:lnTo>
                    <a:pt x="27" y="66"/>
                  </a:lnTo>
                  <a:lnTo>
                    <a:pt x="28" y="61"/>
                  </a:lnTo>
                  <a:lnTo>
                    <a:pt x="27" y="53"/>
                  </a:lnTo>
                  <a:lnTo>
                    <a:pt x="26" y="45"/>
                  </a:lnTo>
                  <a:lnTo>
                    <a:pt x="23" y="38"/>
                  </a:lnTo>
                  <a:lnTo>
                    <a:pt x="21" y="30"/>
                  </a:lnTo>
                  <a:lnTo>
                    <a:pt x="17" y="22"/>
                  </a:lnTo>
                  <a:lnTo>
                    <a:pt x="13" y="15"/>
                  </a:lnTo>
                  <a:lnTo>
                    <a:pt x="8" y="8"/>
                  </a:lnTo>
                  <a:lnTo>
                    <a:pt x="4" y="1"/>
                  </a:lnTo>
                  <a:lnTo>
                    <a:pt x="3" y="0"/>
                  </a:lnTo>
                  <a:lnTo>
                    <a:pt x="2" y="1"/>
                  </a:lnTo>
                  <a:lnTo>
                    <a:pt x="0" y="3"/>
                  </a:lnTo>
                  <a:lnTo>
                    <a:pt x="0" y="5"/>
                  </a:lnTo>
                  <a:lnTo>
                    <a:pt x="3" y="12"/>
                  </a:lnTo>
                  <a:lnTo>
                    <a:pt x="6" y="19"/>
                  </a:lnTo>
                  <a:lnTo>
                    <a:pt x="10" y="27"/>
                  </a:lnTo>
                  <a:lnTo>
                    <a:pt x="13" y="34"/>
                  </a:lnTo>
                  <a:lnTo>
                    <a:pt x="17" y="42"/>
                  </a:lnTo>
                  <a:lnTo>
                    <a:pt x="20" y="50"/>
                  </a:lnTo>
                  <a:lnTo>
                    <a:pt x="21" y="57"/>
                  </a:lnTo>
                  <a:lnTo>
                    <a:pt x="21" y="65"/>
                  </a:lnTo>
                  <a:lnTo>
                    <a:pt x="19" y="72"/>
                  </a:lnTo>
                  <a:lnTo>
                    <a:pt x="16" y="79"/>
                  </a:lnTo>
                  <a:lnTo>
                    <a:pt x="11" y="85"/>
                  </a:lnTo>
                  <a:lnTo>
                    <a:pt x="4"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1" name="Freeform 106"/>
            <p:cNvSpPr>
              <a:spLocks/>
            </p:cNvSpPr>
            <p:nvPr/>
          </p:nvSpPr>
          <p:spPr bwMode="auto">
            <a:xfrm>
              <a:off x="1975" y="1085"/>
              <a:ext cx="38" cy="26"/>
            </a:xfrm>
            <a:custGeom>
              <a:avLst/>
              <a:gdLst>
                <a:gd name="T0" fmla="*/ 38 w 38"/>
                <a:gd name="T1" fmla="*/ 26 h 26"/>
                <a:gd name="T2" fmla="*/ 33 w 38"/>
                <a:gd name="T3" fmla="*/ 25 h 26"/>
                <a:gd name="T4" fmla="*/ 28 w 38"/>
                <a:gd name="T5" fmla="*/ 23 h 26"/>
                <a:gd name="T6" fmla="*/ 23 w 38"/>
                <a:gd name="T7" fmla="*/ 20 h 26"/>
                <a:gd name="T8" fmla="*/ 19 w 38"/>
                <a:gd name="T9" fmla="*/ 16 h 26"/>
                <a:gd name="T10" fmla="*/ 14 w 38"/>
                <a:gd name="T11" fmla="*/ 12 h 26"/>
                <a:gd name="T12" fmla="*/ 10 w 38"/>
                <a:gd name="T13" fmla="*/ 8 h 26"/>
                <a:gd name="T14" fmla="*/ 6 w 38"/>
                <a:gd name="T15" fmla="*/ 4 h 26"/>
                <a:gd name="T16" fmla="*/ 2 w 38"/>
                <a:gd name="T17" fmla="*/ 0 h 26"/>
                <a:gd name="T18" fmla="*/ 2 w 38"/>
                <a:gd name="T19" fmla="*/ 0 h 26"/>
                <a:gd name="T20" fmla="*/ 1 w 38"/>
                <a:gd name="T21" fmla="*/ 0 h 26"/>
                <a:gd name="T22" fmla="*/ 0 w 38"/>
                <a:gd name="T23" fmla="*/ 1 h 26"/>
                <a:gd name="T24" fmla="*/ 0 w 38"/>
                <a:gd name="T25" fmla="*/ 1 h 26"/>
                <a:gd name="T26" fmla="*/ 4 w 38"/>
                <a:gd name="T27" fmla="*/ 6 h 26"/>
                <a:gd name="T28" fmla="*/ 8 w 38"/>
                <a:gd name="T29" fmla="*/ 10 h 26"/>
                <a:gd name="T30" fmla="*/ 13 w 38"/>
                <a:gd name="T31" fmla="*/ 14 h 26"/>
                <a:gd name="T32" fmla="*/ 17 w 38"/>
                <a:gd name="T33" fmla="*/ 18 h 26"/>
                <a:gd name="T34" fmla="*/ 22 w 38"/>
                <a:gd name="T35" fmla="*/ 21 h 26"/>
                <a:gd name="T36" fmla="*/ 27 w 38"/>
                <a:gd name="T37" fmla="*/ 24 h 26"/>
                <a:gd name="T38" fmla="*/ 32 w 38"/>
                <a:gd name="T39" fmla="*/ 25 h 26"/>
                <a:gd name="T40" fmla="*/ 38 w 38"/>
                <a:gd name="T41" fmla="*/ 26 h 26"/>
                <a:gd name="T42" fmla="*/ 38 w 38"/>
                <a:gd name="T43" fmla="*/ 26 h 26"/>
                <a:gd name="T44" fmla="*/ 38 w 38"/>
                <a:gd name="T45" fmla="*/ 26 h 26"/>
                <a:gd name="T46" fmla="*/ 38 w 38"/>
                <a:gd name="T47" fmla="*/ 26 h 26"/>
                <a:gd name="T48" fmla="*/ 38 w 38"/>
                <a:gd name="T49" fmla="*/ 26 h 26"/>
                <a:gd name="T50" fmla="*/ 38 w 38"/>
                <a:gd name="T51" fmla="*/ 26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26">
                  <a:moveTo>
                    <a:pt x="38" y="26"/>
                  </a:moveTo>
                  <a:lnTo>
                    <a:pt x="33" y="25"/>
                  </a:lnTo>
                  <a:lnTo>
                    <a:pt x="28" y="23"/>
                  </a:lnTo>
                  <a:lnTo>
                    <a:pt x="23" y="20"/>
                  </a:lnTo>
                  <a:lnTo>
                    <a:pt x="19" y="16"/>
                  </a:lnTo>
                  <a:lnTo>
                    <a:pt x="14" y="12"/>
                  </a:lnTo>
                  <a:lnTo>
                    <a:pt x="10" y="8"/>
                  </a:lnTo>
                  <a:lnTo>
                    <a:pt x="6" y="4"/>
                  </a:lnTo>
                  <a:lnTo>
                    <a:pt x="2" y="0"/>
                  </a:lnTo>
                  <a:lnTo>
                    <a:pt x="1" y="0"/>
                  </a:lnTo>
                  <a:lnTo>
                    <a:pt x="0" y="1"/>
                  </a:lnTo>
                  <a:lnTo>
                    <a:pt x="4" y="6"/>
                  </a:lnTo>
                  <a:lnTo>
                    <a:pt x="8" y="10"/>
                  </a:lnTo>
                  <a:lnTo>
                    <a:pt x="13" y="14"/>
                  </a:lnTo>
                  <a:lnTo>
                    <a:pt x="17" y="18"/>
                  </a:lnTo>
                  <a:lnTo>
                    <a:pt x="22" y="21"/>
                  </a:lnTo>
                  <a:lnTo>
                    <a:pt x="27" y="24"/>
                  </a:lnTo>
                  <a:lnTo>
                    <a:pt x="32" y="25"/>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2" name="Freeform 107"/>
            <p:cNvSpPr>
              <a:spLocks/>
            </p:cNvSpPr>
            <p:nvPr/>
          </p:nvSpPr>
          <p:spPr bwMode="auto">
            <a:xfrm>
              <a:off x="1734" y="1024"/>
              <a:ext cx="247" cy="255"/>
            </a:xfrm>
            <a:custGeom>
              <a:avLst/>
              <a:gdLst>
                <a:gd name="T0" fmla="*/ 242 w 247"/>
                <a:gd name="T1" fmla="*/ 61 h 255"/>
                <a:gd name="T2" fmla="*/ 233 w 247"/>
                <a:gd name="T3" fmla="*/ 46 h 255"/>
                <a:gd name="T4" fmla="*/ 222 w 247"/>
                <a:gd name="T5" fmla="*/ 32 h 255"/>
                <a:gd name="T6" fmla="*/ 210 w 247"/>
                <a:gd name="T7" fmla="*/ 19 h 255"/>
                <a:gd name="T8" fmla="*/ 196 w 247"/>
                <a:gd name="T9" fmla="*/ 10 h 255"/>
                <a:gd name="T10" fmla="*/ 181 w 247"/>
                <a:gd name="T11" fmla="*/ 5 h 255"/>
                <a:gd name="T12" fmla="*/ 165 w 247"/>
                <a:gd name="T13" fmla="*/ 2 h 255"/>
                <a:gd name="T14" fmla="*/ 150 w 247"/>
                <a:gd name="T15" fmla="*/ 0 h 255"/>
                <a:gd name="T16" fmla="*/ 140 w 247"/>
                <a:gd name="T17" fmla="*/ 0 h 255"/>
                <a:gd name="T18" fmla="*/ 136 w 247"/>
                <a:gd name="T19" fmla="*/ 0 h 255"/>
                <a:gd name="T20" fmla="*/ 127 w 247"/>
                <a:gd name="T21" fmla="*/ 1 h 255"/>
                <a:gd name="T22" fmla="*/ 111 w 247"/>
                <a:gd name="T23" fmla="*/ 3 h 255"/>
                <a:gd name="T24" fmla="*/ 96 w 247"/>
                <a:gd name="T25" fmla="*/ 7 h 255"/>
                <a:gd name="T26" fmla="*/ 82 w 247"/>
                <a:gd name="T27" fmla="*/ 14 h 255"/>
                <a:gd name="T28" fmla="*/ 68 w 247"/>
                <a:gd name="T29" fmla="*/ 21 h 255"/>
                <a:gd name="T30" fmla="*/ 54 w 247"/>
                <a:gd name="T31" fmla="*/ 31 h 255"/>
                <a:gd name="T32" fmla="*/ 43 w 247"/>
                <a:gd name="T33" fmla="*/ 41 h 255"/>
                <a:gd name="T34" fmla="*/ 32 w 247"/>
                <a:gd name="T35" fmla="*/ 52 h 255"/>
                <a:gd name="T36" fmla="*/ 20 w 247"/>
                <a:gd name="T37" fmla="*/ 71 h 255"/>
                <a:gd name="T38" fmla="*/ 12 w 247"/>
                <a:gd name="T39" fmla="*/ 97 h 255"/>
                <a:gd name="T40" fmla="*/ 8 w 247"/>
                <a:gd name="T41" fmla="*/ 125 h 255"/>
                <a:gd name="T42" fmla="*/ 9 w 247"/>
                <a:gd name="T43" fmla="*/ 153 h 255"/>
                <a:gd name="T44" fmla="*/ 11 w 247"/>
                <a:gd name="T45" fmla="*/ 172 h 255"/>
                <a:gd name="T46" fmla="*/ 4 w 247"/>
                <a:gd name="T47" fmla="*/ 185 h 255"/>
                <a:gd name="T48" fmla="*/ 0 w 247"/>
                <a:gd name="T49" fmla="*/ 197 h 255"/>
                <a:gd name="T50" fmla="*/ 1 w 247"/>
                <a:gd name="T51" fmla="*/ 209 h 255"/>
                <a:gd name="T52" fmla="*/ 5 w 247"/>
                <a:gd name="T53" fmla="*/ 222 h 255"/>
                <a:gd name="T54" fmla="*/ 16 w 247"/>
                <a:gd name="T55" fmla="*/ 234 h 255"/>
                <a:gd name="T56" fmla="*/ 29 w 247"/>
                <a:gd name="T57" fmla="*/ 244 h 255"/>
                <a:gd name="T58" fmla="*/ 44 w 247"/>
                <a:gd name="T59" fmla="*/ 251 h 255"/>
                <a:gd name="T60" fmla="*/ 53 w 247"/>
                <a:gd name="T61" fmla="*/ 255 h 255"/>
                <a:gd name="T62" fmla="*/ 56 w 247"/>
                <a:gd name="T63" fmla="*/ 251 h 255"/>
                <a:gd name="T64" fmla="*/ 50 w 247"/>
                <a:gd name="T65" fmla="*/ 245 h 255"/>
                <a:gd name="T66" fmla="*/ 41 w 247"/>
                <a:gd name="T67" fmla="*/ 235 h 255"/>
                <a:gd name="T68" fmla="*/ 31 w 247"/>
                <a:gd name="T69" fmla="*/ 226 h 255"/>
                <a:gd name="T70" fmla="*/ 24 w 247"/>
                <a:gd name="T71" fmla="*/ 215 h 255"/>
                <a:gd name="T72" fmla="*/ 20 w 247"/>
                <a:gd name="T73" fmla="*/ 195 h 255"/>
                <a:gd name="T74" fmla="*/ 27 w 247"/>
                <a:gd name="T75" fmla="*/ 174 h 255"/>
                <a:gd name="T76" fmla="*/ 28 w 247"/>
                <a:gd name="T77" fmla="*/ 155 h 255"/>
                <a:gd name="T78" fmla="*/ 24 w 247"/>
                <a:gd name="T79" fmla="*/ 139 h 255"/>
                <a:gd name="T80" fmla="*/ 21 w 247"/>
                <a:gd name="T81" fmla="*/ 115 h 255"/>
                <a:gd name="T82" fmla="*/ 24 w 247"/>
                <a:gd name="T83" fmla="*/ 84 h 255"/>
                <a:gd name="T84" fmla="*/ 34 w 247"/>
                <a:gd name="T85" fmla="*/ 62 h 255"/>
                <a:gd name="T86" fmla="*/ 43 w 247"/>
                <a:gd name="T87" fmla="*/ 48 h 255"/>
                <a:gd name="T88" fmla="*/ 56 w 247"/>
                <a:gd name="T89" fmla="*/ 37 h 255"/>
                <a:gd name="T90" fmla="*/ 69 w 247"/>
                <a:gd name="T91" fmla="*/ 27 h 255"/>
                <a:gd name="T92" fmla="*/ 85 w 247"/>
                <a:gd name="T93" fmla="*/ 19 h 255"/>
                <a:gd name="T94" fmla="*/ 101 w 247"/>
                <a:gd name="T95" fmla="*/ 13 h 255"/>
                <a:gd name="T96" fmla="*/ 117 w 247"/>
                <a:gd name="T97" fmla="*/ 9 h 255"/>
                <a:gd name="T98" fmla="*/ 134 w 247"/>
                <a:gd name="T99" fmla="*/ 6 h 255"/>
                <a:gd name="T100" fmla="*/ 150 w 247"/>
                <a:gd name="T101" fmla="*/ 6 h 255"/>
                <a:gd name="T102" fmla="*/ 166 w 247"/>
                <a:gd name="T103" fmla="*/ 7 h 255"/>
                <a:gd name="T104" fmla="*/ 182 w 247"/>
                <a:gd name="T105" fmla="*/ 11 h 255"/>
                <a:gd name="T106" fmla="*/ 197 w 247"/>
                <a:gd name="T107" fmla="*/ 16 h 255"/>
                <a:gd name="T108" fmla="*/ 211 w 247"/>
                <a:gd name="T109" fmla="*/ 24 h 255"/>
                <a:gd name="T110" fmla="*/ 223 w 247"/>
                <a:gd name="T111" fmla="*/ 35 h 255"/>
                <a:gd name="T112" fmla="*/ 233 w 247"/>
                <a:gd name="T113" fmla="*/ 48 h 255"/>
                <a:gd name="T114" fmla="*/ 242 w 247"/>
                <a:gd name="T115" fmla="*/ 62 h 255"/>
                <a:gd name="T116" fmla="*/ 247 w 247"/>
                <a:gd name="T117" fmla="*/ 69 h 255"/>
                <a:gd name="T118" fmla="*/ 247 w 247"/>
                <a:gd name="T119" fmla="*/ 69 h 255"/>
                <a:gd name="T120" fmla="*/ 247 w 247"/>
                <a:gd name="T121" fmla="*/ 68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7" h="255">
                  <a:moveTo>
                    <a:pt x="247" y="68"/>
                  </a:moveTo>
                  <a:lnTo>
                    <a:pt x="242" y="61"/>
                  </a:lnTo>
                  <a:lnTo>
                    <a:pt x="237" y="53"/>
                  </a:lnTo>
                  <a:lnTo>
                    <a:pt x="233" y="46"/>
                  </a:lnTo>
                  <a:lnTo>
                    <a:pt x="228" y="38"/>
                  </a:lnTo>
                  <a:lnTo>
                    <a:pt x="222" y="32"/>
                  </a:lnTo>
                  <a:lnTo>
                    <a:pt x="217" y="25"/>
                  </a:lnTo>
                  <a:lnTo>
                    <a:pt x="210" y="19"/>
                  </a:lnTo>
                  <a:lnTo>
                    <a:pt x="203" y="14"/>
                  </a:lnTo>
                  <a:lnTo>
                    <a:pt x="196" y="10"/>
                  </a:lnTo>
                  <a:lnTo>
                    <a:pt x="188" y="7"/>
                  </a:lnTo>
                  <a:lnTo>
                    <a:pt x="181" y="5"/>
                  </a:lnTo>
                  <a:lnTo>
                    <a:pt x="173" y="3"/>
                  </a:lnTo>
                  <a:lnTo>
                    <a:pt x="165" y="2"/>
                  </a:lnTo>
                  <a:lnTo>
                    <a:pt x="157" y="1"/>
                  </a:lnTo>
                  <a:lnTo>
                    <a:pt x="150" y="0"/>
                  </a:lnTo>
                  <a:lnTo>
                    <a:pt x="142" y="0"/>
                  </a:lnTo>
                  <a:lnTo>
                    <a:pt x="140" y="0"/>
                  </a:lnTo>
                  <a:lnTo>
                    <a:pt x="138" y="0"/>
                  </a:lnTo>
                  <a:lnTo>
                    <a:pt x="136" y="0"/>
                  </a:lnTo>
                  <a:lnTo>
                    <a:pt x="134" y="0"/>
                  </a:lnTo>
                  <a:lnTo>
                    <a:pt x="127" y="1"/>
                  </a:lnTo>
                  <a:lnTo>
                    <a:pt x="118" y="2"/>
                  </a:lnTo>
                  <a:lnTo>
                    <a:pt x="111" y="3"/>
                  </a:lnTo>
                  <a:lnTo>
                    <a:pt x="103" y="5"/>
                  </a:lnTo>
                  <a:lnTo>
                    <a:pt x="96" y="7"/>
                  </a:lnTo>
                  <a:lnTo>
                    <a:pt x="88" y="10"/>
                  </a:lnTo>
                  <a:lnTo>
                    <a:pt x="82" y="14"/>
                  </a:lnTo>
                  <a:lnTo>
                    <a:pt x="74" y="17"/>
                  </a:lnTo>
                  <a:lnTo>
                    <a:pt x="68" y="21"/>
                  </a:lnTo>
                  <a:lnTo>
                    <a:pt x="61" y="26"/>
                  </a:lnTo>
                  <a:lnTo>
                    <a:pt x="54" y="31"/>
                  </a:lnTo>
                  <a:lnTo>
                    <a:pt x="49" y="36"/>
                  </a:lnTo>
                  <a:lnTo>
                    <a:pt x="43" y="41"/>
                  </a:lnTo>
                  <a:lnTo>
                    <a:pt x="38" y="47"/>
                  </a:lnTo>
                  <a:lnTo>
                    <a:pt x="32" y="52"/>
                  </a:lnTo>
                  <a:lnTo>
                    <a:pt x="28" y="59"/>
                  </a:lnTo>
                  <a:lnTo>
                    <a:pt x="20" y="71"/>
                  </a:lnTo>
                  <a:lnTo>
                    <a:pt x="15" y="84"/>
                  </a:lnTo>
                  <a:lnTo>
                    <a:pt x="12" y="97"/>
                  </a:lnTo>
                  <a:lnTo>
                    <a:pt x="9" y="111"/>
                  </a:lnTo>
                  <a:lnTo>
                    <a:pt x="8" y="125"/>
                  </a:lnTo>
                  <a:lnTo>
                    <a:pt x="8" y="139"/>
                  </a:lnTo>
                  <a:lnTo>
                    <a:pt x="9" y="153"/>
                  </a:lnTo>
                  <a:lnTo>
                    <a:pt x="11" y="167"/>
                  </a:lnTo>
                  <a:lnTo>
                    <a:pt x="11" y="172"/>
                  </a:lnTo>
                  <a:lnTo>
                    <a:pt x="8" y="179"/>
                  </a:lnTo>
                  <a:lnTo>
                    <a:pt x="4" y="185"/>
                  </a:lnTo>
                  <a:lnTo>
                    <a:pt x="2" y="191"/>
                  </a:lnTo>
                  <a:lnTo>
                    <a:pt x="0" y="197"/>
                  </a:lnTo>
                  <a:lnTo>
                    <a:pt x="0" y="202"/>
                  </a:lnTo>
                  <a:lnTo>
                    <a:pt x="1" y="209"/>
                  </a:lnTo>
                  <a:lnTo>
                    <a:pt x="2" y="215"/>
                  </a:lnTo>
                  <a:lnTo>
                    <a:pt x="5" y="222"/>
                  </a:lnTo>
                  <a:lnTo>
                    <a:pt x="10" y="228"/>
                  </a:lnTo>
                  <a:lnTo>
                    <a:pt x="16" y="234"/>
                  </a:lnTo>
                  <a:lnTo>
                    <a:pt x="22" y="239"/>
                  </a:lnTo>
                  <a:lnTo>
                    <a:pt x="29" y="244"/>
                  </a:lnTo>
                  <a:lnTo>
                    <a:pt x="37" y="248"/>
                  </a:lnTo>
                  <a:lnTo>
                    <a:pt x="44" y="251"/>
                  </a:lnTo>
                  <a:lnTo>
                    <a:pt x="51" y="255"/>
                  </a:lnTo>
                  <a:lnTo>
                    <a:pt x="53" y="255"/>
                  </a:lnTo>
                  <a:lnTo>
                    <a:pt x="55" y="253"/>
                  </a:lnTo>
                  <a:lnTo>
                    <a:pt x="56" y="251"/>
                  </a:lnTo>
                  <a:lnTo>
                    <a:pt x="56" y="250"/>
                  </a:lnTo>
                  <a:lnTo>
                    <a:pt x="50" y="245"/>
                  </a:lnTo>
                  <a:lnTo>
                    <a:pt x="45" y="240"/>
                  </a:lnTo>
                  <a:lnTo>
                    <a:pt x="41" y="235"/>
                  </a:lnTo>
                  <a:lnTo>
                    <a:pt x="36" y="231"/>
                  </a:lnTo>
                  <a:lnTo>
                    <a:pt x="31" y="226"/>
                  </a:lnTo>
                  <a:lnTo>
                    <a:pt x="28" y="220"/>
                  </a:lnTo>
                  <a:lnTo>
                    <a:pt x="24" y="215"/>
                  </a:lnTo>
                  <a:lnTo>
                    <a:pt x="22" y="208"/>
                  </a:lnTo>
                  <a:lnTo>
                    <a:pt x="20" y="195"/>
                  </a:lnTo>
                  <a:lnTo>
                    <a:pt x="23" y="185"/>
                  </a:lnTo>
                  <a:lnTo>
                    <a:pt x="27" y="174"/>
                  </a:lnTo>
                  <a:lnTo>
                    <a:pt x="30" y="163"/>
                  </a:lnTo>
                  <a:lnTo>
                    <a:pt x="28" y="155"/>
                  </a:lnTo>
                  <a:lnTo>
                    <a:pt x="27" y="147"/>
                  </a:lnTo>
                  <a:lnTo>
                    <a:pt x="24" y="139"/>
                  </a:lnTo>
                  <a:lnTo>
                    <a:pt x="23" y="131"/>
                  </a:lnTo>
                  <a:lnTo>
                    <a:pt x="21" y="115"/>
                  </a:lnTo>
                  <a:lnTo>
                    <a:pt x="21" y="100"/>
                  </a:lnTo>
                  <a:lnTo>
                    <a:pt x="24" y="84"/>
                  </a:lnTo>
                  <a:lnTo>
                    <a:pt x="30" y="69"/>
                  </a:lnTo>
                  <a:lnTo>
                    <a:pt x="34" y="62"/>
                  </a:lnTo>
                  <a:lnTo>
                    <a:pt x="38" y="55"/>
                  </a:lnTo>
                  <a:lnTo>
                    <a:pt x="43" y="48"/>
                  </a:lnTo>
                  <a:lnTo>
                    <a:pt x="49" y="42"/>
                  </a:lnTo>
                  <a:lnTo>
                    <a:pt x="56" y="37"/>
                  </a:lnTo>
                  <a:lnTo>
                    <a:pt x="62" y="32"/>
                  </a:lnTo>
                  <a:lnTo>
                    <a:pt x="69" y="27"/>
                  </a:lnTo>
                  <a:lnTo>
                    <a:pt x="77" y="23"/>
                  </a:lnTo>
                  <a:lnTo>
                    <a:pt x="85" y="19"/>
                  </a:lnTo>
                  <a:lnTo>
                    <a:pt x="93" y="16"/>
                  </a:lnTo>
                  <a:lnTo>
                    <a:pt x="101" y="13"/>
                  </a:lnTo>
                  <a:lnTo>
                    <a:pt x="109" y="11"/>
                  </a:lnTo>
                  <a:lnTo>
                    <a:pt x="117" y="9"/>
                  </a:lnTo>
                  <a:lnTo>
                    <a:pt x="125" y="7"/>
                  </a:lnTo>
                  <a:lnTo>
                    <a:pt x="134" y="6"/>
                  </a:lnTo>
                  <a:lnTo>
                    <a:pt x="142" y="6"/>
                  </a:lnTo>
                  <a:lnTo>
                    <a:pt x="150" y="6"/>
                  </a:lnTo>
                  <a:lnTo>
                    <a:pt x="158" y="6"/>
                  </a:lnTo>
                  <a:lnTo>
                    <a:pt x="166" y="7"/>
                  </a:lnTo>
                  <a:lnTo>
                    <a:pt x="174" y="9"/>
                  </a:lnTo>
                  <a:lnTo>
                    <a:pt x="182" y="11"/>
                  </a:lnTo>
                  <a:lnTo>
                    <a:pt x="189" y="13"/>
                  </a:lnTo>
                  <a:lnTo>
                    <a:pt x="197" y="16"/>
                  </a:lnTo>
                  <a:lnTo>
                    <a:pt x="204" y="20"/>
                  </a:lnTo>
                  <a:lnTo>
                    <a:pt x="211" y="24"/>
                  </a:lnTo>
                  <a:lnTo>
                    <a:pt x="217" y="29"/>
                  </a:lnTo>
                  <a:lnTo>
                    <a:pt x="223" y="35"/>
                  </a:lnTo>
                  <a:lnTo>
                    <a:pt x="228" y="42"/>
                  </a:lnTo>
                  <a:lnTo>
                    <a:pt x="233" y="48"/>
                  </a:lnTo>
                  <a:lnTo>
                    <a:pt x="237" y="55"/>
                  </a:lnTo>
                  <a:lnTo>
                    <a:pt x="242" y="62"/>
                  </a:lnTo>
                  <a:lnTo>
                    <a:pt x="247" y="69"/>
                  </a:lnTo>
                  <a:lnTo>
                    <a:pt x="24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3" name="Freeform 108"/>
            <p:cNvSpPr>
              <a:spLocks/>
            </p:cNvSpPr>
            <p:nvPr/>
          </p:nvSpPr>
          <p:spPr bwMode="auto">
            <a:xfrm>
              <a:off x="1769" y="1340"/>
              <a:ext cx="30" cy="122"/>
            </a:xfrm>
            <a:custGeom>
              <a:avLst/>
              <a:gdLst>
                <a:gd name="T0" fmla="*/ 13 w 30"/>
                <a:gd name="T1" fmla="*/ 0 h 122"/>
                <a:gd name="T2" fmla="*/ 7 w 30"/>
                <a:gd name="T3" fmla="*/ 15 h 122"/>
                <a:gd name="T4" fmla="*/ 3 w 30"/>
                <a:gd name="T5" fmla="*/ 31 h 122"/>
                <a:gd name="T6" fmla="*/ 0 w 30"/>
                <a:gd name="T7" fmla="*/ 47 h 122"/>
                <a:gd name="T8" fmla="*/ 0 w 30"/>
                <a:gd name="T9" fmla="*/ 63 h 122"/>
                <a:gd name="T10" fmla="*/ 3 w 30"/>
                <a:gd name="T11" fmla="*/ 79 h 122"/>
                <a:gd name="T12" fmla="*/ 7 w 30"/>
                <a:gd name="T13" fmla="*/ 94 h 122"/>
                <a:gd name="T14" fmla="*/ 15 w 30"/>
                <a:gd name="T15" fmla="*/ 108 h 122"/>
                <a:gd name="T16" fmla="*/ 25 w 30"/>
                <a:gd name="T17" fmla="*/ 122 h 122"/>
                <a:gd name="T18" fmla="*/ 26 w 30"/>
                <a:gd name="T19" fmla="*/ 122 h 122"/>
                <a:gd name="T20" fmla="*/ 28 w 30"/>
                <a:gd name="T21" fmla="*/ 121 h 122"/>
                <a:gd name="T22" fmla="*/ 30 w 30"/>
                <a:gd name="T23" fmla="*/ 119 h 122"/>
                <a:gd name="T24" fmla="*/ 30 w 30"/>
                <a:gd name="T25" fmla="*/ 117 h 122"/>
                <a:gd name="T26" fmla="*/ 23 w 30"/>
                <a:gd name="T27" fmla="*/ 103 h 122"/>
                <a:gd name="T28" fmla="*/ 18 w 30"/>
                <a:gd name="T29" fmla="*/ 89 h 122"/>
                <a:gd name="T30" fmla="*/ 13 w 30"/>
                <a:gd name="T31" fmla="*/ 74 h 122"/>
                <a:gd name="T32" fmla="*/ 10 w 30"/>
                <a:gd name="T33" fmla="*/ 59 h 122"/>
                <a:gd name="T34" fmla="*/ 7 w 30"/>
                <a:gd name="T35" fmla="*/ 45 h 122"/>
                <a:gd name="T36" fmla="*/ 7 w 30"/>
                <a:gd name="T37" fmla="*/ 30 h 122"/>
                <a:gd name="T38" fmla="*/ 9 w 30"/>
                <a:gd name="T39" fmla="*/ 15 h 122"/>
                <a:gd name="T40" fmla="*/ 13 w 30"/>
                <a:gd name="T41" fmla="*/ 0 h 122"/>
                <a:gd name="T42" fmla="*/ 13 w 30"/>
                <a:gd name="T43" fmla="*/ 0 h 122"/>
                <a:gd name="T44" fmla="*/ 13 w 30"/>
                <a:gd name="T45" fmla="*/ 0 h 122"/>
                <a:gd name="T46" fmla="*/ 13 w 30"/>
                <a:gd name="T47" fmla="*/ 0 h 122"/>
                <a:gd name="T48" fmla="*/ 13 w 30"/>
                <a:gd name="T49" fmla="*/ 0 h 122"/>
                <a:gd name="T50" fmla="*/ 13 w 30"/>
                <a:gd name="T51" fmla="*/ 0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 h="122">
                  <a:moveTo>
                    <a:pt x="13" y="0"/>
                  </a:moveTo>
                  <a:lnTo>
                    <a:pt x="7" y="15"/>
                  </a:lnTo>
                  <a:lnTo>
                    <a:pt x="3" y="31"/>
                  </a:lnTo>
                  <a:lnTo>
                    <a:pt x="0" y="47"/>
                  </a:lnTo>
                  <a:lnTo>
                    <a:pt x="0" y="63"/>
                  </a:lnTo>
                  <a:lnTo>
                    <a:pt x="3" y="79"/>
                  </a:lnTo>
                  <a:lnTo>
                    <a:pt x="7" y="94"/>
                  </a:lnTo>
                  <a:lnTo>
                    <a:pt x="15" y="108"/>
                  </a:lnTo>
                  <a:lnTo>
                    <a:pt x="25" y="122"/>
                  </a:lnTo>
                  <a:lnTo>
                    <a:pt x="26" y="122"/>
                  </a:lnTo>
                  <a:lnTo>
                    <a:pt x="28" y="121"/>
                  </a:lnTo>
                  <a:lnTo>
                    <a:pt x="30" y="119"/>
                  </a:lnTo>
                  <a:lnTo>
                    <a:pt x="30" y="117"/>
                  </a:lnTo>
                  <a:lnTo>
                    <a:pt x="23" y="103"/>
                  </a:lnTo>
                  <a:lnTo>
                    <a:pt x="18" y="89"/>
                  </a:lnTo>
                  <a:lnTo>
                    <a:pt x="13" y="74"/>
                  </a:lnTo>
                  <a:lnTo>
                    <a:pt x="10" y="59"/>
                  </a:lnTo>
                  <a:lnTo>
                    <a:pt x="7" y="45"/>
                  </a:lnTo>
                  <a:lnTo>
                    <a:pt x="7" y="30"/>
                  </a:lnTo>
                  <a:lnTo>
                    <a:pt x="9" y="1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4" name="Freeform 109"/>
            <p:cNvSpPr>
              <a:spLocks/>
            </p:cNvSpPr>
            <p:nvPr/>
          </p:nvSpPr>
          <p:spPr bwMode="auto">
            <a:xfrm>
              <a:off x="1794" y="1424"/>
              <a:ext cx="112" cy="33"/>
            </a:xfrm>
            <a:custGeom>
              <a:avLst/>
              <a:gdLst>
                <a:gd name="T0" fmla="*/ 0 w 112"/>
                <a:gd name="T1" fmla="*/ 33 h 33"/>
                <a:gd name="T2" fmla="*/ 6 w 112"/>
                <a:gd name="T3" fmla="*/ 31 h 33"/>
                <a:gd name="T4" fmla="*/ 12 w 112"/>
                <a:gd name="T5" fmla="*/ 29 h 33"/>
                <a:gd name="T6" fmla="*/ 18 w 112"/>
                <a:gd name="T7" fmla="*/ 27 h 33"/>
                <a:gd name="T8" fmla="*/ 24 w 112"/>
                <a:gd name="T9" fmla="*/ 24 h 33"/>
                <a:gd name="T10" fmla="*/ 30 w 112"/>
                <a:gd name="T11" fmla="*/ 22 h 33"/>
                <a:gd name="T12" fmla="*/ 36 w 112"/>
                <a:gd name="T13" fmla="*/ 19 h 33"/>
                <a:gd name="T14" fmla="*/ 42 w 112"/>
                <a:gd name="T15" fmla="*/ 17 h 33"/>
                <a:gd name="T16" fmla="*/ 48 w 112"/>
                <a:gd name="T17" fmla="*/ 15 h 33"/>
                <a:gd name="T18" fmla="*/ 56 w 112"/>
                <a:gd name="T19" fmla="*/ 13 h 33"/>
                <a:gd name="T20" fmla="*/ 63 w 112"/>
                <a:gd name="T21" fmla="*/ 11 h 33"/>
                <a:gd name="T22" fmla="*/ 70 w 112"/>
                <a:gd name="T23" fmla="*/ 10 h 33"/>
                <a:gd name="T24" fmla="*/ 78 w 112"/>
                <a:gd name="T25" fmla="*/ 9 h 33"/>
                <a:gd name="T26" fmla="*/ 85 w 112"/>
                <a:gd name="T27" fmla="*/ 8 h 33"/>
                <a:gd name="T28" fmla="*/ 93 w 112"/>
                <a:gd name="T29" fmla="*/ 7 h 33"/>
                <a:gd name="T30" fmla="*/ 100 w 112"/>
                <a:gd name="T31" fmla="*/ 6 h 33"/>
                <a:gd name="T32" fmla="*/ 108 w 112"/>
                <a:gd name="T33" fmla="*/ 5 h 33"/>
                <a:gd name="T34" fmla="*/ 109 w 112"/>
                <a:gd name="T35" fmla="*/ 5 h 33"/>
                <a:gd name="T36" fmla="*/ 111 w 112"/>
                <a:gd name="T37" fmla="*/ 3 h 33"/>
                <a:gd name="T38" fmla="*/ 112 w 112"/>
                <a:gd name="T39" fmla="*/ 1 h 33"/>
                <a:gd name="T40" fmla="*/ 110 w 112"/>
                <a:gd name="T41" fmla="*/ 1 h 33"/>
                <a:gd name="T42" fmla="*/ 104 w 112"/>
                <a:gd name="T43" fmla="*/ 0 h 33"/>
                <a:gd name="T44" fmla="*/ 98 w 112"/>
                <a:gd name="T45" fmla="*/ 0 h 33"/>
                <a:gd name="T46" fmla="*/ 92 w 112"/>
                <a:gd name="T47" fmla="*/ 0 h 33"/>
                <a:gd name="T48" fmla="*/ 86 w 112"/>
                <a:gd name="T49" fmla="*/ 1 h 33"/>
                <a:gd name="T50" fmla="*/ 80 w 112"/>
                <a:gd name="T51" fmla="*/ 2 h 33"/>
                <a:gd name="T52" fmla="*/ 73 w 112"/>
                <a:gd name="T53" fmla="*/ 2 h 33"/>
                <a:gd name="T54" fmla="*/ 68 w 112"/>
                <a:gd name="T55" fmla="*/ 4 h 33"/>
                <a:gd name="T56" fmla="*/ 61 w 112"/>
                <a:gd name="T57" fmla="*/ 5 h 33"/>
                <a:gd name="T58" fmla="*/ 53 w 112"/>
                <a:gd name="T59" fmla="*/ 8 h 33"/>
                <a:gd name="T60" fmla="*/ 45 w 112"/>
                <a:gd name="T61" fmla="*/ 11 h 33"/>
                <a:gd name="T62" fmla="*/ 38 w 112"/>
                <a:gd name="T63" fmla="*/ 15 h 33"/>
                <a:gd name="T64" fmla="*/ 30 w 112"/>
                <a:gd name="T65" fmla="*/ 18 h 33"/>
                <a:gd name="T66" fmla="*/ 23 w 112"/>
                <a:gd name="T67" fmla="*/ 22 h 33"/>
                <a:gd name="T68" fmla="*/ 15 w 112"/>
                <a:gd name="T69" fmla="*/ 26 h 33"/>
                <a:gd name="T70" fmla="*/ 8 w 112"/>
                <a:gd name="T71" fmla="*/ 29 h 33"/>
                <a:gd name="T72" fmla="*/ 0 w 112"/>
                <a:gd name="T73" fmla="*/ 32 h 33"/>
                <a:gd name="T74" fmla="*/ 0 w 112"/>
                <a:gd name="T75" fmla="*/ 32 h 33"/>
                <a:gd name="T76" fmla="*/ 0 w 112"/>
                <a:gd name="T77" fmla="*/ 32 h 33"/>
                <a:gd name="T78" fmla="*/ 0 w 112"/>
                <a:gd name="T79" fmla="*/ 33 h 33"/>
                <a:gd name="T80" fmla="*/ 0 w 112"/>
                <a:gd name="T81" fmla="*/ 33 h 33"/>
                <a:gd name="T82" fmla="*/ 0 w 112"/>
                <a:gd name="T83" fmla="*/ 33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2" h="33">
                  <a:moveTo>
                    <a:pt x="0" y="33"/>
                  </a:moveTo>
                  <a:lnTo>
                    <a:pt x="6" y="31"/>
                  </a:lnTo>
                  <a:lnTo>
                    <a:pt x="12" y="29"/>
                  </a:lnTo>
                  <a:lnTo>
                    <a:pt x="18" y="27"/>
                  </a:lnTo>
                  <a:lnTo>
                    <a:pt x="24" y="24"/>
                  </a:lnTo>
                  <a:lnTo>
                    <a:pt x="30" y="22"/>
                  </a:lnTo>
                  <a:lnTo>
                    <a:pt x="36" y="19"/>
                  </a:lnTo>
                  <a:lnTo>
                    <a:pt x="42" y="17"/>
                  </a:lnTo>
                  <a:lnTo>
                    <a:pt x="48" y="15"/>
                  </a:lnTo>
                  <a:lnTo>
                    <a:pt x="56" y="13"/>
                  </a:lnTo>
                  <a:lnTo>
                    <a:pt x="63" y="11"/>
                  </a:lnTo>
                  <a:lnTo>
                    <a:pt x="70" y="10"/>
                  </a:lnTo>
                  <a:lnTo>
                    <a:pt x="78" y="9"/>
                  </a:lnTo>
                  <a:lnTo>
                    <a:pt x="85" y="8"/>
                  </a:lnTo>
                  <a:lnTo>
                    <a:pt x="93" y="7"/>
                  </a:lnTo>
                  <a:lnTo>
                    <a:pt x="100" y="6"/>
                  </a:lnTo>
                  <a:lnTo>
                    <a:pt x="108" y="5"/>
                  </a:lnTo>
                  <a:lnTo>
                    <a:pt x="109" y="5"/>
                  </a:lnTo>
                  <a:lnTo>
                    <a:pt x="111" y="3"/>
                  </a:lnTo>
                  <a:lnTo>
                    <a:pt x="112" y="1"/>
                  </a:lnTo>
                  <a:lnTo>
                    <a:pt x="110" y="1"/>
                  </a:lnTo>
                  <a:lnTo>
                    <a:pt x="104" y="0"/>
                  </a:lnTo>
                  <a:lnTo>
                    <a:pt x="98" y="0"/>
                  </a:lnTo>
                  <a:lnTo>
                    <a:pt x="92" y="0"/>
                  </a:lnTo>
                  <a:lnTo>
                    <a:pt x="86" y="1"/>
                  </a:lnTo>
                  <a:lnTo>
                    <a:pt x="80" y="2"/>
                  </a:lnTo>
                  <a:lnTo>
                    <a:pt x="73" y="2"/>
                  </a:lnTo>
                  <a:lnTo>
                    <a:pt x="68" y="4"/>
                  </a:lnTo>
                  <a:lnTo>
                    <a:pt x="61" y="5"/>
                  </a:lnTo>
                  <a:lnTo>
                    <a:pt x="53" y="8"/>
                  </a:lnTo>
                  <a:lnTo>
                    <a:pt x="45" y="11"/>
                  </a:lnTo>
                  <a:lnTo>
                    <a:pt x="38" y="15"/>
                  </a:lnTo>
                  <a:lnTo>
                    <a:pt x="30" y="18"/>
                  </a:lnTo>
                  <a:lnTo>
                    <a:pt x="23" y="22"/>
                  </a:lnTo>
                  <a:lnTo>
                    <a:pt x="15" y="26"/>
                  </a:lnTo>
                  <a:lnTo>
                    <a:pt x="8" y="29"/>
                  </a:lnTo>
                  <a:lnTo>
                    <a:pt x="0" y="32"/>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5" name="Freeform 110"/>
            <p:cNvSpPr>
              <a:spLocks/>
            </p:cNvSpPr>
            <p:nvPr/>
          </p:nvSpPr>
          <p:spPr bwMode="auto">
            <a:xfrm>
              <a:off x="1846" y="1425"/>
              <a:ext cx="54" cy="90"/>
            </a:xfrm>
            <a:custGeom>
              <a:avLst/>
              <a:gdLst>
                <a:gd name="T0" fmla="*/ 54 w 54"/>
                <a:gd name="T1" fmla="*/ 0 h 90"/>
                <a:gd name="T2" fmla="*/ 50 w 54"/>
                <a:gd name="T3" fmla="*/ 2 h 90"/>
                <a:gd name="T4" fmla="*/ 46 w 54"/>
                <a:gd name="T5" fmla="*/ 6 h 90"/>
                <a:gd name="T6" fmla="*/ 42 w 54"/>
                <a:gd name="T7" fmla="*/ 9 h 90"/>
                <a:gd name="T8" fmla="*/ 38 w 54"/>
                <a:gd name="T9" fmla="*/ 14 h 90"/>
                <a:gd name="T10" fmla="*/ 34 w 54"/>
                <a:gd name="T11" fmla="*/ 18 h 90"/>
                <a:gd name="T12" fmla="*/ 31 w 54"/>
                <a:gd name="T13" fmla="*/ 22 h 90"/>
                <a:gd name="T14" fmla="*/ 28 w 54"/>
                <a:gd name="T15" fmla="*/ 27 h 90"/>
                <a:gd name="T16" fmla="*/ 26 w 54"/>
                <a:gd name="T17" fmla="*/ 31 h 90"/>
                <a:gd name="T18" fmla="*/ 22 w 54"/>
                <a:gd name="T19" fmla="*/ 38 h 90"/>
                <a:gd name="T20" fmla="*/ 19 w 54"/>
                <a:gd name="T21" fmla="*/ 45 h 90"/>
                <a:gd name="T22" fmla="*/ 15 w 54"/>
                <a:gd name="T23" fmla="*/ 52 h 90"/>
                <a:gd name="T24" fmla="*/ 11 w 54"/>
                <a:gd name="T25" fmla="*/ 59 h 90"/>
                <a:gd name="T26" fmla="*/ 8 w 54"/>
                <a:gd name="T27" fmla="*/ 67 h 90"/>
                <a:gd name="T28" fmla="*/ 5 w 54"/>
                <a:gd name="T29" fmla="*/ 74 h 90"/>
                <a:gd name="T30" fmla="*/ 2 w 54"/>
                <a:gd name="T31" fmla="*/ 82 h 90"/>
                <a:gd name="T32" fmla="*/ 0 w 54"/>
                <a:gd name="T33" fmla="*/ 89 h 90"/>
                <a:gd name="T34" fmla="*/ 0 w 54"/>
                <a:gd name="T35" fmla="*/ 90 h 90"/>
                <a:gd name="T36" fmla="*/ 1 w 54"/>
                <a:gd name="T37" fmla="*/ 90 h 90"/>
                <a:gd name="T38" fmla="*/ 1 w 54"/>
                <a:gd name="T39" fmla="*/ 90 h 90"/>
                <a:gd name="T40" fmla="*/ 2 w 54"/>
                <a:gd name="T41" fmla="*/ 89 h 90"/>
                <a:gd name="T42" fmla="*/ 4 w 54"/>
                <a:gd name="T43" fmla="*/ 84 h 90"/>
                <a:gd name="T44" fmla="*/ 6 w 54"/>
                <a:gd name="T45" fmla="*/ 79 h 90"/>
                <a:gd name="T46" fmla="*/ 8 w 54"/>
                <a:gd name="T47" fmla="*/ 74 h 90"/>
                <a:gd name="T48" fmla="*/ 11 w 54"/>
                <a:gd name="T49" fmla="*/ 68 h 90"/>
                <a:gd name="T50" fmla="*/ 13 w 54"/>
                <a:gd name="T51" fmla="*/ 63 h 90"/>
                <a:gd name="T52" fmla="*/ 15 w 54"/>
                <a:gd name="T53" fmla="*/ 58 h 90"/>
                <a:gd name="T54" fmla="*/ 17 w 54"/>
                <a:gd name="T55" fmla="*/ 53 h 90"/>
                <a:gd name="T56" fmla="*/ 20 w 54"/>
                <a:gd name="T57" fmla="*/ 48 h 90"/>
                <a:gd name="T58" fmla="*/ 23 w 54"/>
                <a:gd name="T59" fmla="*/ 41 h 90"/>
                <a:gd name="T60" fmla="*/ 26 w 54"/>
                <a:gd name="T61" fmla="*/ 34 h 90"/>
                <a:gd name="T62" fmla="*/ 30 w 54"/>
                <a:gd name="T63" fmla="*/ 28 h 90"/>
                <a:gd name="T64" fmla="*/ 34 w 54"/>
                <a:gd name="T65" fmla="*/ 21 h 90"/>
                <a:gd name="T66" fmla="*/ 38 w 54"/>
                <a:gd name="T67" fmla="*/ 15 h 90"/>
                <a:gd name="T68" fmla="*/ 43 w 54"/>
                <a:gd name="T69" fmla="*/ 9 h 90"/>
                <a:gd name="T70" fmla="*/ 49 w 54"/>
                <a:gd name="T71" fmla="*/ 4 h 90"/>
                <a:gd name="T72" fmla="*/ 54 w 54"/>
                <a:gd name="T73" fmla="*/ 0 h 90"/>
                <a:gd name="T74" fmla="*/ 54 w 54"/>
                <a:gd name="T75" fmla="*/ 0 h 90"/>
                <a:gd name="T76" fmla="*/ 54 w 54"/>
                <a:gd name="T77" fmla="*/ 0 h 90"/>
                <a:gd name="T78" fmla="*/ 54 w 54"/>
                <a:gd name="T79" fmla="*/ 0 h 90"/>
                <a:gd name="T80" fmla="*/ 54 w 54"/>
                <a:gd name="T81" fmla="*/ 0 h 90"/>
                <a:gd name="T82" fmla="*/ 54 w 54"/>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 h="90">
                  <a:moveTo>
                    <a:pt x="54" y="0"/>
                  </a:moveTo>
                  <a:lnTo>
                    <a:pt x="50" y="2"/>
                  </a:lnTo>
                  <a:lnTo>
                    <a:pt x="46" y="6"/>
                  </a:lnTo>
                  <a:lnTo>
                    <a:pt x="42" y="9"/>
                  </a:lnTo>
                  <a:lnTo>
                    <a:pt x="38" y="14"/>
                  </a:lnTo>
                  <a:lnTo>
                    <a:pt x="34" y="18"/>
                  </a:lnTo>
                  <a:lnTo>
                    <a:pt x="31" y="22"/>
                  </a:lnTo>
                  <a:lnTo>
                    <a:pt x="28" y="27"/>
                  </a:lnTo>
                  <a:lnTo>
                    <a:pt x="26" y="31"/>
                  </a:lnTo>
                  <a:lnTo>
                    <a:pt x="22" y="38"/>
                  </a:lnTo>
                  <a:lnTo>
                    <a:pt x="19" y="45"/>
                  </a:lnTo>
                  <a:lnTo>
                    <a:pt x="15" y="52"/>
                  </a:lnTo>
                  <a:lnTo>
                    <a:pt x="11" y="59"/>
                  </a:lnTo>
                  <a:lnTo>
                    <a:pt x="8" y="67"/>
                  </a:lnTo>
                  <a:lnTo>
                    <a:pt x="5" y="74"/>
                  </a:lnTo>
                  <a:lnTo>
                    <a:pt x="2" y="82"/>
                  </a:lnTo>
                  <a:lnTo>
                    <a:pt x="0" y="89"/>
                  </a:lnTo>
                  <a:lnTo>
                    <a:pt x="0" y="90"/>
                  </a:lnTo>
                  <a:lnTo>
                    <a:pt x="1" y="90"/>
                  </a:lnTo>
                  <a:lnTo>
                    <a:pt x="2" y="89"/>
                  </a:lnTo>
                  <a:lnTo>
                    <a:pt x="4" y="84"/>
                  </a:lnTo>
                  <a:lnTo>
                    <a:pt x="6" y="79"/>
                  </a:lnTo>
                  <a:lnTo>
                    <a:pt x="8" y="74"/>
                  </a:lnTo>
                  <a:lnTo>
                    <a:pt x="11" y="68"/>
                  </a:lnTo>
                  <a:lnTo>
                    <a:pt x="13" y="63"/>
                  </a:lnTo>
                  <a:lnTo>
                    <a:pt x="15" y="58"/>
                  </a:lnTo>
                  <a:lnTo>
                    <a:pt x="17" y="53"/>
                  </a:lnTo>
                  <a:lnTo>
                    <a:pt x="20" y="48"/>
                  </a:lnTo>
                  <a:lnTo>
                    <a:pt x="23" y="41"/>
                  </a:lnTo>
                  <a:lnTo>
                    <a:pt x="26" y="34"/>
                  </a:lnTo>
                  <a:lnTo>
                    <a:pt x="30" y="28"/>
                  </a:lnTo>
                  <a:lnTo>
                    <a:pt x="34" y="21"/>
                  </a:lnTo>
                  <a:lnTo>
                    <a:pt x="38" y="15"/>
                  </a:lnTo>
                  <a:lnTo>
                    <a:pt x="43" y="9"/>
                  </a:lnTo>
                  <a:lnTo>
                    <a:pt x="49" y="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6" name="Freeform 111"/>
            <p:cNvSpPr>
              <a:spLocks/>
            </p:cNvSpPr>
            <p:nvPr/>
          </p:nvSpPr>
          <p:spPr bwMode="auto">
            <a:xfrm>
              <a:off x="1840" y="1515"/>
              <a:ext cx="180" cy="61"/>
            </a:xfrm>
            <a:custGeom>
              <a:avLst/>
              <a:gdLst>
                <a:gd name="T0" fmla="*/ 0 w 180"/>
                <a:gd name="T1" fmla="*/ 4 h 61"/>
                <a:gd name="T2" fmla="*/ 11 w 180"/>
                <a:gd name="T3" fmla="*/ 3 h 61"/>
                <a:gd name="T4" fmla="*/ 22 w 180"/>
                <a:gd name="T5" fmla="*/ 2 h 61"/>
                <a:gd name="T6" fmla="*/ 34 w 180"/>
                <a:gd name="T7" fmla="*/ 3 h 61"/>
                <a:gd name="T8" fmla="*/ 46 w 180"/>
                <a:gd name="T9" fmla="*/ 5 h 61"/>
                <a:gd name="T10" fmla="*/ 57 w 180"/>
                <a:gd name="T11" fmla="*/ 8 h 61"/>
                <a:gd name="T12" fmla="*/ 68 w 180"/>
                <a:gd name="T13" fmla="*/ 11 h 61"/>
                <a:gd name="T14" fmla="*/ 79 w 180"/>
                <a:gd name="T15" fmla="*/ 14 h 61"/>
                <a:gd name="T16" fmla="*/ 90 w 180"/>
                <a:gd name="T17" fmla="*/ 18 h 61"/>
                <a:gd name="T18" fmla="*/ 101 w 180"/>
                <a:gd name="T19" fmla="*/ 22 h 61"/>
                <a:gd name="T20" fmla="*/ 113 w 180"/>
                <a:gd name="T21" fmla="*/ 26 h 61"/>
                <a:gd name="T22" fmla="*/ 124 w 180"/>
                <a:gd name="T23" fmla="*/ 30 h 61"/>
                <a:gd name="T24" fmla="*/ 135 w 180"/>
                <a:gd name="T25" fmla="*/ 35 h 61"/>
                <a:gd name="T26" fmla="*/ 146 w 180"/>
                <a:gd name="T27" fmla="*/ 41 h 61"/>
                <a:gd name="T28" fmla="*/ 157 w 180"/>
                <a:gd name="T29" fmla="*/ 47 h 61"/>
                <a:gd name="T30" fmla="*/ 167 w 180"/>
                <a:gd name="T31" fmla="*/ 54 h 61"/>
                <a:gd name="T32" fmla="*/ 177 w 180"/>
                <a:gd name="T33" fmla="*/ 61 h 61"/>
                <a:gd name="T34" fmla="*/ 178 w 180"/>
                <a:gd name="T35" fmla="*/ 61 h 61"/>
                <a:gd name="T36" fmla="*/ 179 w 180"/>
                <a:gd name="T37" fmla="*/ 61 h 61"/>
                <a:gd name="T38" fmla="*/ 180 w 180"/>
                <a:gd name="T39" fmla="*/ 60 h 61"/>
                <a:gd name="T40" fmla="*/ 179 w 180"/>
                <a:gd name="T41" fmla="*/ 60 h 61"/>
                <a:gd name="T42" fmla="*/ 170 w 180"/>
                <a:gd name="T43" fmla="*/ 51 h 61"/>
                <a:gd name="T44" fmla="*/ 160 w 180"/>
                <a:gd name="T45" fmla="*/ 43 h 61"/>
                <a:gd name="T46" fmla="*/ 150 w 180"/>
                <a:gd name="T47" fmla="*/ 37 h 61"/>
                <a:gd name="T48" fmla="*/ 139 w 180"/>
                <a:gd name="T49" fmla="*/ 31 h 61"/>
                <a:gd name="T50" fmla="*/ 128 w 180"/>
                <a:gd name="T51" fmla="*/ 26 h 61"/>
                <a:gd name="T52" fmla="*/ 116 w 180"/>
                <a:gd name="T53" fmla="*/ 22 h 61"/>
                <a:gd name="T54" fmla="*/ 105 w 180"/>
                <a:gd name="T55" fmla="*/ 18 h 61"/>
                <a:gd name="T56" fmla="*/ 93 w 180"/>
                <a:gd name="T57" fmla="*/ 14 h 61"/>
                <a:gd name="T58" fmla="*/ 88 w 180"/>
                <a:gd name="T59" fmla="*/ 12 h 61"/>
                <a:gd name="T60" fmla="*/ 82 w 180"/>
                <a:gd name="T61" fmla="*/ 10 h 61"/>
                <a:gd name="T62" fmla="*/ 77 w 180"/>
                <a:gd name="T63" fmla="*/ 8 h 61"/>
                <a:gd name="T64" fmla="*/ 71 w 180"/>
                <a:gd name="T65" fmla="*/ 7 h 61"/>
                <a:gd name="T66" fmla="*/ 65 w 180"/>
                <a:gd name="T67" fmla="*/ 5 h 61"/>
                <a:gd name="T68" fmla="*/ 59 w 180"/>
                <a:gd name="T69" fmla="*/ 4 h 61"/>
                <a:gd name="T70" fmla="*/ 53 w 180"/>
                <a:gd name="T71" fmla="*/ 3 h 61"/>
                <a:gd name="T72" fmla="*/ 47 w 180"/>
                <a:gd name="T73" fmla="*/ 2 h 61"/>
                <a:gd name="T74" fmla="*/ 41 w 180"/>
                <a:gd name="T75" fmla="*/ 1 h 61"/>
                <a:gd name="T76" fmla="*/ 35 w 180"/>
                <a:gd name="T77" fmla="*/ 0 h 61"/>
                <a:gd name="T78" fmla="*/ 29 w 180"/>
                <a:gd name="T79" fmla="*/ 0 h 61"/>
                <a:gd name="T80" fmla="*/ 23 w 180"/>
                <a:gd name="T81" fmla="*/ 0 h 61"/>
                <a:gd name="T82" fmla="*/ 18 w 180"/>
                <a:gd name="T83" fmla="*/ 0 h 61"/>
                <a:gd name="T84" fmla="*/ 12 w 180"/>
                <a:gd name="T85" fmla="*/ 1 h 61"/>
                <a:gd name="T86" fmla="*/ 6 w 180"/>
                <a:gd name="T87" fmla="*/ 2 h 61"/>
                <a:gd name="T88" fmla="*/ 0 w 180"/>
                <a:gd name="T89" fmla="*/ 4 h 61"/>
                <a:gd name="T90" fmla="*/ 0 w 180"/>
                <a:gd name="T91" fmla="*/ 4 h 61"/>
                <a:gd name="T92" fmla="*/ 0 w 180"/>
                <a:gd name="T93" fmla="*/ 4 h 61"/>
                <a:gd name="T94" fmla="*/ 0 w 180"/>
                <a:gd name="T95" fmla="*/ 4 h 61"/>
                <a:gd name="T96" fmla="*/ 0 w 180"/>
                <a:gd name="T97" fmla="*/ 4 h 61"/>
                <a:gd name="T98" fmla="*/ 0 w 180"/>
                <a:gd name="T99" fmla="*/ 4 h 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0" h="61">
                  <a:moveTo>
                    <a:pt x="0" y="4"/>
                  </a:moveTo>
                  <a:lnTo>
                    <a:pt x="11" y="3"/>
                  </a:lnTo>
                  <a:lnTo>
                    <a:pt x="22" y="2"/>
                  </a:lnTo>
                  <a:lnTo>
                    <a:pt x="34" y="3"/>
                  </a:lnTo>
                  <a:lnTo>
                    <a:pt x="46" y="5"/>
                  </a:lnTo>
                  <a:lnTo>
                    <a:pt x="57" y="8"/>
                  </a:lnTo>
                  <a:lnTo>
                    <a:pt x="68" y="11"/>
                  </a:lnTo>
                  <a:lnTo>
                    <a:pt x="79" y="14"/>
                  </a:lnTo>
                  <a:lnTo>
                    <a:pt x="90" y="18"/>
                  </a:lnTo>
                  <a:lnTo>
                    <a:pt x="101" y="22"/>
                  </a:lnTo>
                  <a:lnTo>
                    <a:pt x="113" y="26"/>
                  </a:lnTo>
                  <a:lnTo>
                    <a:pt x="124" y="30"/>
                  </a:lnTo>
                  <a:lnTo>
                    <a:pt x="135" y="35"/>
                  </a:lnTo>
                  <a:lnTo>
                    <a:pt x="146" y="41"/>
                  </a:lnTo>
                  <a:lnTo>
                    <a:pt x="157" y="47"/>
                  </a:lnTo>
                  <a:lnTo>
                    <a:pt x="167" y="54"/>
                  </a:lnTo>
                  <a:lnTo>
                    <a:pt x="177" y="61"/>
                  </a:lnTo>
                  <a:lnTo>
                    <a:pt x="178" y="61"/>
                  </a:lnTo>
                  <a:lnTo>
                    <a:pt x="179" y="61"/>
                  </a:lnTo>
                  <a:lnTo>
                    <a:pt x="180" y="60"/>
                  </a:lnTo>
                  <a:lnTo>
                    <a:pt x="179" y="60"/>
                  </a:lnTo>
                  <a:lnTo>
                    <a:pt x="170" y="51"/>
                  </a:lnTo>
                  <a:lnTo>
                    <a:pt x="160" y="43"/>
                  </a:lnTo>
                  <a:lnTo>
                    <a:pt x="150" y="37"/>
                  </a:lnTo>
                  <a:lnTo>
                    <a:pt x="139" y="31"/>
                  </a:lnTo>
                  <a:lnTo>
                    <a:pt x="128" y="26"/>
                  </a:lnTo>
                  <a:lnTo>
                    <a:pt x="116" y="22"/>
                  </a:lnTo>
                  <a:lnTo>
                    <a:pt x="105" y="18"/>
                  </a:lnTo>
                  <a:lnTo>
                    <a:pt x="93" y="14"/>
                  </a:lnTo>
                  <a:lnTo>
                    <a:pt x="88" y="12"/>
                  </a:lnTo>
                  <a:lnTo>
                    <a:pt x="82" y="10"/>
                  </a:lnTo>
                  <a:lnTo>
                    <a:pt x="77" y="8"/>
                  </a:lnTo>
                  <a:lnTo>
                    <a:pt x="71" y="7"/>
                  </a:lnTo>
                  <a:lnTo>
                    <a:pt x="65" y="5"/>
                  </a:lnTo>
                  <a:lnTo>
                    <a:pt x="59" y="4"/>
                  </a:lnTo>
                  <a:lnTo>
                    <a:pt x="53" y="3"/>
                  </a:lnTo>
                  <a:lnTo>
                    <a:pt x="47" y="2"/>
                  </a:lnTo>
                  <a:lnTo>
                    <a:pt x="41" y="1"/>
                  </a:lnTo>
                  <a:lnTo>
                    <a:pt x="35" y="0"/>
                  </a:lnTo>
                  <a:lnTo>
                    <a:pt x="29" y="0"/>
                  </a:lnTo>
                  <a:lnTo>
                    <a:pt x="23" y="0"/>
                  </a:lnTo>
                  <a:lnTo>
                    <a:pt x="18" y="0"/>
                  </a:lnTo>
                  <a:lnTo>
                    <a:pt x="12" y="1"/>
                  </a:lnTo>
                  <a:lnTo>
                    <a:pt x="6"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7" name="Freeform 112"/>
            <p:cNvSpPr>
              <a:spLocks/>
            </p:cNvSpPr>
            <p:nvPr/>
          </p:nvSpPr>
          <p:spPr bwMode="auto">
            <a:xfrm>
              <a:off x="1870" y="1171"/>
              <a:ext cx="77" cy="28"/>
            </a:xfrm>
            <a:custGeom>
              <a:avLst/>
              <a:gdLst>
                <a:gd name="T0" fmla="*/ 0 w 77"/>
                <a:gd name="T1" fmla="*/ 28 h 28"/>
                <a:gd name="T2" fmla="*/ 4 w 77"/>
                <a:gd name="T3" fmla="*/ 23 h 28"/>
                <a:gd name="T4" fmla="*/ 9 w 77"/>
                <a:gd name="T5" fmla="*/ 20 h 28"/>
                <a:gd name="T6" fmla="*/ 15 w 77"/>
                <a:gd name="T7" fmla="*/ 17 h 28"/>
                <a:gd name="T8" fmla="*/ 21 w 77"/>
                <a:gd name="T9" fmla="*/ 15 h 28"/>
                <a:gd name="T10" fmla="*/ 26 w 77"/>
                <a:gd name="T11" fmla="*/ 14 h 28"/>
                <a:gd name="T12" fmla="*/ 33 w 77"/>
                <a:gd name="T13" fmla="*/ 14 h 28"/>
                <a:gd name="T14" fmla="*/ 39 w 77"/>
                <a:gd name="T15" fmla="*/ 13 h 28"/>
                <a:gd name="T16" fmla="*/ 45 w 77"/>
                <a:gd name="T17" fmla="*/ 13 h 28"/>
                <a:gd name="T18" fmla="*/ 49 w 77"/>
                <a:gd name="T19" fmla="*/ 13 h 28"/>
                <a:gd name="T20" fmla="*/ 53 w 77"/>
                <a:gd name="T21" fmla="*/ 14 h 28"/>
                <a:gd name="T22" fmla="*/ 56 w 77"/>
                <a:gd name="T23" fmla="*/ 14 h 28"/>
                <a:gd name="T24" fmla="*/ 60 w 77"/>
                <a:gd name="T25" fmla="*/ 14 h 28"/>
                <a:gd name="T26" fmla="*/ 64 w 77"/>
                <a:gd name="T27" fmla="*/ 14 h 28"/>
                <a:gd name="T28" fmla="*/ 67 w 77"/>
                <a:gd name="T29" fmla="*/ 14 h 28"/>
                <a:gd name="T30" fmla="*/ 71 w 77"/>
                <a:gd name="T31" fmla="*/ 13 h 28"/>
                <a:gd name="T32" fmla="*/ 74 w 77"/>
                <a:gd name="T33" fmla="*/ 11 h 28"/>
                <a:gd name="T34" fmla="*/ 76 w 77"/>
                <a:gd name="T35" fmla="*/ 9 h 28"/>
                <a:gd name="T36" fmla="*/ 77 w 77"/>
                <a:gd name="T37" fmla="*/ 7 h 28"/>
                <a:gd name="T38" fmla="*/ 77 w 77"/>
                <a:gd name="T39" fmla="*/ 5 h 28"/>
                <a:gd name="T40" fmla="*/ 75 w 77"/>
                <a:gd name="T41" fmla="*/ 4 h 28"/>
                <a:gd name="T42" fmla="*/ 68 w 77"/>
                <a:gd name="T43" fmla="*/ 2 h 28"/>
                <a:gd name="T44" fmla="*/ 63 w 77"/>
                <a:gd name="T45" fmla="*/ 2 h 28"/>
                <a:gd name="T46" fmla="*/ 56 w 77"/>
                <a:gd name="T47" fmla="*/ 1 h 28"/>
                <a:gd name="T48" fmla="*/ 50 w 77"/>
                <a:gd name="T49" fmla="*/ 0 h 28"/>
                <a:gd name="T50" fmla="*/ 44 w 77"/>
                <a:gd name="T51" fmla="*/ 0 h 28"/>
                <a:gd name="T52" fmla="*/ 37 w 77"/>
                <a:gd name="T53" fmla="*/ 0 h 28"/>
                <a:gd name="T54" fmla="*/ 30 w 77"/>
                <a:gd name="T55" fmla="*/ 1 h 28"/>
                <a:gd name="T56" fmla="*/ 24 w 77"/>
                <a:gd name="T57" fmla="*/ 1 h 28"/>
                <a:gd name="T58" fmla="*/ 19 w 77"/>
                <a:gd name="T59" fmla="*/ 2 h 28"/>
                <a:gd name="T60" fmla="*/ 15 w 77"/>
                <a:gd name="T61" fmla="*/ 5 h 28"/>
                <a:gd name="T62" fmla="*/ 12 w 77"/>
                <a:gd name="T63" fmla="*/ 8 h 28"/>
                <a:gd name="T64" fmla="*/ 9 w 77"/>
                <a:gd name="T65" fmla="*/ 11 h 28"/>
                <a:gd name="T66" fmla="*/ 6 w 77"/>
                <a:gd name="T67" fmla="*/ 15 h 28"/>
                <a:gd name="T68" fmla="*/ 4 w 77"/>
                <a:gd name="T69" fmla="*/ 20 h 28"/>
                <a:gd name="T70" fmla="*/ 2 w 77"/>
                <a:gd name="T71" fmla="*/ 24 h 28"/>
                <a:gd name="T72" fmla="*/ 0 w 77"/>
                <a:gd name="T73" fmla="*/ 28 h 28"/>
                <a:gd name="T74" fmla="*/ 0 w 77"/>
                <a:gd name="T75" fmla="*/ 28 h 28"/>
                <a:gd name="T76" fmla="*/ 0 w 77"/>
                <a:gd name="T77" fmla="*/ 28 h 28"/>
                <a:gd name="T78" fmla="*/ 0 w 77"/>
                <a:gd name="T79" fmla="*/ 28 h 28"/>
                <a:gd name="T80" fmla="*/ 0 w 77"/>
                <a:gd name="T81" fmla="*/ 28 h 28"/>
                <a:gd name="T82" fmla="*/ 0 w 77"/>
                <a:gd name="T83" fmla="*/ 28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28">
                  <a:moveTo>
                    <a:pt x="0" y="28"/>
                  </a:moveTo>
                  <a:lnTo>
                    <a:pt x="4" y="23"/>
                  </a:lnTo>
                  <a:lnTo>
                    <a:pt x="9" y="20"/>
                  </a:lnTo>
                  <a:lnTo>
                    <a:pt x="15" y="17"/>
                  </a:lnTo>
                  <a:lnTo>
                    <a:pt x="21" y="15"/>
                  </a:lnTo>
                  <a:lnTo>
                    <a:pt x="26" y="14"/>
                  </a:lnTo>
                  <a:lnTo>
                    <a:pt x="33" y="14"/>
                  </a:lnTo>
                  <a:lnTo>
                    <a:pt x="39" y="13"/>
                  </a:lnTo>
                  <a:lnTo>
                    <a:pt x="45" y="13"/>
                  </a:lnTo>
                  <a:lnTo>
                    <a:pt x="49" y="13"/>
                  </a:lnTo>
                  <a:lnTo>
                    <a:pt x="53" y="14"/>
                  </a:lnTo>
                  <a:lnTo>
                    <a:pt x="56" y="14"/>
                  </a:lnTo>
                  <a:lnTo>
                    <a:pt x="60" y="14"/>
                  </a:lnTo>
                  <a:lnTo>
                    <a:pt x="64" y="14"/>
                  </a:lnTo>
                  <a:lnTo>
                    <a:pt x="67" y="14"/>
                  </a:lnTo>
                  <a:lnTo>
                    <a:pt x="71" y="13"/>
                  </a:lnTo>
                  <a:lnTo>
                    <a:pt x="74" y="11"/>
                  </a:lnTo>
                  <a:lnTo>
                    <a:pt x="76" y="9"/>
                  </a:lnTo>
                  <a:lnTo>
                    <a:pt x="77" y="7"/>
                  </a:lnTo>
                  <a:lnTo>
                    <a:pt x="77" y="5"/>
                  </a:lnTo>
                  <a:lnTo>
                    <a:pt x="75" y="4"/>
                  </a:lnTo>
                  <a:lnTo>
                    <a:pt x="68" y="2"/>
                  </a:lnTo>
                  <a:lnTo>
                    <a:pt x="63" y="2"/>
                  </a:lnTo>
                  <a:lnTo>
                    <a:pt x="56" y="1"/>
                  </a:lnTo>
                  <a:lnTo>
                    <a:pt x="50" y="0"/>
                  </a:lnTo>
                  <a:lnTo>
                    <a:pt x="44" y="0"/>
                  </a:lnTo>
                  <a:lnTo>
                    <a:pt x="37" y="0"/>
                  </a:lnTo>
                  <a:lnTo>
                    <a:pt x="30" y="1"/>
                  </a:lnTo>
                  <a:lnTo>
                    <a:pt x="24" y="1"/>
                  </a:lnTo>
                  <a:lnTo>
                    <a:pt x="19" y="2"/>
                  </a:lnTo>
                  <a:lnTo>
                    <a:pt x="15" y="5"/>
                  </a:lnTo>
                  <a:lnTo>
                    <a:pt x="12" y="8"/>
                  </a:lnTo>
                  <a:lnTo>
                    <a:pt x="9" y="11"/>
                  </a:lnTo>
                  <a:lnTo>
                    <a:pt x="6" y="15"/>
                  </a:lnTo>
                  <a:lnTo>
                    <a:pt x="4" y="20"/>
                  </a:lnTo>
                  <a:lnTo>
                    <a:pt x="2" y="24"/>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8" name="Freeform 113"/>
            <p:cNvSpPr>
              <a:spLocks/>
            </p:cNvSpPr>
            <p:nvPr/>
          </p:nvSpPr>
          <p:spPr bwMode="auto">
            <a:xfrm>
              <a:off x="1796" y="1324"/>
              <a:ext cx="216" cy="241"/>
            </a:xfrm>
            <a:custGeom>
              <a:avLst/>
              <a:gdLst>
                <a:gd name="T0" fmla="*/ 1 w 216"/>
                <a:gd name="T1" fmla="*/ 8 h 241"/>
                <a:gd name="T2" fmla="*/ 7 w 216"/>
                <a:gd name="T3" fmla="*/ 23 h 241"/>
                <a:gd name="T4" fmla="*/ 17 w 216"/>
                <a:gd name="T5" fmla="*/ 36 h 241"/>
                <a:gd name="T6" fmla="*/ 28 w 216"/>
                <a:gd name="T7" fmla="*/ 47 h 241"/>
                <a:gd name="T8" fmla="*/ 44 w 216"/>
                <a:gd name="T9" fmla="*/ 59 h 241"/>
                <a:gd name="T10" fmla="*/ 62 w 216"/>
                <a:gd name="T11" fmla="*/ 71 h 241"/>
                <a:gd name="T12" fmla="*/ 81 w 216"/>
                <a:gd name="T13" fmla="*/ 83 h 241"/>
                <a:gd name="T14" fmla="*/ 100 w 216"/>
                <a:gd name="T15" fmla="*/ 96 h 241"/>
                <a:gd name="T16" fmla="*/ 118 w 216"/>
                <a:gd name="T17" fmla="*/ 110 h 241"/>
                <a:gd name="T18" fmla="*/ 134 w 216"/>
                <a:gd name="T19" fmla="*/ 126 h 241"/>
                <a:gd name="T20" fmla="*/ 149 w 216"/>
                <a:gd name="T21" fmla="*/ 142 h 241"/>
                <a:gd name="T22" fmla="*/ 164 w 216"/>
                <a:gd name="T23" fmla="*/ 160 h 241"/>
                <a:gd name="T24" fmla="*/ 174 w 216"/>
                <a:gd name="T25" fmla="*/ 173 h 241"/>
                <a:gd name="T26" fmla="*/ 180 w 216"/>
                <a:gd name="T27" fmla="*/ 183 h 241"/>
                <a:gd name="T28" fmla="*/ 186 w 216"/>
                <a:gd name="T29" fmla="*/ 192 h 241"/>
                <a:gd name="T30" fmla="*/ 192 w 216"/>
                <a:gd name="T31" fmla="*/ 201 h 241"/>
                <a:gd name="T32" fmla="*/ 197 w 216"/>
                <a:gd name="T33" fmla="*/ 210 h 241"/>
                <a:gd name="T34" fmla="*/ 202 w 216"/>
                <a:gd name="T35" fmla="*/ 218 h 241"/>
                <a:gd name="T36" fmla="*/ 208 w 216"/>
                <a:gd name="T37" fmla="*/ 227 h 241"/>
                <a:gd name="T38" fmla="*/ 212 w 216"/>
                <a:gd name="T39" fmla="*/ 236 h 241"/>
                <a:gd name="T40" fmla="*/ 215 w 216"/>
                <a:gd name="T41" fmla="*/ 241 h 241"/>
                <a:gd name="T42" fmla="*/ 216 w 216"/>
                <a:gd name="T43" fmla="*/ 240 h 241"/>
                <a:gd name="T44" fmla="*/ 214 w 216"/>
                <a:gd name="T45" fmla="*/ 231 h 241"/>
                <a:gd name="T46" fmla="*/ 207 w 216"/>
                <a:gd name="T47" fmla="*/ 213 h 241"/>
                <a:gd name="T48" fmla="*/ 198 w 216"/>
                <a:gd name="T49" fmla="*/ 197 h 241"/>
                <a:gd name="T50" fmla="*/ 188 w 216"/>
                <a:gd name="T51" fmla="*/ 181 h 241"/>
                <a:gd name="T52" fmla="*/ 178 w 216"/>
                <a:gd name="T53" fmla="*/ 165 h 241"/>
                <a:gd name="T54" fmla="*/ 166 w 216"/>
                <a:gd name="T55" fmla="*/ 149 h 241"/>
                <a:gd name="T56" fmla="*/ 153 w 216"/>
                <a:gd name="T57" fmla="*/ 132 h 241"/>
                <a:gd name="T58" fmla="*/ 140 w 216"/>
                <a:gd name="T59" fmla="*/ 117 h 241"/>
                <a:gd name="T60" fmla="*/ 125 w 216"/>
                <a:gd name="T61" fmla="*/ 102 h 241"/>
                <a:gd name="T62" fmla="*/ 108 w 216"/>
                <a:gd name="T63" fmla="*/ 88 h 241"/>
                <a:gd name="T64" fmla="*/ 91 w 216"/>
                <a:gd name="T65" fmla="*/ 75 h 241"/>
                <a:gd name="T66" fmla="*/ 73 w 216"/>
                <a:gd name="T67" fmla="*/ 63 h 241"/>
                <a:gd name="T68" fmla="*/ 54 w 216"/>
                <a:gd name="T69" fmla="*/ 53 h 241"/>
                <a:gd name="T70" fmla="*/ 33 w 216"/>
                <a:gd name="T71" fmla="*/ 42 h 241"/>
                <a:gd name="T72" fmla="*/ 15 w 216"/>
                <a:gd name="T73" fmla="*/ 28 h 241"/>
                <a:gd name="T74" fmla="*/ 3 w 216"/>
                <a:gd name="T75" fmla="*/ 11 h 241"/>
                <a:gd name="T76" fmla="*/ 0 w 216"/>
                <a:gd name="T77" fmla="*/ 0 h 241"/>
                <a:gd name="T78" fmla="*/ 0 w 216"/>
                <a:gd name="T79" fmla="*/ 0 h 241"/>
                <a:gd name="T80" fmla="*/ 0 w 216"/>
                <a:gd name="T81" fmla="*/ 0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6" h="241">
                  <a:moveTo>
                    <a:pt x="0" y="0"/>
                  </a:moveTo>
                  <a:lnTo>
                    <a:pt x="1" y="8"/>
                  </a:lnTo>
                  <a:lnTo>
                    <a:pt x="3" y="15"/>
                  </a:lnTo>
                  <a:lnTo>
                    <a:pt x="7" y="23"/>
                  </a:lnTo>
                  <a:lnTo>
                    <a:pt x="11" y="29"/>
                  </a:lnTo>
                  <a:lnTo>
                    <a:pt x="17" y="36"/>
                  </a:lnTo>
                  <a:lnTo>
                    <a:pt x="22" y="41"/>
                  </a:lnTo>
                  <a:lnTo>
                    <a:pt x="28" y="47"/>
                  </a:lnTo>
                  <a:lnTo>
                    <a:pt x="35" y="52"/>
                  </a:lnTo>
                  <a:lnTo>
                    <a:pt x="44" y="59"/>
                  </a:lnTo>
                  <a:lnTo>
                    <a:pt x="53" y="64"/>
                  </a:lnTo>
                  <a:lnTo>
                    <a:pt x="62" y="71"/>
                  </a:lnTo>
                  <a:lnTo>
                    <a:pt x="72" y="77"/>
                  </a:lnTo>
                  <a:lnTo>
                    <a:pt x="81" y="83"/>
                  </a:lnTo>
                  <a:lnTo>
                    <a:pt x="91" y="89"/>
                  </a:lnTo>
                  <a:lnTo>
                    <a:pt x="100" y="96"/>
                  </a:lnTo>
                  <a:lnTo>
                    <a:pt x="109" y="102"/>
                  </a:lnTo>
                  <a:lnTo>
                    <a:pt x="118" y="110"/>
                  </a:lnTo>
                  <a:lnTo>
                    <a:pt x="126" y="117"/>
                  </a:lnTo>
                  <a:lnTo>
                    <a:pt x="134" y="126"/>
                  </a:lnTo>
                  <a:lnTo>
                    <a:pt x="142" y="134"/>
                  </a:lnTo>
                  <a:lnTo>
                    <a:pt x="149" y="142"/>
                  </a:lnTo>
                  <a:lnTo>
                    <a:pt x="157" y="150"/>
                  </a:lnTo>
                  <a:lnTo>
                    <a:pt x="164" y="160"/>
                  </a:lnTo>
                  <a:lnTo>
                    <a:pt x="171" y="169"/>
                  </a:lnTo>
                  <a:lnTo>
                    <a:pt x="174" y="173"/>
                  </a:lnTo>
                  <a:lnTo>
                    <a:pt x="177" y="178"/>
                  </a:lnTo>
                  <a:lnTo>
                    <a:pt x="180" y="183"/>
                  </a:lnTo>
                  <a:lnTo>
                    <a:pt x="183" y="187"/>
                  </a:lnTo>
                  <a:lnTo>
                    <a:pt x="186" y="192"/>
                  </a:lnTo>
                  <a:lnTo>
                    <a:pt x="189" y="196"/>
                  </a:lnTo>
                  <a:lnTo>
                    <a:pt x="192" y="201"/>
                  </a:lnTo>
                  <a:lnTo>
                    <a:pt x="194" y="206"/>
                  </a:lnTo>
                  <a:lnTo>
                    <a:pt x="197" y="210"/>
                  </a:lnTo>
                  <a:lnTo>
                    <a:pt x="200" y="214"/>
                  </a:lnTo>
                  <a:lnTo>
                    <a:pt x="202" y="218"/>
                  </a:lnTo>
                  <a:lnTo>
                    <a:pt x="205" y="222"/>
                  </a:lnTo>
                  <a:lnTo>
                    <a:pt x="208" y="227"/>
                  </a:lnTo>
                  <a:lnTo>
                    <a:pt x="210" y="231"/>
                  </a:lnTo>
                  <a:lnTo>
                    <a:pt x="212" y="236"/>
                  </a:lnTo>
                  <a:lnTo>
                    <a:pt x="214" y="241"/>
                  </a:lnTo>
                  <a:lnTo>
                    <a:pt x="215" y="241"/>
                  </a:lnTo>
                  <a:lnTo>
                    <a:pt x="216" y="241"/>
                  </a:lnTo>
                  <a:lnTo>
                    <a:pt x="216" y="240"/>
                  </a:lnTo>
                  <a:lnTo>
                    <a:pt x="216" y="239"/>
                  </a:lnTo>
                  <a:lnTo>
                    <a:pt x="214" y="231"/>
                  </a:lnTo>
                  <a:lnTo>
                    <a:pt x="211" y="222"/>
                  </a:lnTo>
                  <a:lnTo>
                    <a:pt x="207" y="213"/>
                  </a:lnTo>
                  <a:lnTo>
                    <a:pt x="202" y="205"/>
                  </a:lnTo>
                  <a:lnTo>
                    <a:pt x="198" y="197"/>
                  </a:lnTo>
                  <a:lnTo>
                    <a:pt x="193" y="190"/>
                  </a:lnTo>
                  <a:lnTo>
                    <a:pt x="188" y="181"/>
                  </a:lnTo>
                  <a:lnTo>
                    <a:pt x="183" y="174"/>
                  </a:lnTo>
                  <a:lnTo>
                    <a:pt x="178" y="165"/>
                  </a:lnTo>
                  <a:lnTo>
                    <a:pt x="172" y="157"/>
                  </a:lnTo>
                  <a:lnTo>
                    <a:pt x="166" y="149"/>
                  </a:lnTo>
                  <a:lnTo>
                    <a:pt x="160" y="141"/>
                  </a:lnTo>
                  <a:lnTo>
                    <a:pt x="153" y="132"/>
                  </a:lnTo>
                  <a:lnTo>
                    <a:pt x="147" y="125"/>
                  </a:lnTo>
                  <a:lnTo>
                    <a:pt x="140" y="117"/>
                  </a:lnTo>
                  <a:lnTo>
                    <a:pt x="133" y="110"/>
                  </a:lnTo>
                  <a:lnTo>
                    <a:pt x="125" y="102"/>
                  </a:lnTo>
                  <a:lnTo>
                    <a:pt x="116" y="95"/>
                  </a:lnTo>
                  <a:lnTo>
                    <a:pt x="108" y="88"/>
                  </a:lnTo>
                  <a:lnTo>
                    <a:pt x="100" y="81"/>
                  </a:lnTo>
                  <a:lnTo>
                    <a:pt x="91" y="75"/>
                  </a:lnTo>
                  <a:lnTo>
                    <a:pt x="82" y="69"/>
                  </a:lnTo>
                  <a:lnTo>
                    <a:pt x="73" y="63"/>
                  </a:lnTo>
                  <a:lnTo>
                    <a:pt x="63" y="58"/>
                  </a:lnTo>
                  <a:lnTo>
                    <a:pt x="54" y="53"/>
                  </a:lnTo>
                  <a:lnTo>
                    <a:pt x="44" y="48"/>
                  </a:lnTo>
                  <a:lnTo>
                    <a:pt x="33" y="42"/>
                  </a:lnTo>
                  <a:lnTo>
                    <a:pt x="24" y="36"/>
                  </a:lnTo>
                  <a:lnTo>
                    <a:pt x="15" y="28"/>
                  </a:lnTo>
                  <a:lnTo>
                    <a:pt x="8" y="20"/>
                  </a:lnTo>
                  <a:lnTo>
                    <a:pt x="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39" name="Freeform 114"/>
            <p:cNvSpPr>
              <a:spLocks/>
            </p:cNvSpPr>
            <p:nvPr/>
          </p:nvSpPr>
          <p:spPr bwMode="auto">
            <a:xfrm>
              <a:off x="1888" y="1392"/>
              <a:ext cx="68" cy="24"/>
            </a:xfrm>
            <a:custGeom>
              <a:avLst/>
              <a:gdLst>
                <a:gd name="T0" fmla="*/ 68 w 68"/>
                <a:gd name="T1" fmla="*/ 0 h 24"/>
                <a:gd name="T2" fmla="*/ 62 w 68"/>
                <a:gd name="T3" fmla="*/ 7 h 24"/>
                <a:gd name="T4" fmla="*/ 55 w 68"/>
                <a:gd name="T5" fmla="*/ 12 h 24"/>
                <a:gd name="T6" fmla="*/ 46 w 68"/>
                <a:gd name="T7" fmla="*/ 14 h 24"/>
                <a:gd name="T8" fmla="*/ 38 w 68"/>
                <a:gd name="T9" fmla="*/ 15 h 24"/>
                <a:gd name="T10" fmla="*/ 29 w 68"/>
                <a:gd name="T11" fmla="*/ 16 h 24"/>
                <a:gd name="T12" fmla="*/ 20 w 68"/>
                <a:gd name="T13" fmla="*/ 15 h 24"/>
                <a:gd name="T14" fmla="*/ 11 w 68"/>
                <a:gd name="T15" fmla="*/ 15 h 24"/>
                <a:gd name="T16" fmla="*/ 3 w 68"/>
                <a:gd name="T17" fmla="*/ 15 h 24"/>
                <a:gd name="T18" fmla="*/ 1 w 68"/>
                <a:gd name="T19" fmla="*/ 15 h 24"/>
                <a:gd name="T20" fmla="*/ 0 w 68"/>
                <a:gd name="T21" fmla="*/ 18 h 24"/>
                <a:gd name="T22" fmla="*/ 0 w 68"/>
                <a:gd name="T23" fmla="*/ 20 h 24"/>
                <a:gd name="T24" fmla="*/ 1 w 68"/>
                <a:gd name="T25" fmla="*/ 21 h 24"/>
                <a:gd name="T26" fmla="*/ 9 w 68"/>
                <a:gd name="T27" fmla="*/ 23 h 24"/>
                <a:gd name="T28" fmla="*/ 18 w 68"/>
                <a:gd name="T29" fmla="*/ 24 h 24"/>
                <a:gd name="T30" fmla="*/ 28 w 68"/>
                <a:gd name="T31" fmla="*/ 24 h 24"/>
                <a:gd name="T32" fmla="*/ 38 w 68"/>
                <a:gd name="T33" fmla="*/ 21 h 24"/>
                <a:gd name="T34" fmla="*/ 48 w 68"/>
                <a:gd name="T35" fmla="*/ 18 h 24"/>
                <a:gd name="T36" fmla="*/ 56 w 68"/>
                <a:gd name="T37" fmla="*/ 14 h 24"/>
                <a:gd name="T38" fmla="*/ 63 w 68"/>
                <a:gd name="T39" fmla="*/ 7 h 24"/>
                <a:gd name="T40" fmla="*/ 68 w 68"/>
                <a:gd name="T41" fmla="*/ 0 h 24"/>
                <a:gd name="T42" fmla="*/ 68 w 68"/>
                <a:gd name="T43" fmla="*/ 0 h 24"/>
                <a:gd name="T44" fmla="*/ 68 w 68"/>
                <a:gd name="T45" fmla="*/ 0 h 24"/>
                <a:gd name="T46" fmla="*/ 68 w 68"/>
                <a:gd name="T47" fmla="*/ 0 h 24"/>
                <a:gd name="T48" fmla="*/ 68 w 68"/>
                <a:gd name="T49" fmla="*/ 0 h 24"/>
                <a:gd name="T50" fmla="*/ 68 w 68"/>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24">
                  <a:moveTo>
                    <a:pt x="68" y="0"/>
                  </a:moveTo>
                  <a:lnTo>
                    <a:pt x="62" y="7"/>
                  </a:lnTo>
                  <a:lnTo>
                    <a:pt x="55" y="12"/>
                  </a:lnTo>
                  <a:lnTo>
                    <a:pt x="46" y="14"/>
                  </a:lnTo>
                  <a:lnTo>
                    <a:pt x="38" y="15"/>
                  </a:lnTo>
                  <a:lnTo>
                    <a:pt x="29" y="16"/>
                  </a:lnTo>
                  <a:lnTo>
                    <a:pt x="20" y="15"/>
                  </a:lnTo>
                  <a:lnTo>
                    <a:pt x="11" y="15"/>
                  </a:lnTo>
                  <a:lnTo>
                    <a:pt x="3" y="15"/>
                  </a:lnTo>
                  <a:lnTo>
                    <a:pt x="1" y="15"/>
                  </a:lnTo>
                  <a:lnTo>
                    <a:pt x="0" y="18"/>
                  </a:lnTo>
                  <a:lnTo>
                    <a:pt x="0" y="20"/>
                  </a:lnTo>
                  <a:lnTo>
                    <a:pt x="1" y="21"/>
                  </a:lnTo>
                  <a:lnTo>
                    <a:pt x="9" y="23"/>
                  </a:lnTo>
                  <a:lnTo>
                    <a:pt x="18" y="24"/>
                  </a:lnTo>
                  <a:lnTo>
                    <a:pt x="28" y="24"/>
                  </a:lnTo>
                  <a:lnTo>
                    <a:pt x="38" y="21"/>
                  </a:lnTo>
                  <a:lnTo>
                    <a:pt x="48" y="18"/>
                  </a:lnTo>
                  <a:lnTo>
                    <a:pt x="56" y="14"/>
                  </a:lnTo>
                  <a:lnTo>
                    <a:pt x="63" y="7"/>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0" name="Freeform 115"/>
            <p:cNvSpPr>
              <a:spLocks/>
            </p:cNvSpPr>
            <p:nvPr/>
          </p:nvSpPr>
          <p:spPr bwMode="auto">
            <a:xfrm>
              <a:off x="1792" y="1252"/>
              <a:ext cx="23" cy="102"/>
            </a:xfrm>
            <a:custGeom>
              <a:avLst/>
              <a:gdLst>
                <a:gd name="T0" fmla="*/ 0 w 23"/>
                <a:gd name="T1" fmla="*/ 0 h 102"/>
                <a:gd name="T2" fmla="*/ 6 w 23"/>
                <a:gd name="T3" fmla="*/ 12 h 102"/>
                <a:gd name="T4" fmla="*/ 11 w 23"/>
                <a:gd name="T5" fmla="*/ 25 h 102"/>
                <a:gd name="T6" fmla="*/ 14 w 23"/>
                <a:gd name="T7" fmla="*/ 37 h 102"/>
                <a:gd name="T8" fmla="*/ 15 w 23"/>
                <a:gd name="T9" fmla="*/ 49 h 102"/>
                <a:gd name="T10" fmla="*/ 16 w 23"/>
                <a:gd name="T11" fmla="*/ 61 h 102"/>
                <a:gd name="T12" fmla="*/ 15 w 23"/>
                <a:gd name="T13" fmla="*/ 74 h 102"/>
                <a:gd name="T14" fmla="*/ 12 w 23"/>
                <a:gd name="T15" fmla="*/ 87 h 102"/>
                <a:gd name="T16" fmla="*/ 8 w 23"/>
                <a:gd name="T17" fmla="*/ 100 h 102"/>
                <a:gd name="T18" fmla="*/ 8 w 23"/>
                <a:gd name="T19" fmla="*/ 101 h 102"/>
                <a:gd name="T20" fmla="*/ 10 w 23"/>
                <a:gd name="T21" fmla="*/ 102 h 102"/>
                <a:gd name="T22" fmla="*/ 12 w 23"/>
                <a:gd name="T23" fmla="*/ 101 h 102"/>
                <a:gd name="T24" fmla="*/ 14 w 23"/>
                <a:gd name="T25" fmla="*/ 100 h 102"/>
                <a:gd name="T26" fmla="*/ 19 w 23"/>
                <a:gd name="T27" fmla="*/ 88 h 102"/>
                <a:gd name="T28" fmla="*/ 22 w 23"/>
                <a:gd name="T29" fmla="*/ 75 h 102"/>
                <a:gd name="T30" fmla="*/ 23 w 23"/>
                <a:gd name="T31" fmla="*/ 62 h 102"/>
                <a:gd name="T32" fmla="*/ 21 w 23"/>
                <a:gd name="T33" fmla="*/ 49 h 102"/>
                <a:gd name="T34" fmla="*/ 18 w 23"/>
                <a:gd name="T35" fmla="*/ 36 h 102"/>
                <a:gd name="T36" fmla="*/ 13 w 23"/>
                <a:gd name="T37" fmla="*/ 23 h 102"/>
                <a:gd name="T38" fmla="*/ 7 w 23"/>
                <a:gd name="T39" fmla="*/ 11 h 102"/>
                <a:gd name="T40" fmla="*/ 0 w 23"/>
                <a:gd name="T41" fmla="*/ 0 h 102"/>
                <a:gd name="T42" fmla="*/ 0 w 23"/>
                <a:gd name="T43" fmla="*/ 0 h 102"/>
                <a:gd name="T44" fmla="*/ 0 w 23"/>
                <a:gd name="T45" fmla="*/ 0 h 102"/>
                <a:gd name="T46" fmla="*/ 0 w 23"/>
                <a:gd name="T47" fmla="*/ 0 h 102"/>
                <a:gd name="T48" fmla="*/ 0 w 23"/>
                <a:gd name="T49" fmla="*/ 0 h 102"/>
                <a:gd name="T50" fmla="*/ 0 w 23"/>
                <a:gd name="T51" fmla="*/ 0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 h="102">
                  <a:moveTo>
                    <a:pt x="0" y="0"/>
                  </a:moveTo>
                  <a:lnTo>
                    <a:pt x="6" y="12"/>
                  </a:lnTo>
                  <a:lnTo>
                    <a:pt x="11" y="25"/>
                  </a:lnTo>
                  <a:lnTo>
                    <a:pt x="14" y="37"/>
                  </a:lnTo>
                  <a:lnTo>
                    <a:pt x="15" y="49"/>
                  </a:lnTo>
                  <a:lnTo>
                    <a:pt x="16" y="61"/>
                  </a:lnTo>
                  <a:lnTo>
                    <a:pt x="15" y="74"/>
                  </a:lnTo>
                  <a:lnTo>
                    <a:pt x="12" y="87"/>
                  </a:lnTo>
                  <a:lnTo>
                    <a:pt x="8" y="100"/>
                  </a:lnTo>
                  <a:lnTo>
                    <a:pt x="8" y="101"/>
                  </a:lnTo>
                  <a:lnTo>
                    <a:pt x="10" y="102"/>
                  </a:lnTo>
                  <a:lnTo>
                    <a:pt x="12" y="101"/>
                  </a:lnTo>
                  <a:lnTo>
                    <a:pt x="14" y="100"/>
                  </a:lnTo>
                  <a:lnTo>
                    <a:pt x="19" y="88"/>
                  </a:lnTo>
                  <a:lnTo>
                    <a:pt x="22" y="75"/>
                  </a:lnTo>
                  <a:lnTo>
                    <a:pt x="23" y="62"/>
                  </a:lnTo>
                  <a:lnTo>
                    <a:pt x="21" y="49"/>
                  </a:lnTo>
                  <a:lnTo>
                    <a:pt x="18" y="36"/>
                  </a:lnTo>
                  <a:lnTo>
                    <a:pt x="13" y="23"/>
                  </a:lnTo>
                  <a:lnTo>
                    <a:pt x="7"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1" name="Freeform 116"/>
            <p:cNvSpPr>
              <a:spLocks/>
            </p:cNvSpPr>
            <p:nvPr/>
          </p:nvSpPr>
          <p:spPr bwMode="auto">
            <a:xfrm>
              <a:off x="2005" y="1451"/>
              <a:ext cx="52" cy="126"/>
            </a:xfrm>
            <a:custGeom>
              <a:avLst/>
              <a:gdLst>
                <a:gd name="T0" fmla="*/ 51 w 52"/>
                <a:gd name="T1" fmla="*/ 0 h 126"/>
                <a:gd name="T2" fmla="*/ 41 w 52"/>
                <a:gd name="T3" fmla="*/ 14 h 126"/>
                <a:gd name="T4" fmla="*/ 33 w 52"/>
                <a:gd name="T5" fmla="*/ 28 h 126"/>
                <a:gd name="T6" fmla="*/ 25 w 52"/>
                <a:gd name="T7" fmla="*/ 43 h 126"/>
                <a:gd name="T8" fmla="*/ 18 w 52"/>
                <a:gd name="T9" fmla="*/ 59 h 126"/>
                <a:gd name="T10" fmla="*/ 13 w 52"/>
                <a:gd name="T11" fmla="*/ 75 h 126"/>
                <a:gd name="T12" fmla="*/ 7 w 52"/>
                <a:gd name="T13" fmla="*/ 91 h 126"/>
                <a:gd name="T14" fmla="*/ 3 w 52"/>
                <a:gd name="T15" fmla="*/ 107 h 126"/>
                <a:gd name="T16" fmla="*/ 0 w 52"/>
                <a:gd name="T17" fmla="*/ 124 h 126"/>
                <a:gd name="T18" fmla="*/ 1 w 52"/>
                <a:gd name="T19" fmla="*/ 126 h 126"/>
                <a:gd name="T20" fmla="*/ 2 w 52"/>
                <a:gd name="T21" fmla="*/ 126 h 126"/>
                <a:gd name="T22" fmla="*/ 4 w 52"/>
                <a:gd name="T23" fmla="*/ 125 h 126"/>
                <a:gd name="T24" fmla="*/ 5 w 52"/>
                <a:gd name="T25" fmla="*/ 124 h 126"/>
                <a:gd name="T26" fmla="*/ 10 w 52"/>
                <a:gd name="T27" fmla="*/ 108 h 126"/>
                <a:gd name="T28" fmla="*/ 15 w 52"/>
                <a:gd name="T29" fmla="*/ 92 h 126"/>
                <a:gd name="T30" fmla="*/ 19 w 52"/>
                <a:gd name="T31" fmla="*/ 76 h 126"/>
                <a:gd name="T32" fmla="*/ 24 w 52"/>
                <a:gd name="T33" fmla="*/ 60 h 126"/>
                <a:gd name="T34" fmla="*/ 29 w 52"/>
                <a:gd name="T35" fmla="*/ 45 h 126"/>
                <a:gd name="T36" fmla="*/ 36 w 52"/>
                <a:gd name="T37" fmla="*/ 30 h 126"/>
                <a:gd name="T38" fmla="*/ 43 w 52"/>
                <a:gd name="T39" fmla="*/ 15 h 126"/>
                <a:gd name="T40" fmla="*/ 52 w 52"/>
                <a:gd name="T41" fmla="*/ 0 h 126"/>
                <a:gd name="T42" fmla="*/ 52 w 52"/>
                <a:gd name="T43" fmla="*/ 0 h 126"/>
                <a:gd name="T44" fmla="*/ 52 w 52"/>
                <a:gd name="T45" fmla="*/ 0 h 126"/>
                <a:gd name="T46" fmla="*/ 52 w 52"/>
                <a:gd name="T47" fmla="*/ 0 h 126"/>
                <a:gd name="T48" fmla="*/ 51 w 52"/>
                <a:gd name="T49" fmla="*/ 0 h 126"/>
                <a:gd name="T50" fmla="*/ 51 w 52"/>
                <a:gd name="T51" fmla="*/ 0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26">
                  <a:moveTo>
                    <a:pt x="51" y="0"/>
                  </a:moveTo>
                  <a:lnTo>
                    <a:pt x="41" y="14"/>
                  </a:lnTo>
                  <a:lnTo>
                    <a:pt x="33" y="28"/>
                  </a:lnTo>
                  <a:lnTo>
                    <a:pt x="25" y="43"/>
                  </a:lnTo>
                  <a:lnTo>
                    <a:pt x="18" y="59"/>
                  </a:lnTo>
                  <a:lnTo>
                    <a:pt x="13" y="75"/>
                  </a:lnTo>
                  <a:lnTo>
                    <a:pt x="7" y="91"/>
                  </a:lnTo>
                  <a:lnTo>
                    <a:pt x="3" y="107"/>
                  </a:lnTo>
                  <a:lnTo>
                    <a:pt x="0" y="124"/>
                  </a:lnTo>
                  <a:lnTo>
                    <a:pt x="1" y="126"/>
                  </a:lnTo>
                  <a:lnTo>
                    <a:pt x="2" y="126"/>
                  </a:lnTo>
                  <a:lnTo>
                    <a:pt x="4" y="125"/>
                  </a:lnTo>
                  <a:lnTo>
                    <a:pt x="5" y="124"/>
                  </a:lnTo>
                  <a:lnTo>
                    <a:pt x="10" y="108"/>
                  </a:lnTo>
                  <a:lnTo>
                    <a:pt x="15" y="92"/>
                  </a:lnTo>
                  <a:lnTo>
                    <a:pt x="19" y="76"/>
                  </a:lnTo>
                  <a:lnTo>
                    <a:pt x="24" y="60"/>
                  </a:lnTo>
                  <a:lnTo>
                    <a:pt x="29" y="45"/>
                  </a:lnTo>
                  <a:lnTo>
                    <a:pt x="36" y="30"/>
                  </a:lnTo>
                  <a:lnTo>
                    <a:pt x="43" y="15"/>
                  </a:lnTo>
                  <a:lnTo>
                    <a:pt x="52"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2" name="Freeform 117"/>
            <p:cNvSpPr>
              <a:spLocks/>
            </p:cNvSpPr>
            <p:nvPr/>
          </p:nvSpPr>
          <p:spPr bwMode="auto">
            <a:xfrm>
              <a:off x="1987" y="1427"/>
              <a:ext cx="78" cy="36"/>
            </a:xfrm>
            <a:custGeom>
              <a:avLst/>
              <a:gdLst>
                <a:gd name="T0" fmla="*/ 0 w 78"/>
                <a:gd name="T1" fmla="*/ 0 h 36"/>
                <a:gd name="T2" fmla="*/ 5 w 78"/>
                <a:gd name="T3" fmla="*/ 1 h 36"/>
                <a:gd name="T4" fmla="*/ 10 w 78"/>
                <a:gd name="T5" fmla="*/ 3 h 36"/>
                <a:gd name="T6" fmla="*/ 14 w 78"/>
                <a:gd name="T7" fmla="*/ 5 h 36"/>
                <a:gd name="T8" fmla="*/ 19 w 78"/>
                <a:gd name="T9" fmla="*/ 6 h 36"/>
                <a:gd name="T10" fmla="*/ 23 w 78"/>
                <a:gd name="T11" fmla="*/ 9 h 36"/>
                <a:gd name="T12" fmla="*/ 28 w 78"/>
                <a:gd name="T13" fmla="*/ 11 h 36"/>
                <a:gd name="T14" fmla="*/ 32 w 78"/>
                <a:gd name="T15" fmla="*/ 14 h 36"/>
                <a:gd name="T16" fmla="*/ 37 w 78"/>
                <a:gd name="T17" fmla="*/ 16 h 36"/>
                <a:gd name="T18" fmla="*/ 42 w 78"/>
                <a:gd name="T19" fmla="*/ 19 h 36"/>
                <a:gd name="T20" fmla="*/ 47 w 78"/>
                <a:gd name="T21" fmla="*/ 21 h 36"/>
                <a:gd name="T22" fmla="*/ 51 w 78"/>
                <a:gd name="T23" fmla="*/ 24 h 36"/>
                <a:gd name="T24" fmla="*/ 56 w 78"/>
                <a:gd name="T25" fmla="*/ 26 h 36"/>
                <a:gd name="T26" fmla="*/ 61 w 78"/>
                <a:gd name="T27" fmla="*/ 29 h 36"/>
                <a:gd name="T28" fmla="*/ 66 w 78"/>
                <a:gd name="T29" fmla="*/ 31 h 36"/>
                <a:gd name="T30" fmla="*/ 70 w 78"/>
                <a:gd name="T31" fmla="*/ 34 h 36"/>
                <a:gd name="T32" fmla="*/ 75 w 78"/>
                <a:gd name="T33" fmla="*/ 36 h 36"/>
                <a:gd name="T34" fmla="*/ 76 w 78"/>
                <a:gd name="T35" fmla="*/ 36 h 36"/>
                <a:gd name="T36" fmla="*/ 78 w 78"/>
                <a:gd name="T37" fmla="*/ 35 h 36"/>
                <a:gd name="T38" fmla="*/ 78 w 78"/>
                <a:gd name="T39" fmla="*/ 34 h 36"/>
                <a:gd name="T40" fmla="*/ 78 w 78"/>
                <a:gd name="T41" fmla="*/ 32 h 36"/>
                <a:gd name="T42" fmla="*/ 73 w 78"/>
                <a:gd name="T43" fmla="*/ 29 h 36"/>
                <a:gd name="T44" fmla="*/ 68 w 78"/>
                <a:gd name="T45" fmla="*/ 26 h 36"/>
                <a:gd name="T46" fmla="*/ 63 w 78"/>
                <a:gd name="T47" fmla="*/ 23 h 36"/>
                <a:gd name="T48" fmla="*/ 58 w 78"/>
                <a:gd name="T49" fmla="*/ 20 h 36"/>
                <a:gd name="T50" fmla="*/ 52 w 78"/>
                <a:gd name="T51" fmla="*/ 17 h 36"/>
                <a:gd name="T52" fmla="*/ 47 w 78"/>
                <a:gd name="T53" fmla="*/ 15 h 36"/>
                <a:gd name="T54" fmla="*/ 41 w 78"/>
                <a:gd name="T55" fmla="*/ 12 h 36"/>
                <a:gd name="T56" fmla="*/ 36 w 78"/>
                <a:gd name="T57" fmla="*/ 9 h 36"/>
                <a:gd name="T58" fmla="*/ 32 w 78"/>
                <a:gd name="T59" fmla="*/ 7 h 36"/>
                <a:gd name="T60" fmla="*/ 28 w 78"/>
                <a:gd name="T61" fmla="*/ 5 h 36"/>
                <a:gd name="T62" fmla="*/ 23 w 78"/>
                <a:gd name="T63" fmla="*/ 3 h 36"/>
                <a:gd name="T64" fmla="*/ 19 w 78"/>
                <a:gd name="T65" fmla="*/ 2 h 36"/>
                <a:gd name="T66" fmla="*/ 14 w 78"/>
                <a:gd name="T67" fmla="*/ 1 h 36"/>
                <a:gd name="T68" fmla="*/ 10 w 78"/>
                <a:gd name="T69" fmla="*/ 0 h 36"/>
                <a:gd name="T70" fmla="*/ 5 w 78"/>
                <a:gd name="T71" fmla="*/ 0 h 36"/>
                <a:gd name="T72" fmla="*/ 0 w 78"/>
                <a:gd name="T73" fmla="*/ 0 h 36"/>
                <a:gd name="T74" fmla="*/ 0 w 78"/>
                <a:gd name="T75" fmla="*/ 0 h 36"/>
                <a:gd name="T76" fmla="*/ 0 w 78"/>
                <a:gd name="T77" fmla="*/ 0 h 36"/>
                <a:gd name="T78" fmla="*/ 0 w 78"/>
                <a:gd name="T79" fmla="*/ 0 h 36"/>
                <a:gd name="T80" fmla="*/ 0 w 78"/>
                <a:gd name="T81" fmla="*/ 0 h 36"/>
                <a:gd name="T82" fmla="*/ 0 w 78"/>
                <a:gd name="T83" fmla="*/ 0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36">
                  <a:moveTo>
                    <a:pt x="0" y="0"/>
                  </a:moveTo>
                  <a:lnTo>
                    <a:pt x="5" y="1"/>
                  </a:lnTo>
                  <a:lnTo>
                    <a:pt x="10" y="3"/>
                  </a:lnTo>
                  <a:lnTo>
                    <a:pt x="14" y="5"/>
                  </a:lnTo>
                  <a:lnTo>
                    <a:pt x="19" y="6"/>
                  </a:lnTo>
                  <a:lnTo>
                    <a:pt x="23" y="9"/>
                  </a:lnTo>
                  <a:lnTo>
                    <a:pt x="28" y="11"/>
                  </a:lnTo>
                  <a:lnTo>
                    <a:pt x="32" y="14"/>
                  </a:lnTo>
                  <a:lnTo>
                    <a:pt x="37" y="16"/>
                  </a:lnTo>
                  <a:lnTo>
                    <a:pt x="42" y="19"/>
                  </a:lnTo>
                  <a:lnTo>
                    <a:pt x="47" y="21"/>
                  </a:lnTo>
                  <a:lnTo>
                    <a:pt x="51" y="24"/>
                  </a:lnTo>
                  <a:lnTo>
                    <a:pt x="56" y="26"/>
                  </a:lnTo>
                  <a:lnTo>
                    <a:pt x="61" y="29"/>
                  </a:lnTo>
                  <a:lnTo>
                    <a:pt x="66" y="31"/>
                  </a:lnTo>
                  <a:lnTo>
                    <a:pt x="70" y="34"/>
                  </a:lnTo>
                  <a:lnTo>
                    <a:pt x="75" y="36"/>
                  </a:lnTo>
                  <a:lnTo>
                    <a:pt x="76" y="36"/>
                  </a:lnTo>
                  <a:lnTo>
                    <a:pt x="78" y="35"/>
                  </a:lnTo>
                  <a:lnTo>
                    <a:pt x="78" y="34"/>
                  </a:lnTo>
                  <a:lnTo>
                    <a:pt x="78" y="32"/>
                  </a:lnTo>
                  <a:lnTo>
                    <a:pt x="73" y="29"/>
                  </a:lnTo>
                  <a:lnTo>
                    <a:pt x="68" y="26"/>
                  </a:lnTo>
                  <a:lnTo>
                    <a:pt x="63" y="23"/>
                  </a:lnTo>
                  <a:lnTo>
                    <a:pt x="58" y="20"/>
                  </a:lnTo>
                  <a:lnTo>
                    <a:pt x="52" y="17"/>
                  </a:lnTo>
                  <a:lnTo>
                    <a:pt x="47" y="15"/>
                  </a:lnTo>
                  <a:lnTo>
                    <a:pt x="41" y="12"/>
                  </a:lnTo>
                  <a:lnTo>
                    <a:pt x="36" y="9"/>
                  </a:lnTo>
                  <a:lnTo>
                    <a:pt x="32" y="7"/>
                  </a:lnTo>
                  <a:lnTo>
                    <a:pt x="28" y="5"/>
                  </a:lnTo>
                  <a:lnTo>
                    <a:pt x="23" y="3"/>
                  </a:lnTo>
                  <a:lnTo>
                    <a:pt x="19" y="2"/>
                  </a:lnTo>
                  <a:lnTo>
                    <a:pt x="14" y="1"/>
                  </a:lnTo>
                  <a:lnTo>
                    <a:pt x="10" y="0"/>
                  </a:lnTo>
                  <a:lnTo>
                    <a:pt x="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3" name="Freeform 118"/>
            <p:cNvSpPr>
              <a:spLocks/>
            </p:cNvSpPr>
            <p:nvPr/>
          </p:nvSpPr>
          <p:spPr bwMode="auto">
            <a:xfrm>
              <a:off x="1556" y="1472"/>
              <a:ext cx="215" cy="453"/>
            </a:xfrm>
            <a:custGeom>
              <a:avLst/>
              <a:gdLst>
                <a:gd name="T0" fmla="*/ 12 w 215"/>
                <a:gd name="T1" fmla="*/ 31 h 453"/>
                <a:gd name="T2" fmla="*/ 0 w 215"/>
                <a:gd name="T3" fmla="*/ 96 h 453"/>
                <a:gd name="T4" fmla="*/ 4 w 215"/>
                <a:gd name="T5" fmla="*/ 162 h 453"/>
                <a:gd name="T6" fmla="*/ 20 w 215"/>
                <a:gd name="T7" fmla="*/ 226 h 453"/>
                <a:gd name="T8" fmla="*/ 39 w 215"/>
                <a:gd name="T9" fmla="*/ 272 h 453"/>
                <a:gd name="T10" fmla="*/ 53 w 215"/>
                <a:gd name="T11" fmla="*/ 300 h 453"/>
                <a:gd name="T12" fmla="*/ 70 w 215"/>
                <a:gd name="T13" fmla="*/ 328 h 453"/>
                <a:gd name="T14" fmla="*/ 89 w 215"/>
                <a:gd name="T15" fmla="*/ 355 h 453"/>
                <a:gd name="T16" fmla="*/ 106 w 215"/>
                <a:gd name="T17" fmla="*/ 373 h 453"/>
                <a:gd name="T18" fmla="*/ 118 w 215"/>
                <a:gd name="T19" fmla="*/ 386 h 453"/>
                <a:gd name="T20" fmla="*/ 131 w 215"/>
                <a:gd name="T21" fmla="*/ 398 h 453"/>
                <a:gd name="T22" fmla="*/ 144 w 215"/>
                <a:gd name="T23" fmla="*/ 410 h 453"/>
                <a:gd name="T24" fmla="*/ 157 w 215"/>
                <a:gd name="T25" fmla="*/ 422 h 453"/>
                <a:gd name="T26" fmla="*/ 171 w 215"/>
                <a:gd name="T27" fmla="*/ 432 h 453"/>
                <a:gd name="T28" fmla="*/ 186 w 215"/>
                <a:gd name="T29" fmla="*/ 441 h 453"/>
                <a:gd name="T30" fmla="*/ 202 w 215"/>
                <a:gd name="T31" fmla="*/ 450 h 453"/>
                <a:gd name="T32" fmla="*/ 212 w 215"/>
                <a:gd name="T33" fmla="*/ 453 h 453"/>
                <a:gd name="T34" fmla="*/ 215 w 215"/>
                <a:gd name="T35" fmla="*/ 448 h 453"/>
                <a:gd name="T36" fmla="*/ 208 w 215"/>
                <a:gd name="T37" fmla="*/ 442 h 453"/>
                <a:gd name="T38" fmla="*/ 196 w 215"/>
                <a:gd name="T39" fmla="*/ 432 h 453"/>
                <a:gd name="T40" fmla="*/ 184 w 215"/>
                <a:gd name="T41" fmla="*/ 423 h 453"/>
                <a:gd name="T42" fmla="*/ 172 w 215"/>
                <a:gd name="T43" fmla="*/ 413 h 453"/>
                <a:gd name="T44" fmla="*/ 159 w 215"/>
                <a:gd name="T45" fmla="*/ 403 h 453"/>
                <a:gd name="T46" fmla="*/ 147 w 215"/>
                <a:gd name="T47" fmla="*/ 392 h 453"/>
                <a:gd name="T48" fmla="*/ 135 w 215"/>
                <a:gd name="T49" fmla="*/ 380 h 453"/>
                <a:gd name="T50" fmla="*/ 123 w 215"/>
                <a:gd name="T51" fmla="*/ 369 h 453"/>
                <a:gd name="T52" fmla="*/ 106 w 215"/>
                <a:gd name="T53" fmla="*/ 352 h 453"/>
                <a:gd name="T54" fmla="*/ 87 w 215"/>
                <a:gd name="T55" fmla="*/ 329 h 453"/>
                <a:gd name="T56" fmla="*/ 70 w 215"/>
                <a:gd name="T57" fmla="*/ 304 h 453"/>
                <a:gd name="T58" fmla="*/ 55 w 215"/>
                <a:gd name="T59" fmla="*/ 277 h 453"/>
                <a:gd name="T60" fmla="*/ 33 w 215"/>
                <a:gd name="T61" fmla="*/ 233 h 453"/>
                <a:gd name="T62" fmla="*/ 12 w 215"/>
                <a:gd name="T63" fmla="*/ 167 h 453"/>
                <a:gd name="T64" fmla="*/ 4 w 215"/>
                <a:gd name="T65" fmla="*/ 100 h 453"/>
                <a:gd name="T66" fmla="*/ 12 w 215"/>
                <a:gd name="T67" fmla="*/ 33 h 453"/>
                <a:gd name="T68" fmla="*/ 23 w 215"/>
                <a:gd name="T69" fmla="*/ 0 h 453"/>
                <a:gd name="T70" fmla="*/ 23 w 215"/>
                <a:gd name="T71" fmla="*/ 0 h 453"/>
                <a:gd name="T72" fmla="*/ 23 w 215"/>
                <a:gd name="T73" fmla="*/ 0 h 4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5" h="453">
                  <a:moveTo>
                    <a:pt x="23" y="0"/>
                  </a:moveTo>
                  <a:lnTo>
                    <a:pt x="12" y="31"/>
                  </a:lnTo>
                  <a:lnTo>
                    <a:pt x="4" y="63"/>
                  </a:lnTo>
                  <a:lnTo>
                    <a:pt x="0" y="96"/>
                  </a:lnTo>
                  <a:lnTo>
                    <a:pt x="0" y="129"/>
                  </a:lnTo>
                  <a:lnTo>
                    <a:pt x="4" y="162"/>
                  </a:lnTo>
                  <a:lnTo>
                    <a:pt x="11" y="194"/>
                  </a:lnTo>
                  <a:lnTo>
                    <a:pt x="20" y="226"/>
                  </a:lnTo>
                  <a:lnTo>
                    <a:pt x="32" y="257"/>
                  </a:lnTo>
                  <a:lnTo>
                    <a:pt x="39" y="272"/>
                  </a:lnTo>
                  <a:lnTo>
                    <a:pt x="46" y="286"/>
                  </a:lnTo>
                  <a:lnTo>
                    <a:pt x="53" y="300"/>
                  </a:lnTo>
                  <a:lnTo>
                    <a:pt x="61" y="314"/>
                  </a:lnTo>
                  <a:lnTo>
                    <a:pt x="70" y="328"/>
                  </a:lnTo>
                  <a:lnTo>
                    <a:pt x="79" y="341"/>
                  </a:lnTo>
                  <a:lnTo>
                    <a:pt x="89" y="355"/>
                  </a:lnTo>
                  <a:lnTo>
                    <a:pt x="100" y="367"/>
                  </a:lnTo>
                  <a:lnTo>
                    <a:pt x="106" y="373"/>
                  </a:lnTo>
                  <a:lnTo>
                    <a:pt x="112" y="379"/>
                  </a:lnTo>
                  <a:lnTo>
                    <a:pt x="118" y="386"/>
                  </a:lnTo>
                  <a:lnTo>
                    <a:pt x="124" y="392"/>
                  </a:lnTo>
                  <a:lnTo>
                    <a:pt x="131" y="398"/>
                  </a:lnTo>
                  <a:lnTo>
                    <a:pt x="137" y="404"/>
                  </a:lnTo>
                  <a:lnTo>
                    <a:pt x="144" y="410"/>
                  </a:lnTo>
                  <a:lnTo>
                    <a:pt x="150" y="416"/>
                  </a:lnTo>
                  <a:lnTo>
                    <a:pt x="157" y="422"/>
                  </a:lnTo>
                  <a:lnTo>
                    <a:pt x="164" y="427"/>
                  </a:lnTo>
                  <a:lnTo>
                    <a:pt x="171" y="432"/>
                  </a:lnTo>
                  <a:lnTo>
                    <a:pt x="179" y="437"/>
                  </a:lnTo>
                  <a:lnTo>
                    <a:pt x="186" y="441"/>
                  </a:lnTo>
                  <a:lnTo>
                    <a:pt x="194" y="446"/>
                  </a:lnTo>
                  <a:lnTo>
                    <a:pt x="202" y="450"/>
                  </a:lnTo>
                  <a:lnTo>
                    <a:pt x="210" y="453"/>
                  </a:lnTo>
                  <a:lnTo>
                    <a:pt x="212" y="453"/>
                  </a:lnTo>
                  <a:lnTo>
                    <a:pt x="214" y="451"/>
                  </a:lnTo>
                  <a:lnTo>
                    <a:pt x="215" y="448"/>
                  </a:lnTo>
                  <a:lnTo>
                    <a:pt x="215" y="446"/>
                  </a:lnTo>
                  <a:lnTo>
                    <a:pt x="208" y="442"/>
                  </a:lnTo>
                  <a:lnTo>
                    <a:pt x="202" y="437"/>
                  </a:lnTo>
                  <a:lnTo>
                    <a:pt x="196" y="432"/>
                  </a:lnTo>
                  <a:lnTo>
                    <a:pt x="190" y="427"/>
                  </a:lnTo>
                  <a:lnTo>
                    <a:pt x="184" y="423"/>
                  </a:lnTo>
                  <a:lnTo>
                    <a:pt x="178" y="418"/>
                  </a:lnTo>
                  <a:lnTo>
                    <a:pt x="172" y="413"/>
                  </a:lnTo>
                  <a:lnTo>
                    <a:pt x="165" y="408"/>
                  </a:lnTo>
                  <a:lnTo>
                    <a:pt x="159" y="403"/>
                  </a:lnTo>
                  <a:lnTo>
                    <a:pt x="153" y="397"/>
                  </a:lnTo>
                  <a:lnTo>
                    <a:pt x="147" y="392"/>
                  </a:lnTo>
                  <a:lnTo>
                    <a:pt x="141" y="386"/>
                  </a:lnTo>
                  <a:lnTo>
                    <a:pt x="135" y="380"/>
                  </a:lnTo>
                  <a:lnTo>
                    <a:pt x="129" y="374"/>
                  </a:lnTo>
                  <a:lnTo>
                    <a:pt x="123" y="369"/>
                  </a:lnTo>
                  <a:lnTo>
                    <a:pt x="117" y="363"/>
                  </a:lnTo>
                  <a:lnTo>
                    <a:pt x="106" y="352"/>
                  </a:lnTo>
                  <a:lnTo>
                    <a:pt x="96" y="341"/>
                  </a:lnTo>
                  <a:lnTo>
                    <a:pt x="87" y="329"/>
                  </a:lnTo>
                  <a:lnTo>
                    <a:pt x="78" y="317"/>
                  </a:lnTo>
                  <a:lnTo>
                    <a:pt x="70" y="304"/>
                  </a:lnTo>
                  <a:lnTo>
                    <a:pt x="62" y="291"/>
                  </a:lnTo>
                  <a:lnTo>
                    <a:pt x="55" y="277"/>
                  </a:lnTo>
                  <a:lnTo>
                    <a:pt x="48" y="264"/>
                  </a:lnTo>
                  <a:lnTo>
                    <a:pt x="33" y="233"/>
                  </a:lnTo>
                  <a:lnTo>
                    <a:pt x="21" y="201"/>
                  </a:lnTo>
                  <a:lnTo>
                    <a:pt x="12" y="167"/>
                  </a:lnTo>
                  <a:lnTo>
                    <a:pt x="6" y="134"/>
                  </a:lnTo>
                  <a:lnTo>
                    <a:pt x="4" y="100"/>
                  </a:lnTo>
                  <a:lnTo>
                    <a:pt x="6" y="66"/>
                  </a:lnTo>
                  <a:lnTo>
                    <a:pt x="12" y="3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4" name="Freeform 119"/>
            <p:cNvSpPr>
              <a:spLocks/>
            </p:cNvSpPr>
            <p:nvPr/>
          </p:nvSpPr>
          <p:spPr bwMode="auto">
            <a:xfrm>
              <a:off x="1545" y="1296"/>
              <a:ext cx="251" cy="269"/>
            </a:xfrm>
            <a:custGeom>
              <a:avLst/>
              <a:gdLst>
                <a:gd name="T0" fmla="*/ 249 w 251"/>
                <a:gd name="T1" fmla="*/ 17 h 269"/>
                <a:gd name="T2" fmla="*/ 239 w 251"/>
                <a:gd name="T3" fmla="*/ 45 h 269"/>
                <a:gd name="T4" fmla="*/ 221 w 251"/>
                <a:gd name="T5" fmla="*/ 68 h 269"/>
                <a:gd name="T6" fmla="*/ 198 w 251"/>
                <a:gd name="T7" fmla="*/ 88 h 269"/>
                <a:gd name="T8" fmla="*/ 175 w 251"/>
                <a:gd name="T9" fmla="*/ 103 h 269"/>
                <a:gd name="T10" fmla="*/ 155 w 251"/>
                <a:gd name="T11" fmla="*/ 116 h 269"/>
                <a:gd name="T12" fmla="*/ 135 w 251"/>
                <a:gd name="T13" fmla="*/ 129 h 269"/>
                <a:gd name="T14" fmla="*/ 116 w 251"/>
                <a:gd name="T15" fmla="*/ 142 h 269"/>
                <a:gd name="T16" fmla="*/ 97 w 251"/>
                <a:gd name="T17" fmla="*/ 155 h 269"/>
                <a:gd name="T18" fmla="*/ 79 w 251"/>
                <a:gd name="T19" fmla="*/ 169 h 269"/>
                <a:gd name="T20" fmla="*/ 61 w 251"/>
                <a:gd name="T21" fmla="*/ 184 h 269"/>
                <a:gd name="T22" fmla="*/ 45 w 251"/>
                <a:gd name="T23" fmla="*/ 199 h 269"/>
                <a:gd name="T24" fmla="*/ 32 w 251"/>
                <a:gd name="T25" fmla="*/ 214 h 269"/>
                <a:gd name="T26" fmla="*/ 21 w 251"/>
                <a:gd name="T27" fmla="*/ 227 h 269"/>
                <a:gd name="T28" fmla="*/ 11 w 251"/>
                <a:gd name="T29" fmla="*/ 241 h 269"/>
                <a:gd name="T30" fmla="*/ 3 w 251"/>
                <a:gd name="T31" fmla="*/ 256 h 269"/>
                <a:gd name="T32" fmla="*/ 0 w 251"/>
                <a:gd name="T33" fmla="*/ 267 h 269"/>
                <a:gd name="T34" fmla="*/ 4 w 251"/>
                <a:gd name="T35" fmla="*/ 269 h 269"/>
                <a:gd name="T36" fmla="*/ 9 w 251"/>
                <a:gd name="T37" fmla="*/ 263 h 269"/>
                <a:gd name="T38" fmla="*/ 16 w 251"/>
                <a:gd name="T39" fmla="*/ 253 h 269"/>
                <a:gd name="T40" fmla="*/ 24 w 251"/>
                <a:gd name="T41" fmla="*/ 245 h 269"/>
                <a:gd name="T42" fmla="*/ 32 w 251"/>
                <a:gd name="T43" fmla="*/ 236 h 269"/>
                <a:gd name="T44" fmla="*/ 38 w 251"/>
                <a:gd name="T45" fmla="*/ 229 h 269"/>
                <a:gd name="T46" fmla="*/ 43 w 251"/>
                <a:gd name="T47" fmla="*/ 223 h 269"/>
                <a:gd name="T48" fmla="*/ 49 w 251"/>
                <a:gd name="T49" fmla="*/ 216 h 269"/>
                <a:gd name="T50" fmla="*/ 55 w 251"/>
                <a:gd name="T51" fmla="*/ 209 h 269"/>
                <a:gd name="T52" fmla="*/ 67 w 251"/>
                <a:gd name="T53" fmla="*/ 197 h 269"/>
                <a:gd name="T54" fmla="*/ 88 w 251"/>
                <a:gd name="T55" fmla="*/ 179 h 269"/>
                <a:gd name="T56" fmla="*/ 109 w 251"/>
                <a:gd name="T57" fmla="*/ 162 h 269"/>
                <a:gd name="T58" fmla="*/ 130 w 251"/>
                <a:gd name="T59" fmla="*/ 145 h 269"/>
                <a:gd name="T60" fmla="*/ 150 w 251"/>
                <a:gd name="T61" fmla="*/ 130 h 269"/>
                <a:gd name="T62" fmla="*/ 169 w 251"/>
                <a:gd name="T63" fmla="*/ 117 h 269"/>
                <a:gd name="T64" fmla="*/ 188 w 251"/>
                <a:gd name="T65" fmla="*/ 102 h 269"/>
                <a:gd name="T66" fmla="*/ 207 w 251"/>
                <a:gd name="T67" fmla="*/ 88 h 269"/>
                <a:gd name="T68" fmla="*/ 224 w 251"/>
                <a:gd name="T69" fmla="*/ 72 h 269"/>
                <a:gd name="T70" fmla="*/ 237 w 251"/>
                <a:gd name="T71" fmla="*/ 54 h 269"/>
                <a:gd name="T72" fmla="*/ 247 w 251"/>
                <a:gd name="T73" fmla="*/ 34 h 269"/>
                <a:gd name="T74" fmla="*/ 251 w 251"/>
                <a:gd name="T75" fmla="*/ 12 h 269"/>
                <a:gd name="T76" fmla="*/ 251 w 251"/>
                <a:gd name="T77" fmla="*/ 0 h 269"/>
                <a:gd name="T78" fmla="*/ 251 w 251"/>
                <a:gd name="T79" fmla="*/ 0 h 269"/>
                <a:gd name="T80" fmla="*/ 251 w 251"/>
                <a:gd name="T81" fmla="*/ 1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269">
                  <a:moveTo>
                    <a:pt x="251" y="1"/>
                  </a:moveTo>
                  <a:lnTo>
                    <a:pt x="249" y="17"/>
                  </a:lnTo>
                  <a:lnTo>
                    <a:pt x="245" y="31"/>
                  </a:lnTo>
                  <a:lnTo>
                    <a:pt x="239" y="45"/>
                  </a:lnTo>
                  <a:lnTo>
                    <a:pt x="231" y="57"/>
                  </a:lnTo>
                  <a:lnTo>
                    <a:pt x="221" y="68"/>
                  </a:lnTo>
                  <a:lnTo>
                    <a:pt x="210" y="78"/>
                  </a:lnTo>
                  <a:lnTo>
                    <a:pt x="198" y="88"/>
                  </a:lnTo>
                  <a:lnTo>
                    <a:pt x="185" y="97"/>
                  </a:lnTo>
                  <a:lnTo>
                    <a:pt x="175" y="103"/>
                  </a:lnTo>
                  <a:lnTo>
                    <a:pt x="165" y="110"/>
                  </a:lnTo>
                  <a:lnTo>
                    <a:pt x="155" y="116"/>
                  </a:lnTo>
                  <a:lnTo>
                    <a:pt x="145" y="122"/>
                  </a:lnTo>
                  <a:lnTo>
                    <a:pt x="135" y="129"/>
                  </a:lnTo>
                  <a:lnTo>
                    <a:pt x="125" y="136"/>
                  </a:lnTo>
                  <a:lnTo>
                    <a:pt x="116" y="142"/>
                  </a:lnTo>
                  <a:lnTo>
                    <a:pt x="106" y="149"/>
                  </a:lnTo>
                  <a:lnTo>
                    <a:pt x="97" y="155"/>
                  </a:lnTo>
                  <a:lnTo>
                    <a:pt x="88" y="162"/>
                  </a:lnTo>
                  <a:lnTo>
                    <a:pt x="79" y="169"/>
                  </a:lnTo>
                  <a:lnTo>
                    <a:pt x="70" y="176"/>
                  </a:lnTo>
                  <a:lnTo>
                    <a:pt x="61" y="184"/>
                  </a:lnTo>
                  <a:lnTo>
                    <a:pt x="53" y="191"/>
                  </a:lnTo>
                  <a:lnTo>
                    <a:pt x="45" y="199"/>
                  </a:lnTo>
                  <a:lnTo>
                    <a:pt x="37" y="207"/>
                  </a:lnTo>
                  <a:lnTo>
                    <a:pt x="32" y="214"/>
                  </a:lnTo>
                  <a:lnTo>
                    <a:pt x="26" y="220"/>
                  </a:lnTo>
                  <a:lnTo>
                    <a:pt x="21" y="227"/>
                  </a:lnTo>
                  <a:lnTo>
                    <a:pt x="15" y="234"/>
                  </a:lnTo>
                  <a:lnTo>
                    <a:pt x="11" y="241"/>
                  </a:lnTo>
                  <a:lnTo>
                    <a:pt x="6" y="249"/>
                  </a:lnTo>
                  <a:lnTo>
                    <a:pt x="3" y="256"/>
                  </a:lnTo>
                  <a:lnTo>
                    <a:pt x="0" y="264"/>
                  </a:lnTo>
                  <a:lnTo>
                    <a:pt x="0" y="267"/>
                  </a:lnTo>
                  <a:lnTo>
                    <a:pt x="2" y="269"/>
                  </a:lnTo>
                  <a:lnTo>
                    <a:pt x="4" y="269"/>
                  </a:lnTo>
                  <a:lnTo>
                    <a:pt x="6" y="267"/>
                  </a:lnTo>
                  <a:lnTo>
                    <a:pt x="9" y="263"/>
                  </a:lnTo>
                  <a:lnTo>
                    <a:pt x="13" y="258"/>
                  </a:lnTo>
                  <a:lnTo>
                    <a:pt x="16" y="253"/>
                  </a:lnTo>
                  <a:lnTo>
                    <a:pt x="20" y="249"/>
                  </a:lnTo>
                  <a:lnTo>
                    <a:pt x="24" y="245"/>
                  </a:lnTo>
                  <a:lnTo>
                    <a:pt x="28" y="241"/>
                  </a:lnTo>
                  <a:lnTo>
                    <a:pt x="32" y="236"/>
                  </a:lnTo>
                  <a:lnTo>
                    <a:pt x="35" y="232"/>
                  </a:lnTo>
                  <a:lnTo>
                    <a:pt x="38" y="229"/>
                  </a:lnTo>
                  <a:lnTo>
                    <a:pt x="41" y="226"/>
                  </a:lnTo>
                  <a:lnTo>
                    <a:pt x="43" y="223"/>
                  </a:lnTo>
                  <a:lnTo>
                    <a:pt x="46" y="219"/>
                  </a:lnTo>
                  <a:lnTo>
                    <a:pt x="49" y="216"/>
                  </a:lnTo>
                  <a:lnTo>
                    <a:pt x="52" y="213"/>
                  </a:lnTo>
                  <a:lnTo>
                    <a:pt x="55" y="209"/>
                  </a:lnTo>
                  <a:lnTo>
                    <a:pt x="58" y="207"/>
                  </a:lnTo>
                  <a:lnTo>
                    <a:pt x="67" y="197"/>
                  </a:lnTo>
                  <a:lnTo>
                    <a:pt x="77" y="188"/>
                  </a:lnTo>
                  <a:lnTo>
                    <a:pt x="88" y="179"/>
                  </a:lnTo>
                  <a:lnTo>
                    <a:pt x="98" y="170"/>
                  </a:lnTo>
                  <a:lnTo>
                    <a:pt x="109" y="162"/>
                  </a:lnTo>
                  <a:lnTo>
                    <a:pt x="119" y="154"/>
                  </a:lnTo>
                  <a:lnTo>
                    <a:pt x="130" y="145"/>
                  </a:lnTo>
                  <a:lnTo>
                    <a:pt x="141" y="137"/>
                  </a:lnTo>
                  <a:lnTo>
                    <a:pt x="150" y="130"/>
                  </a:lnTo>
                  <a:lnTo>
                    <a:pt x="159" y="123"/>
                  </a:lnTo>
                  <a:lnTo>
                    <a:pt x="169" y="117"/>
                  </a:lnTo>
                  <a:lnTo>
                    <a:pt x="179" y="110"/>
                  </a:lnTo>
                  <a:lnTo>
                    <a:pt x="188" y="102"/>
                  </a:lnTo>
                  <a:lnTo>
                    <a:pt x="198" y="95"/>
                  </a:lnTo>
                  <a:lnTo>
                    <a:pt x="207" y="88"/>
                  </a:lnTo>
                  <a:lnTo>
                    <a:pt x="216" y="80"/>
                  </a:lnTo>
                  <a:lnTo>
                    <a:pt x="224" y="72"/>
                  </a:lnTo>
                  <a:lnTo>
                    <a:pt x="231" y="63"/>
                  </a:lnTo>
                  <a:lnTo>
                    <a:pt x="237" y="54"/>
                  </a:lnTo>
                  <a:lnTo>
                    <a:pt x="242" y="45"/>
                  </a:lnTo>
                  <a:lnTo>
                    <a:pt x="247" y="34"/>
                  </a:lnTo>
                  <a:lnTo>
                    <a:pt x="250" y="24"/>
                  </a:lnTo>
                  <a:lnTo>
                    <a:pt x="251" y="12"/>
                  </a:lnTo>
                  <a:lnTo>
                    <a:pt x="251" y="0"/>
                  </a:lnTo>
                  <a:lnTo>
                    <a:pt x="25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5" name="Freeform 120"/>
            <p:cNvSpPr>
              <a:spLocks/>
            </p:cNvSpPr>
            <p:nvPr/>
          </p:nvSpPr>
          <p:spPr bwMode="auto">
            <a:xfrm>
              <a:off x="1948" y="1362"/>
              <a:ext cx="85" cy="55"/>
            </a:xfrm>
            <a:custGeom>
              <a:avLst/>
              <a:gdLst>
                <a:gd name="T0" fmla="*/ 0 w 85"/>
                <a:gd name="T1" fmla="*/ 0 h 55"/>
                <a:gd name="T2" fmla="*/ 7 w 85"/>
                <a:gd name="T3" fmla="*/ 1 h 55"/>
                <a:gd name="T4" fmla="*/ 12 w 85"/>
                <a:gd name="T5" fmla="*/ 3 h 55"/>
                <a:gd name="T6" fmla="*/ 18 w 85"/>
                <a:gd name="T7" fmla="*/ 5 h 55"/>
                <a:gd name="T8" fmla="*/ 22 w 85"/>
                <a:gd name="T9" fmla="*/ 8 h 55"/>
                <a:gd name="T10" fmla="*/ 27 w 85"/>
                <a:gd name="T11" fmla="*/ 11 h 55"/>
                <a:gd name="T12" fmla="*/ 32 w 85"/>
                <a:gd name="T13" fmla="*/ 14 h 55"/>
                <a:gd name="T14" fmla="*/ 37 w 85"/>
                <a:gd name="T15" fmla="*/ 18 h 55"/>
                <a:gd name="T16" fmla="*/ 42 w 85"/>
                <a:gd name="T17" fmla="*/ 21 h 55"/>
                <a:gd name="T18" fmla="*/ 48 w 85"/>
                <a:gd name="T19" fmla="*/ 24 h 55"/>
                <a:gd name="T20" fmla="*/ 53 w 85"/>
                <a:gd name="T21" fmla="*/ 28 h 55"/>
                <a:gd name="T22" fmla="*/ 59 w 85"/>
                <a:gd name="T23" fmla="*/ 32 h 55"/>
                <a:gd name="T24" fmla="*/ 64 w 85"/>
                <a:gd name="T25" fmla="*/ 36 h 55"/>
                <a:gd name="T26" fmla="*/ 70 w 85"/>
                <a:gd name="T27" fmla="*/ 41 h 55"/>
                <a:gd name="T28" fmla="*/ 74 w 85"/>
                <a:gd name="T29" fmla="*/ 45 h 55"/>
                <a:gd name="T30" fmla="*/ 79 w 85"/>
                <a:gd name="T31" fmla="*/ 50 h 55"/>
                <a:gd name="T32" fmla="*/ 83 w 85"/>
                <a:gd name="T33" fmla="*/ 55 h 55"/>
                <a:gd name="T34" fmla="*/ 84 w 85"/>
                <a:gd name="T35" fmla="*/ 55 h 55"/>
                <a:gd name="T36" fmla="*/ 85 w 85"/>
                <a:gd name="T37" fmla="*/ 55 h 55"/>
                <a:gd name="T38" fmla="*/ 85 w 85"/>
                <a:gd name="T39" fmla="*/ 55 h 55"/>
                <a:gd name="T40" fmla="*/ 85 w 85"/>
                <a:gd name="T41" fmla="*/ 54 h 55"/>
                <a:gd name="T42" fmla="*/ 80 w 85"/>
                <a:gd name="T43" fmla="*/ 48 h 55"/>
                <a:gd name="T44" fmla="*/ 75 w 85"/>
                <a:gd name="T45" fmla="*/ 43 h 55"/>
                <a:gd name="T46" fmla="*/ 70 w 85"/>
                <a:gd name="T47" fmla="*/ 39 h 55"/>
                <a:gd name="T48" fmla="*/ 64 w 85"/>
                <a:gd name="T49" fmla="*/ 34 h 55"/>
                <a:gd name="T50" fmla="*/ 58 w 85"/>
                <a:gd name="T51" fmla="*/ 30 h 55"/>
                <a:gd name="T52" fmla="*/ 52 w 85"/>
                <a:gd name="T53" fmla="*/ 26 h 55"/>
                <a:gd name="T54" fmla="*/ 46 w 85"/>
                <a:gd name="T55" fmla="*/ 22 h 55"/>
                <a:gd name="T56" fmla="*/ 40 w 85"/>
                <a:gd name="T57" fmla="*/ 18 h 55"/>
                <a:gd name="T58" fmla="*/ 35 w 85"/>
                <a:gd name="T59" fmla="*/ 15 h 55"/>
                <a:gd name="T60" fmla="*/ 31 w 85"/>
                <a:gd name="T61" fmla="*/ 11 h 55"/>
                <a:gd name="T62" fmla="*/ 26 w 85"/>
                <a:gd name="T63" fmla="*/ 9 h 55"/>
                <a:gd name="T64" fmla="*/ 22 w 85"/>
                <a:gd name="T65" fmla="*/ 6 h 55"/>
                <a:gd name="T66" fmla="*/ 16 w 85"/>
                <a:gd name="T67" fmla="*/ 4 h 55"/>
                <a:gd name="T68" fmla="*/ 12 w 85"/>
                <a:gd name="T69" fmla="*/ 2 h 55"/>
                <a:gd name="T70" fmla="*/ 7 w 85"/>
                <a:gd name="T71" fmla="*/ 0 h 55"/>
                <a:gd name="T72" fmla="*/ 1 w 85"/>
                <a:gd name="T73" fmla="*/ 0 h 55"/>
                <a:gd name="T74" fmla="*/ 0 w 85"/>
                <a:gd name="T75" fmla="*/ 0 h 55"/>
                <a:gd name="T76" fmla="*/ 0 w 85"/>
                <a:gd name="T77" fmla="*/ 0 h 55"/>
                <a:gd name="T78" fmla="*/ 0 w 85"/>
                <a:gd name="T79" fmla="*/ 0 h 55"/>
                <a:gd name="T80" fmla="*/ 0 w 85"/>
                <a:gd name="T81" fmla="*/ 0 h 55"/>
                <a:gd name="T82" fmla="*/ 0 w 85"/>
                <a:gd name="T83" fmla="*/ 0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55">
                  <a:moveTo>
                    <a:pt x="0" y="0"/>
                  </a:moveTo>
                  <a:lnTo>
                    <a:pt x="7" y="1"/>
                  </a:lnTo>
                  <a:lnTo>
                    <a:pt x="12" y="3"/>
                  </a:lnTo>
                  <a:lnTo>
                    <a:pt x="18" y="5"/>
                  </a:lnTo>
                  <a:lnTo>
                    <a:pt x="22" y="8"/>
                  </a:lnTo>
                  <a:lnTo>
                    <a:pt x="27" y="11"/>
                  </a:lnTo>
                  <a:lnTo>
                    <a:pt x="32" y="14"/>
                  </a:lnTo>
                  <a:lnTo>
                    <a:pt x="37" y="18"/>
                  </a:lnTo>
                  <a:lnTo>
                    <a:pt x="42" y="21"/>
                  </a:lnTo>
                  <a:lnTo>
                    <a:pt x="48" y="24"/>
                  </a:lnTo>
                  <a:lnTo>
                    <a:pt x="53" y="28"/>
                  </a:lnTo>
                  <a:lnTo>
                    <a:pt x="59" y="32"/>
                  </a:lnTo>
                  <a:lnTo>
                    <a:pt x="64" y="36"/>
                  </a:lnTo>
                  <a:lnTo>
                    <a:pt x="70" y="41"/>
                  </a:lnTo>
                  <a:lnTo>
                    <a:pt x="74" y="45"/>
                  </a:lnTo>
                  <a:lnTo>
                    <a:pt x="79" y="50"/>
                  </a:lnTo>
                  <a:lnTo>
                    <a:pt x="83" y="55"/>
                  </a:lnTo>
                  <a:lnTo>
                    <a:pt x="84" y="55"/>
                  </a:lnTo>
                  <a:lnTo>
                    <a:pt x="85" y="55"/>
                  </a:lnTo>
                  <a:lnTo>
                    <a:pt x="85" y="54"/>
                  </a:lnTo>
                  <a:lnTo>
                    <a:pt x="80" y="48"/>
                  </a:lnTo>
                  <a:lnTo>
                    <a:pt x="75" y="43"/>
                  </a:lnTo>
                  <a:lnTo>
                    <a:pt x="70" y="39"/>
                  </a:lnTo>
                  <a:lnTo>
                    <a:pt x="64" y="34"/>
                  </a:lnTo>
                  <a:lnTo>
                    <a:pt x="58" y="30"/>
                  </a:lnTo>
                  <a:lnTo>
                    <a:pt x="52" y="26"/>
                  </a:lnTo>
                  <a:lnTo>
                    <a:pt x="46" y="22"/>
                  </a:lnTo>
                  <a:lnTo>
                    <a:pt x="40" y="18"/>
                  </a:lnTo>
                  <a:lnTo>
                    <a:pt x="35" y="15"/>
                  </a:lnTo>
                  <a:lnTo>
                    <a:pt x="31" y="11"/>
                  </a:lnTo>
                  <a:lnTo>
                    <a:pt x="26" y="9"/>
                  </a:lnTo>
                  <a:lnTo>
                    <a:pt x="22" y="6"/>
                  </a:lnTo>
                  <a:lnTo>
                    <a:pt x="16" y="4"/>
                  </a:lnTo>
                  <a:lnTo>
                    <a:pt x="12" y="2"/>
                  </a:lnTo>
                  <a:lnTo>
                    <a:pt x="7"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6" name="Freeform 121"/>
            <p:cNvSpPr>
              <a:spLocks/>
            </p:cNvSpPr>
            <p:nvPr/>
          </p:nvSpPr>
          <p:spPr bwMode="auto">
            <a:xfrm>
              <a:off x="1963" y="1408"/>
              <a:ext cx="75" cy="16"/>
            </a:xfrm>
            <a:custGeom>
              <a:avLst/>
              <a:gdLst>
                <a:gd name="T0" fmla="*/ 0 w 75"/>
                <a:gd name="T1" fmla="*/ 16 h 16"/>
                <a:gd name="T2" fmla="*/ 9 w 75"/>
                <a:gd name="T3" fmla="*/ 13 h 16"/>
                <a:gd name="T4" fmla="*/ 18 w 75"/>
                <a:gd name="T5" fmla="*/ 11 h 16"/>
                <a:gd name="T6" fmla="*/ 26 w 75"/>
                <a:gd name="T7" fmla="*/ 9 h 16"/>
                <a:gd name="T8" fmla="*/ 35 w 75"/>
                <a:gd name="T9" fmla="*/ 8 h 16"/>
                <a:gd name="T10" fmla="*/ 44 w 75"/>
                <a:gd name="T11" fmla="*/ 7 h 16"/>
                <a:gd name="T12" fmla="*/ 53 w 75"/>
                <a:gd name="T13" fmla="*/ 7 h 16"/>
                <a:gd name="T14" fmla="*/ 61 w 75"/>
                <a:gd name="T15" fmla="*/ 8 h 16"/>
                <a:gd name="T16" fmla="*/ 71 w 75"/>
                <a:gd name="T17" fmla="*/ 10 h 16"/>
                <a:gd name="T18" fmla="*/ 72 w 75"/>
                <a:gd name="T19" fmla="*/ 10 h 16"/>
                <a:gd name="T20" fmla="*/ 74 w 75"/>
                <a:gd name="T21" fmla="*/ 9 h 16"/>
                <a:gd name="T22" fmla="*/ 75 w 75"/>
                <a:gd name="T23" fmla="*/ 8 h 16"/>
                <a:gd name="T24" fmla="*/ 74 w 75"/>
                <a:gd name="T25" fmla="*/ 7 h 16"/>
                <a:gd name="T26" fmla="*/ 65 w 75"/>
                <a:gd name="T27" fmla="*/ 2 h 16"/>
                <a:gd name="T28" fmla="*/ 56 w 75"/>
                <a:gd name="T29" fmla="*/ 0 h 16"/>
                <a:gd name="T30" fmla="*/ 46 w 75"/>
                <a:gd name="T31" fmla="*/ 0 h 16"/>
                <a:gd name="T32" fmla="*/ 37 w 75"/>
                <a:gd name="T33" fmla="*/ 2 h 16"/>
                <a:gd name="T34" fmla="*/ 27 w 75"/>
                <a:gd name="T35" fmla="*/ 4 h 16"/>
                <a:gd name="T36" fmla="*/ 18 w 75"/>
                <a:gd name="T37" fmla="*/ 8 h 16"/>
                <a:gd name="T38" fmla="*/ 8 w 75"/>
                <a:gd name="T39" fmla="*/ 12 h 16"/>
                <a:gd name="T40" fmla="*/ 0 w 75"/>
                <a:gd name="T41" fmla="*/ 16 h 16"/>
                <a:gd name="T42" fmla="*/ 0 w 75"/>
                <a:gd name="T43" fmla="*/ 16 h 16"/>
                <a:gd name="T44" fmla="*/ 0 w 75"/>
                <a:gd name="T45" fmla="*/ 16 h 16"/>
                <a:gd name="T46" fmla="*/ 0 w 75"/>
                <a:gd name="T47" fmla="*/ 16 h 16"/>
                <a:gd name="T48" fmla="*/ 0 w 75"/>
                <a:gd name="T49" fmla="*/ 16 h 16"/>
                <a:gd name="T50" fmla="*/ 0 w 75"/>
                <a:gd name="T51" fmla="*/ 1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5" h="16">
                  <a:moveTo>
                    <a:pt x="0" y="16"/>
                  </a:moveTo>
                  <a:lnTo>
                    <a:pt x="9" y="13"/>
                  </a:lnTo>
                  <a:lnTo>
                    <a:pt x="18" y="11"/>
                  </a:lnTo>
                  <a:lnTo>
                    <a:pt x="26" y="9"/>
                  </a:lnTo>
                  <a:lnTo>
                    <a:pt x="35" y="8"/>
                  </a:lnTo>
                  <a:lnTo>
                    <a:pt x="44" y="7"/>
                  </a:lnTo>
                  <a:lnTo>
                    <a:pt x="53" y="7"/>
                  </a:lnTo>
                  <a:lnTo>
                    <a:pt x="61" y="8"/>
                  </a:lnTo>
                  <a:lnTo>
                    <a:pt x="71" y="10"/>
                  </a:lnTo>
                  <a:lnTo>
                    <a:pt x="72" y="10"/>
                  </a:lnTo>
                  <a:lnTo>
                    <a:pt x="74" y="9"/>
                  </a:lnTo>
                  <a:lnTo>
                    <a:pt x="75" y="8"/>
                  </a:lnTo>
                  <a:lnTo>
                    <a:pt x="74" y="7"/>
                  </a:lnTo>
                  <a:lnTo>
                    <a:pt x="65" y="2"/>
                  </a:lnTo>
                  <a:lnTo>
                    <a:pt x="56" y="0"/>
                  </a:lnTo>
                  <a:lnTo>
                    <a:pt x="46" y="0"/>
                  </a:lnTo>
                  <a:lnTo>
                    <a:pt x="37" y="2"/>
                  </a:lnTo>
                  <a:lnTo>
                    <a:pt x="27" y="4"/>
                  </a:lnTo>
                  <a:lnTo>
                    <a:pt x="18" y="8"/>
                  </a:lnTo>
                  <a:lnTo>
                    <a:pt x="8" y="1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7" name="Freeform 122"/>
            <p:cNvSpPr>
              <a:spLocks/>
            </p:cNvSpPr>
            <p:nvPr/>
          </p:nvSpPr>
          <p:spPr bwMode="auto">
            <a:xfrm>
              <a:off x="1594" y="1541"/>
              <a:ext cx="283" cy="253"/>
            </a:xfrm>
            <a:custGeom>
              <a:avLst/>
              <a:gdLst>
                <a:gd name="T0" fmla="*/ 23 w 283"/>
                <a:gd name="T1" fmla="*/ 3 h 253"/>
                <a:gd name="T2" fmla="*/ 56 w 283"/>
                <a:gd name="T3" fmla="*/ 6 h 253"/>
                <a:gd name="T4" fmla="*/ 89 w 283"/>
                <a:gd name="T5" fmla="*/ 14 h 253"/>
                <a:gd name="T6" fmla="*/ 116 w 283"/>
                <a:gd name="T7" fmla="*/ 26 h 253"/>
                <a:gd name="T8" fmla="*/ 143 w 283"/>
                <a:gd name="T9" fmla="*/ 39 h 253"/>
                <a:gd name="T10" fmla="*/ 168 w 283"/>
                <a:gd name="T11" fmla="*/ 53 h 253"/>
                <a:gd name="T12" fmla="*/ 190 w 283"/>
                <a:gd name="T13" fmla="*/ 67 h 253"/>
                <a:gd name="T14" fmla="*/ 212 w 283"/>
                <a:gd name="T15" fmla="*/ 82 h 253"/>
                <a:gd name="T16" fmla="*/ 232 w 283"/>
                <a:gd name="T17" fmla="*/ 99 h 253"/>
                <a:gd name="T18" fmla="*/ 249 w 283"/>
                <a:gd name="T19" fmla="*/ 118 h 253"/>
                <a:gd name="T20" fmla="*/ 263 w 283"/>
                <a:gd name="T21" fmla="*/ 140 h 253"/>
                <a:gd name="T22" fmla="*/ 268 w 283"/>
                <a:gd name="T23" fmla="*/ 158 h 253"/>
                <a:gd name="T24" fmla="*/ 261 w 283"/>
                <a:gd name="T25" fmla="*/ 174 h 253"/>
                <a:gd name="T26" fmla="*/ 248 w 283"/>
                <a:gd name="T27" fmla="*/ 185 h 253"/>
                <a:gd name="T28" fmla="*/ 235 w 283"/>
                <a:gd name="T29" fmla="*/ 188 h 253"/>
                <a:gd name="T30" fmla="*/ 222 w 283"/>
                <a:gd name="T31" fmla="*/ 189 h 253"/>
                <a:gd name="T32" fmla="*/ 209 w 283"/>
                <a:gd name="T33" fmla="*/ 192 h 253"/>
                <a:gd name="T34" fmla="*/ 198 w 283"/>
                <a:gd name="T35" fmla="*/ 199 h 253"/>
                <a:gd name="T36" fmla="*/ 192 w 283"/>
                <a:gd name="T37" fmla="*/ 209 h 253"/>
                <a:gd name="T38" fmla="*/ 205 w 283"/>
                <a:gd name="T39" fmla="*/ 226 h 253"/>
                <a:gd name="T40" fmla="*/ 231 w 283"/>
                <a:gd name="T41" fmla="*/ 240 h 253"/>
                <a:gd name="T42" fmla="*/ 237 w 283"/>
                <a:gd name="T43" fmla="*/ 253 h 253"/>
                <a:gd name="T44" fmla="*/ 237 w 283"/>
                <a:gd name="T45" fmla="*/ 253 h 253"/>
                <a:gd name="T46" fmla="*/ 236 w 283"/>
                <a:gd name="T47" fmla="*/ 239 h 253"/>
                <a:gd name="T48" fmla="*/ 219 w 283"/>
                <a:gd name="T49" fmla="*/ 228 h 253"/>
                <a:gd name="T50" fmla="*/ 198 w 283"/>
                <a:gd name="T51" fmla="*/ 213 h 253"/>
                <a:gd name="T52" fmla="*/ 208 w 283"/>
                <a:gd name="T53" fmla="*/ 200 h 253"/>
                <a:gd name="T54" fmla="*/ 231 w 283"/>
                <a:gd name="T55" fmla="*/ 197 h 253"/>
                <a:gd name="T56" fmla="*/ 253 w 283"/>
                <a:gd name="T57" fmla="*/ 195 h 253"/>
                <a:gd name="T58" fmla="*/ 273 w 283"/>
                <a:gd name="T59" fmla="*/ 181 h 253"/>
                <a:gd name="T60" fmla="*/ 283 w 283"/>
                <a:gd name="T61" fmla="*/ 159 h 253"/>
                <a:gd name="T62" fmla="*/ 280 w 283"/>
                <a:gd name="T63" fmla="*/ 136 h 253"/>
                <a:gd name="T64" fmla="*/ 268 w 283"/>
                <a:gd name="T65" fmla="*/ 112 h 253"/>
                <a:gd name="T66" fmla="*/ 252 w 283"/>
                <a:gd name="T67" fmla="*/ 93 h 253"/>
                <a:gd name="T68" fmla="*/ 231 w 283"/>
                <a:gd name="T69" fmla="*/ 75 h 253"/>
                <a:gd name="T70" fmla="*/ 208 w 283"/>
                <a:gd name="T71" fmla="*/ 61 h 253"/>
                <a:gd name="T72" fmla="*/ 185 w 283"/>
                <a:gd name="T73" fmla="*/ 49 h 253"/>
                <a:gd name="T74" fmla="*/ 159 w 283"/>
                <a:gd name="T75" fmla="*/ 37 h 253"/>
                <a:gd name="T76" fmla="*/ 131 w 283"/>
                <a:gd name="T77" fmla="*/ 24 h 253"/>
                <a:gd name="T78" fmla="*/ 101 w 283"/>
                <a:gd name="T79" fmla="*/ 14 h 253"/>
                <a:gd name="T80" fmla="*/ 68 w 283"/>
                <a:gd name="T81" fmla="*/ 5 h 253"/>
                <a:gd name="T82" fmla="*/ 32 w 283"/>
                <a:gd name="T83" fmla="*/ 0 h 253"/>
                <a:gd name="T84" fmla="*/ 0 w 283"/>
                <a:gd name="T85" fmla="*/ 2 h 253"/>
                <a:gd name="T86" fmla="*/ 0 w 283"/>
                <a:gd name="T87" fmla="*/ 3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3" h="253">
                  <a:moveTo>
                    <a:pt x="0" y="3"/>
                  </a:moveTo>
                  <a:lnTo>
                    <a:pt x="11" y="3"/>
                  </a:lnTo>
                  <a:lnTo>
                    <a:pt x="23" y="3"/>
                  </a:lnTo>
                  <a:lnTo>
                    <a:pt x="34" y="4"/>
                  </a:lnTo>
                  <a:lnTo>
                    <a:pt x="45" y="4"/>
                  </a:lnTo>
                  <a:lnTo>
                    <a:pt x="56" y="6"/>
                  </a:lnTo>
                  <a:lnTo>
                    <a:pt x="67" y="8"/>
                  </a:lnTo>
                  <a:lnTo>
                    <a:pt x="78" y="11"/>
                  </a:lnTo>
                  <a:lnTo>
                    <a:pt x="89" y="14"/>
                  </a:lnTo>
                  <a:lnTo>
                    <a:pt x="98" y="18"/>
                  </a:lnTo>
                  <a:lnTo>
                    <a:pt x="107" y="22"/>
                  </a:lnTo>
                  <a:lnTo>
                    <a:pt x="116" y="26"/>
                  </a:lnTo>
                  <a:lnTo>
                    <a:pt x="125" y="30"/>
                  </a:lnTo>
                  <a:lnTo>
                    <a:pt x="134" y="35"/>
                  </a:lnTo>
                  <a:lnTo>
                    <a:pt x="143" y="39"/>
                  </a:lnTo>
                  <a:lnTo>
                    <a:pt x="152" y="45"/>
                  </a:lnTo>
                  <a:lnTo>
                    <a:pt x="160" y="49"/>
                  </a:lnTo>
                  <a:lnTo>
                    <a:pt x="168" y="53"/>
                  </a:lnTo>
                  <a:lnTo>
                    <a:pt x="175" y="58"/>
                  </a:lnTo>
                  <a:lnTo>
                    <a:pt x="183" y="63"/>
                  </a:lnTo>
                  <a:lnTo>
                    <a:pt x="190" y="67"/>
                  </a:lnTo>
                  <a:lnTo>
                    <a:pt x="198" y="72"/>
                  </a:lnTo>
                  <a:lnTo>
                    <a:pt x="205" y="77"/>
                  </a:lnTo>
                  <a:lnTo>
                    <a:pt x="212" y="82"/>
                  </a:lnTo>
                  <a:lnTo>
                    <a:pt x="219" y="87"/>
                  </a:lnTo>
                  <a:lnTo>
                    <a:pt x="226" y="93"/>
                  </a:lnTo>
                  <a:lnTo>
                    <a:pt x="232" y="99"/>
                  </a:lnTo>
                  <a:lnTo>
                    <a:pt x="238" y="105"/>
                  </a:lnTo>
                  <a:lnTo>
                    <a:pt x="243" y="111"/>
                  </a:lnTo>
                  <a:lnTo>
                    <a:pt x="249" y="118"/>
                  </a:lnTo>
                  <a:lnTo>
                    <a:pt x="254" y="125"/>
                  </a:lnTo>
                  <a:lnTo>
                    <a:pt x="259" y="132"/>
                  </a:lnTo>
                  <a:lnTo>
                    <a:pt x="263" y="140"/>
                  </a:lnTo>
                  <a:lnTo>
                    <a:pt x="266" y="146"/>
                  </a:lnTo>
                  <a:lnTo>
                    <a:pt x="268" y="152"/>
                  </a:lnTo>
                  <a:lnTo>
                    <a:pt x="268" y="158"/>
                  </a:lnTo>
                  <a:lnTo>
                    <a:pt x="267" y="164"/>
                  </a:lnTo>
                  <a:lnTo>
                    <a:pt x="265" y="169"/>
                  </a:lnTo>
                  <a:lnTo>
                    <a:pt x="261" y="174"/>
                  </a:lnTo>
                  <a:lnTo>
                    <a:pt x="257" y="179"/>
                  </a:lnTo>
                  <a:lnTo>
                    <a:pt x="251" y="183"/>
                  </a:lnTo>
                  <a:lnTo>
                    <a:pt x="248" y="185"/>
                  </a:lnTo>
                  <a:lnTo>
                    <a:pt x="243" y="186"/>
                  </a:lnTo>
                  <a:lnTo>
                    <a:pt x="239" y="187"/>
                  </a:lnTo>
                  <a:lnTo>
                    <a:pt x="235" y="188"/>
                  </a:lnTo>
                  <a:lnTo>
                    <a:pt x="230" y="188"/>
                  </a:lnTo>
                  <a:lnTo>
                    <a:pt x="226" y="189"/>
                  </a:lnTo>
                  <a:lnTo>
                    <a:pt x="222" y="189"/>
                  </a:lnTo>
                  <a:lnTo>
                    <a:pt x="217" y="190"/>
                  </a:lnTo>
                  <a:lnTo>
                    <a:pt x="213" y="191"/>
                  </a:lnTo>
                  <a:lnTo>
                    <a:pt x="209" y="192"/>
                  </a:lnTo>
                  <a:lnTo>
                    <a:pt x="205" y="193"/>
                  </a:lnTo>
                  <a:lnTo>
                    <a:pt x="202" y="196"/>
                  </a:lnTo>
                  <a:lnTo>
                    <a:pt x="198" y="199"/>
                  </a:lnTo>
                  <a:lnTo>
                    <a:pt x="196" y="201"/>
                  </a:lnTo>
                  <a:lnTo>
                    <a:pt x="194" y="205"/>
                  </a:lnTo>
                  <a:lnTo>
                    <a:pt x="192" y="209"/>
                  </a:lnTo>
                  <a:lnTo>
                    <a:pt x="193" y="216"/>
                  </a:lnTo>
                  <a:lnTo>
                    <a:pt x="198" y="222"/>
                  </a:lnTo>
                  <a:lnTo>
                    <a:pt x="205" y="226"/>
                  </a:lnTo>
                  <a:lnTo>
                    <a:pt x="215" y="230"/>
                  </a:lnTo>
                  <a:lnTo>
                    <a:pt x="223" y="235"/>
                  </a:lnTo>
                  <a:lnTo>
                    <a:pt x="231" y="240"/>
                  </a:lnTo>
                  <a:lnTo>
                    <a:pt x="236" y="245"/>
                  </a:lnTo>
                  <a:lnTo>
                    <a:pt x="237" y="253"/>
                  </a:lnTo>
                  <a:lnTo>
                    <a:pt x="239" y="248"/>
                  </a:lnTo>
                  <a:lnTo>
                    <a:pt x="238" y="243"/>
                  </a:lnTo>
                  <a:lnTo>
                    <a:pt x="236" y="239"/>
                  </a:lnTo>
                  <a:lnTo>
                    <a:pt x="232" y="236"/>
                  </a:lnTo>
                  <a:lnTo>
                    <a:pt x="227" y="232"/>
                  </a:lnTo>
                  <a:lnTo>
                    <a:pt x="219" y="228"/>
                  </a:lnTo>
                  <a:lnTo>
                    <a:pt x="212" y="223"/>
                  </a:lnTo>
                  <a:lnTo>
                    <a:pt x="204" y="218"/>
                  </a:lnTo>
                  <a:lnTo>
                    <a:pt x="198" y="213"/>
                  </a:lnTo>
                  <a:lnTo>
                    <a:pt x="197" y="208"/>
                  </a:lnTo>
                  <a:lnTo>
                    <a:pt x="200" y="204"/>
                  </a:lnTo>
                  <a:lnTo>
                    <a:pt x="208" y="200"/>
                  </a:lnTo>
                  <a:lnTo>
                    <a:pt x="216" y="198"/>
                  </a:lnTo>
                  <a:lnTo>
                    <a:pt x="224" y="197"/>
                  </a:lnTo>
                  <a:lnTo>
                    <a:pt x="231" y="197"/>
                  </a:lnTo>
                  <a:lnTo>
                    <a:pt x="238" y="197"/>
                  </a:lnTo>
                  <a:lnTo>
                    <a:pt x="245" y="197"/>
                  </a:lnTo>
                  <a:lnTo>
                    <a:pt x="253" y="195"/>
                  </a:lnTo>
                  <a:lnTo>
                    <a:pt x="260" y="192"/>
                  </a:lnTo>
                  <a:lnTo>
                    <a:pt x="267" y="187"/>
                  </a:lnTo>
                  <a:lnTo>
                    <a:pt x="273" y="181"/>
                  </a:lnTo>
                  <a:lnTo>
                    <a:pt x="278" y="174"/>
                  </a:lnTo>
                  <a:lnTo>
                    <a:pt x="281" y="167"/>
                  </a:lnTo>
                  <a:lnTo>
                    <a:pt x="283" y="159"/>
                  </a:lnTo>
                  <a:lnTo>
                    <a:pt x="283" y="152"/>
                  </a:lnTo>
                  <a:lnTo>
                    <a:pt x="282" y="144"/>
                  </a:lnTo>
                  <a:lnTo>
                    <a:pt x="280" y="136"/>
                  </a:lnTo>
                  <a:lnTo>
                    <a:pt x="277" y="128"/>
                  </a:lnTo>
                  <a:lnTo>
                    <a:pt x="273" y="120"/>
                  </a:lnTo>
                  <a:lnTo>
                    <a:pt x="268" y="112"/>
                  </a:lnTo>
                  <a:lnTo>
                    <a:pt x="263" y="105"/>
                  </a:lnTo>
                  <a:lnTo>
                    <a:pt x="258" y="99"/>
                  </a:lnTo>
                  <a:lnTo>
                    <a:pt x="252" y="93"/>
                  </a:lnTo>
                  <a:lnTo>
                    <a:pt x="245" y="86"/>
                  </a:lnTo>
                  <a:lnTo>
                    <a:pt x="238" y="81"/>
                  </a:lnTo>
                  <a:lnTo>
                    <a:pt x="231" y="75"/>
                  </a:lnTo>
                  <a:lnTo>
                    <a:pt x="223" y="71"/>
                  </a:lnTo>
                  <a:lnTo>
                    <a:pt x="216" y="65"/>
                  </a:lnTo>
                  <a:lnTo>
                    <a:pt x="208" y="61"/>
                  </a:lnTo>
                  <a:lnTo>
                    <a:pt x="200" y="57"/>
                  </a:lnTo>
                  <a:lnTo>
                    <a:pt x="192" y="53"/>
                  </a:lnTo>
                  <a:lnTo>
                    <a:pt x="185" y="49"/>
                  </a:lnTo>
                  <a:lnTo>
                    <a:pt x="177" y="45"/>
                  </a:lnTo>
                  <a:lnTo>
                    <a:pt x="169" y="42"/>
                  </a:lnTo>
                  <a:lnTo>
                    <a:pt x="159" y="37"/>
                  </a:lnTo>
                  <a:lnTo>
                    <a:pt x="150" y="33"/>
                  </a:lnTo>
                  <a:lnTo>
                    <a:pt x="140" y="29"/>
                  </a:lnTo>
                  <a:lnTo>
                    <a:pt x="131" y="24"/>
                  </a:lnTo>
                  <a:lnTo>
                    <a:pt x="121" y="20"/>
                  </a:lnTo>
                  <a:lnTo>
                    <a:pt x="111" y="17"/>
                  </a:lnTo>
                  <a:lnTo>
                    <a:pt x="101" y="14"/>
                  </a:lnTo>
                  <a:lnTo>
                    <a:pt x="91" y="11"/>
                  </a:lnTo>
                  <a:lnTo>
                    <a:pt x="80" y="8"/>
                  </a:lnTo>
                  <a:lnTo>
                    <a:pt x="68" y="5"/>
                  </a:lnTo>
                  <a:lnTo>
                    <a:pt x="56" y="3"/>
                  </a:lnTo>
                  <a:lnTo>
                    <a:pt x="44" y="1"/>
                  </a:lnTo>
                  <a:lnTo>
                    <a:pt x="32" y="0"/>
                  </a:lnTo>
                  <a:lnTo>
                    <a:pt x="21" y="0"/>
                  </a:lnTo>
                  <a:lnTo>
                    <a:pt x="10" y="0"/>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8" name="Freeform 123"/>
            <p:cNvSpPr>
              <a:spLocks/>
            </p:cNvSpPr>
            <p:nvPr/>
          </p:nvSpPr>
          <p:spPr bwMode="auto">
            <a:xfrm>
              <a:off x="1848" y="1760"/>
              <a:ext cx="268" cy="87"/>
            </a:xfrm>
            <a:custGeom>
              <a:avLst/>
              <a:gdLst>
                <a:gd name="T0" fmla="*/ 5 w 268"/>
                <a:gd name="T1" fmla="*/ 80 h 87"/>
                <a:gd name="T2" fmla="*/ 17 w 268"/>
                <a:gd name="T3" fmla="*/ 68 h 87"/>
                <a:gd name="T4" fmla="*/ 30 w 268"/>
                <a:gd name="T5" fmla="*/ 60 h 87"/>
                <a:gd name="T6" fmla="*/ 46 w 268"/>
                <a:gd name="T7" fmla="*/ 55 h 87"/>
                <a:gd name="T8" fmla="*/ 62 w 268"/>
                <a:gd name="T9" fmla="*/ 51 h 87"/>
                <a:gd name="T10" fmla="*/ 79 w 268"/>
                <a:gd name="T11" fmla="*/ 49 h 87"/>
                <a:gd name="T12" fmla="*/ 96 w 268"/>
                <a:gd name="T13" fmla="*/ 48 h 87"/>
                <a:gd name="T14" fmla="*/ 112 w 268"/>
                <a:gd name="T15" fmla="*/ 48 h 87"/>
                <a:gd name="T16" fmla="*/ 130 w 268"/>
                <a:gd name="T17" fmla="*/ 48 h 87"/>
                <a:gd name="T18" fmla="*/ 150 w 268"/>
                <a:gd name="T19" fmla="*/ 46 h 87"/>
                <a:gd name="T20" fmla="*/ 169 w 268"/>
                <a:gd name="T21" fmla="*/ 43 h 87"/>
                <a:gd name="T22" fmla="*/ 187 w 268"/>
                <a:gd name="T23" fmla="*/ 39 h 87"/>
                <a:gd name="T24" fmla="*/ 205 w 268"/>
                <a:gd name="T25" fmla="*/ 34 h 87"/>
                <a:gd name="T26" fmla="*/ 223 w 268"/>
                <a:gd name="T27" fmla="*/ 27 h 87"/>
                <a:gd name="T28" fmla="*/ 241 w 268"/>
                <a:gd name="T29" fmla="*/ 19 h 87"/>
                <a:gd name="T30" fmla="*/ 257 w 268"/>
                <a:gd name="T31" fmla="*/ 10 h 87"/>
                <a:gd name="T32" fmla="*/ 267 w 268"/>
                <a:gd name="T33" fmla="*/ 3 h 87"/>
                <a:gd name="T34" fmla="*/ 268 w 268"/>
                <a:gd name="T35" fmla="*/ 0 h 87"/>
                <a:gd name="T36" fmla="*/ 256 w 268"/>
                <a:gd name="T37" fmla="*/ 4 h 87"/>
                <a:gd name="T38" fmla="*/ 237 w 268"/>
                <a:gd name="T39" fmla="*/ 11 h 87"/>
                <a:gd name="T40" fmla="*/ 217 w 268"/>
                <a:gd name="T41" fmla="*/ 18 h 87"/>
                <a:gd name="T42" fmla="*/ 197 w 268"/>
                <a:gd name="T43" fmla="*/ 23 h 87"/>
                <a:gd name="T44" fmla="*/ 176 w 268"/>
                <a:gd name="T45" fmla="*/ 26 h 87"/>
                <a:gd name="T46" fmla="*/ 154 w 268"/>
                <a:gd name="T47" fmla="*/ 27 h 87"/>
                <a:gd name="T48" fmla="*/ 131 w 268"/>
                <a:gd name="T49" fmla="*/ 27 h 87"/>
                <a:gd name="T50" fmla="*/ 110 w 268"/>
                <a:gd name="T51" fmla="*/ 28 h 87"/>
                <a:gd name="T52" fmla="*/ 91 w 268"/>
                <a:gd name="T53" fmla="*/ 29 h 87"/>
                <a:gd name="T54" fmla="*/ 77 w 268"/>
                <a:gd name="T55" fmla="*/ 32 h 87"/>
                <a:gd name="T56" fmla="*/ 62 w 268"/>
                <a:gd name="T57" fmla="*/ 36 h 87"/>
                <a:gd name="T58" fmla="*/ 49 w 268"/>
                <a:gd name="T59" fmla="*/ 42 h 87"/>
                <a:gd name="T60" fmla="*/ 36 w 268"/>
                <a:gd name="T61" fmla="*/ 49 h 87"/>
                <a:gd name="T62" fmla="*/ 24 w 268"/>
                <a:gd name="T63" fmla="*/ 59 h 87"/>
                <a:gd name="T64" fmla="*/ 13 w 268"/>
                <a:gd name="T65" fmla="*/ 68 h 87"/>
                <a:gd name="T66" fmla="*/ 4 w 268"/>
                <a:gd name="T67" fmla="*/ 81 h 87"/>
                <a:gd name="T68" fmla="*/ 0 w 268"/>
                <a:gd name="T69" fmla="*/ 87 h 87"/>
                <a:gd name="T70" fmla="*/ 0 w 268"/>
                <a:gd name="T71" fmla="*/ 87 h 87"/>
                <a:gd name="T72" fmla="*/ 0 w 268"/>
                <a:gd name="T73" fmla="*/ 8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8" h="87">
                  <a:moveTo>
                    <a:pt x="0" y="87"/>
                  </a:moveTo>
                  <a:lnTo>
                    <a:pt x="5" y="80"/>
                  </a:lnTo>
                  <a:lnTo>
                    <a:pt x="11" y="74"/>
                  </a:lnTo>
                  <a:lnTo>
                    <a:pt x="17" y="68"/>
                  </a:lnTo>
                  <a:lnTo>
                    <a:pt x="24" y="64"/>
                  </a:lnTo>
                  <a:lnTo>
                    <a:pt x="30" y="60"/>
                  </a:lnTo>
                  <a:lnTo>
                    <a:pt x="38" y="57"/>
                  </a:lnTo>
                  <a:lnTo>
                    <a:pt x="46" y="55"/>
                  </a:lnTo>
                  <a:lnTo>
                    <a:pt x="54" y="52"/>
                  </a:lnTo>
                  <a:lnTo>
                    <a:pt x="62" y="51"/>
                  </a:lnTo>
                  <a:lnTo>
                    <a:pt x="71" y="50"/>
                  </a:lnTo>
                  <a:lnTo>
                    <a:pt x="79" y="49"/>
                  </a:lnTo>
                  <a:lnTo>
                    <a:pt x="88" y="48"/>
                  </a:lnTo>
                  <a:lnTo>
                    <a:pt x="96" y="48"/>
                  </a:lnTo>
                  <a:lnTo>
                    <a:pt x="104" y="48"/>
                  </a:lnTo>
                  <a:lnTo>
                    <a:pt x="112" y="48"/>
                  </a:lnTo>
                  <a:lnTo>
                    <a:pt x="120" y="48"/>
                  </a:lnTo>
                  <a:lnTo>
                    <a:pt x="130" y="48"/>
                  </a:lnTo>
                  <a:lnTo>
                    <a:pt x="140" y="47"/>
                  </a:lnTo>
                  <a:lnTo>
                    <a:pt x="150" y="46"/>
                  </a:lnTo>
                  <a:lnTo>
                    <a:pt x="159" y="45"/>
                  </a:lnTo>
                  <a:lnTo>
                    <a:pt x="169" y="43"/>
                  </a:lnTo>
                  <a:lnTo>
                    <a:pt x="178" y="41"/>
                  </a:lnTo>
                  <a:lnTo>
                    <a:pt x="187" y="39"/>
                  </a:lnTo>
                  <a:lnTo>
                    <a:pt x="196" y="37"/>
                  </a:lnTo>
                  <a:lnTo>
                    <a:pt x="205" y="34"/>
                  </a:lnTo>
                  <a:lnTo>
                    <a:pt x="214" y="31"/>
                  </a:lnTo>
                  <a:lnTo>
                    <a:pt x="223" y="27"/>
                  </a:lnTo>
                  <a:lnTo>
                    <a:pt x="232" y="23"/>
                  </a:lnTo>
                  <a:lnTo>
                    <a:pt x="241" y="19"/>
                  </a:lnTo>
                  <a:lnTo>
                    <a:pt x="249" y="15"/>
                  </a:lnTo>
                  <a:lnTo>
                    <a:pt x="257" y="10"/>
                  </a:lnTo>
                  <a:lnTo>
                    <a:pt x="266" y="5"/>
                  </a:lnTo>
                  <a:lnTo>
                    <a:pt x="267" y="3"/>
                  </a:lnTo>
                  <a:lnTo>
                    <a:pt x="268" y="2"/>
                  </a:lnTo>
                  <a:lnTo>
                    <a:pt x="268" y="0"/>
                  </a:lnTo>
                  <a:lnTo>
                    <a:pt x="266" y="0"/>
                  </a:lnTo>
                  <a:lnTo>
                    <a:pt x="256" y="4"/>
                  </a:lnTo>
                  <a:lnTo>
                    <a:pt x="246" y="7"/>
                  </a:lnTo>
                  <a:lnTo>
                    <a:pt x="237" y="11"/>
                  </a:lnTo>
                  <a:lnTo>
                    <a:pt x="227" y="15"/>
                  </a:lnTo>
                  <a:lnTo>
                    <a:pt x="217" y="18"/>
                  </a:lnTo>
                  <a:lnTo>
                    <a:pt x="207" y="21"/>
                  </a:lnTo>
                  <a:lnTo>
                    <a:pt x="197" y="23"/>
                  </a:lnTo>
                  <a:lnTo>
                    <a:pt x="187" y="25"/>
                  </a:lnTo>
                  <a:lnTo>
                    <a:pt x="176" y="26"/>
                  </a:lnTo>
                  <a:lnTo>
                    <a:pt x="165" y="26"/>
                  </a:lnTo>
                  <a:lnTo>
                    <a:pt x="154" y="27"/>
                  </a:lnTo>
                  <a:lnTo>
                    <a:pt x="143" y="27"/>
                  </a:lnTo>
                  <a:lnTo>
                    <a:pt x="131" y="27"/>
                  </a:lnTo>
                  <a:lnTo>
                    <a:pt x="120" y="27"/>
                  </a:lnTo>
                  <a:lnTo>
                    <a:pt x="110" y="28"/>
                  </a:lnTo>
                  <a:lnTo>
                    <a:pt x="99" y="29"/>
                  </a:lnTo>
                  <a:lnTo>
                    <a:pt x="91" y="29"/>
                  </a:lnTo>
                  <a:lnTo>
                    <a:pt x="84" y="30"/>
                  </a:lnTo>
                  <a:lnTo>
                    <a:pt x="77" y="32"/>
                  </a:lnTo>
                  <a:lnTo>
                    <a:pt x="70" y="34"/>
                  </a:lnTo>
                  <a:lnTo>
                    <a:pt x="62" y="36"/>
                  </a:lnTo>
                  <a:lnTo>
                    <a:pt x="55" y="39"/>
                  </a:lnTo>
                  <a:lnTo>
                    <a:pt x="49" y="42"/>
                  </a:lnTo>
                  <a:lnTo>
                    <a:pt x="42" y="45"/>
                  </a:lnTo>
                  <a:lnTo>
                    <a:pt x="36" y="49"/>
                  </a:lnTo>
                  <a:lnTo>
                    <a:pt x="30" y="54"/>
                  </a:lnTo>
                  <a:lnTo>
                    <a:pt x="24" y="59"/>
                  </a:lnTo>
                  <a:lnTo>
                    <a:pt x="18" y="63"/>
                  </a:lnTo>
                  <a:lnTo>
                    <a:pt x="13" y="68"/>
                  </a:lnTo>
                  <a:lnTo>
                    <a:pt x="9" y="74"/>
                  </a:lnTo>
                  <a:lnTo>
                    <a:pt x="4" y="81"/>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49" name="Freeform 124"/>
            <p:cNvSpPr>
              <a:spLocks/>
            </p:cNvSpPr>
            <p:nvPr/>
          </p:nvSpPr>
          <p:spPr bwMode="auto">
            <a:xfrm>
              <a:off x="1813" y="1928"/>
              <a:ext cx="79" cy="50"/>
            </a:xfrm>
            <a:custGeom>
              <a:avLst/>
              <a:gdLst>
                <a:gd name="T0" fmla="*/ 0 w 79"/>
                <a:gd name="T1" fmla="*/ 0 h 50"/>
                <a:gd name="T2" fmla="*/ 8 w 79"/>
                <a:gd name="T3" fmla="*/ 8 h 50"/>
                <a:gd name="T4" fmla="*/ 17 w 79"/>
                <a:gd name="T5" fmla="*/ 16 h 50"/>
                <a:gd name="T6" fmla="*/ 26 w 79"/>
                <a:gd name="T7" fmla="*/ 22 h 50"/>
                <a:gd name="T8" fmla="*/ 36 w 79"/>
                <a:gd name="T9" fmla="*/ 28 h 50"/>
                <a:gd name="T10" fmla="*/ 46 w 79"/>
                <a:gd name="T11" fmla="*/ 34 h 50"/>
                <a:gd name="T12" fmla="*/ 56 w 79"/>
                <a:gd name="T13" fmla="*/ 39 h 50"/>
                <a:gd name="T14" fmla="*/ 67 w 79"/>
                <a:gd name="T15" fmla="*/ 45 h 50"/>
                <a:gd name="T16" fmla="*/ 76 w 79"/>
                <a:gd name="T17" fmla="*/ 50 h 50"/>
                <a:gd name="T18" fmla="*/ 78 w 79"/>
                <a:gd name="T19" fmla="*/ 50 h 50"/>
                <a:gd name="T20" fmla="*/ 78 w 79"/>
                <a:gd name="T21" fmla="*/ 49 h 50"/>
                <a:gd name="T22" fmla="*/ 79 w 79"/>
                <a:gd name="T23" fmla="*/ 47 h 50"/>
                <a:gd name="T24" fmla="*/ 78 w 79"/>
                <a:gd name="T25" fmla="*/ 46 h 50"/>
                <a:gd name="T26" fmla="*/ 69 w 79"/>
                <a:gd name="T27" fmla="*/ 39 h 50"/>
                <a:gd name="T28" fmla="*/ 60 w 79"/>
                <a:gd name="T29" fmla="*/ 34 h 50"/>
                <a:gd name="T30" fmla="*/ 49 w 79"/>
                <a:gd name="T31" fmla="*/ 29 h 50"/>
                <a:gd name="T32" fmla="*/ 39 w 79"/>
                <a:gd name="T33" fmla="*/ 24 h 50"/>
                <a:gd name="T34" fmla="*/ 29 w 79"/>
                <a:gd name="T35" fmla="*/ 19 h 50"/>
                <a:gd name="T36" fmla="*/ 19 w 79"/>
                <a:gd name="T37" fmla="*/ 14 h 50"/>
                <a:gd name="T38" fmla="*/ 9 w 79"/>
                <a:gd name="T39" fmla="*/ 8 h 50"/>
                <a:gd name="T40" fmla="*/ 0 w 79"/>
                <a:gd name="T41" fmla="*/ 0 h 50"/>
                <a:gd name="T42" fmla="*/ 0 w 79"/>
                <a:gd name="T43" fmla="*/ 0 h 50"/>
                <a:gd name="T44" fmla="*/ 0 w 79"/>
                <a:gd name="T45" fmla="*/ 0 h 50"/>
                <a:gd name="T46" fmla="*/ 0 w 79"/>
                <a:gd name="T47" fmla="*/ 0 h 50"/>
                <a:gd name="T48" fmla="*/ 0 w 79"/>
                <a:gd name="T49" fmla="*/ 0 h 50"/>
                <a:gd name="T50" fmla="*/ 0 w 79"/>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 h="50">
                  <a:moveTo>
                    <a:pt x="0" y="0"/>
                  </a:moveTo>
                  <a:lnTo>
                    <a:pt x="8" y="8"/>
                  </a:lnTo>
                  <a:lnTo>
                    <a:pt x="17" y="16"/>
                  </a:lnTo>
                  <a:lnTo>
                    <a:pt x="26" y="22"/>
                  </a:lnTo>
                  <a:lnTo>
                    <a:pt x="36" y="28"/>
                  </a:lnTo>
                  <a:lnTo>
                    <a:pt x="46" y="34"/>
                  </a:lnTo>
                  <a:lnTo>
                    <a:pt x="56" y="39"/>
                  </a:lnTo>
                  <a:lnTo>
                    <a:pt x="67" y="45"/>
                  </a:lnTo>
                  <a:lnTo>
                    <a:pt x="76" y="50"/>
                  </a:lnTo>
                  <a:lnTo>
                    <a:pt x="78" y="50"/>
                  </a:lnTo>
                  <a:lnTo>
                    <a:pt x="78" y="49"/>
                  </a:lnTo>
                  <a:lnTo>
                    <a:pt x="79" y="47"/>
                  </a:lnTo>
                  <a:lnTo>
                    <a:pt x="78" y="46"/>
                  </a:lnTo>
                  <a:lnTo>
                    <a:pt x="69" y="39"/>
                  </a:lnTo>
                  <a:lnTo>
                    <a:pt x="60" y="34"/>
                  </a:lnTo>
                  <a:lnTo>
                    <a:pt x="49" y="29"/>
                  </a:lnTo>
                  <a:lnTo>
                    <a:pt x="39" y="24"/>
                  </a:lnTo>
                  <a:lnTo>
                    <a:pt x="29" y="19"/>
                  </a:lnTo>
                  <a:lnTo>
                    <a:pt x="19" y="14"/>
                  </a:lnTo>
                  <a:lnTo>
                    <a:pt x="9"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0" name="Freeform 125"/>
            <p:cNvSpPr>
              <a:spLocks/>
            </p:cNvSpPr>
            <p:nvPr/>
          </p:nvSpPr>
          <p:spPr bwMode="auto">
            <a:xfrm>
              <a:off x="1857" y="1803"/>
              <a:ext cx="282" cy="170"/>
            </a:xfrm>
            <a:custGeom>
              <a:avLst/>
              <a:gdLst>
                <a:gd name="T0" fmla="*/ 13 w 282"/>
                <a:gd name="T1" fmla="*/ 168 h 170"/>
                <a:gd name="T2" fmla="*/ 38 w 282"/>
                <a:gd name="T3" fmla="*/ 165 h 170"/>
                <a:gd name="T4" fmla="*/ 62 w 282"/>
                <a:gd name="T5" fmla="*/ 159 h 170"/>
                <a:gd name="T6" fmla="*/ 87 w 282"/>
                <a:gd name="T7" fmla="*/ 152 h 170"/>
                <a:gd name="T8" fmla="*/ 110 w 282"/>
                <a:gd name="T9" fmla="*/ 144 h 170"/>
                <a:gd name="T10" fmla="*/ 133 w 282"/>
                <a:gd name="T11" fmla="*/ 133 h 170"/>
                <a:gd name="T12" fmla="*/ 155 w 282"/>
                <a:gd name="T13" fmla="*/ 122 h 170"/>
                <a:gd name="T14" fmla="*/ 176 w 282"/>
                <a:gd name="T15" fmla="*/ 108 h 170"/>
                <a:gd name="T16" fmla="*/ 192 w 282"/>
                <a:gd name="T17" fmla="*/ 96 h 170"/>
                <a:gd name="T18" fmla="*/ 203 w 282"/>
                <a:gd name="T19" fmla="*/ 87 h 170"/>
                <a:gd name="T20" fmla="*/ 214 w 282"/>
                <a:gd name="T21" fmla="*/ 77 h 170"/>
                <a:gd name="T22" fmla="*/ 226 w 282"/>
                <a:gd name="T23" fmla="*/ 68 h 170"/>
                <a:gd name="T24" fmla="*/ 235 w 282"/>
                <a:gd name="T25" fmla="*/ 60 h 170"/>
                <a:gd name="T26" fmla="*/ 244 w 282"/>
                <a:gd name="T27" fmla="*/ 53 h 170"/>
                <a:gd name="T28" fmla="*/ 252 w 282"/>
                <a:gd name="T29" fmla="*/ 44 h 170"/>
                <a:gd name="T30" fmla="*/ 260 w 282"/>
                <a:gd name="T31" fmla="*/ 37 h 170"/>
                <a:gd name="T32" fmla="*/ 267 w 282"/>
                <a:gd name="T33" fmla="*/ 30 h 170"/>
                <a:gd name="T34" fmla="*/ 273 w 282"/>
                <a:gd name="T35" fmla="*/ 23 h 170"/>
                <a:gd name="T36" fmla="*/ 279 w 282"/>
                <a:gd name="T37" fmla="*/ 16 h 170"/>
                <a:gd name="T38" fmla="*/ 282 w 282"/>
                <a:gd name="T39" fmla="*/ 7 h 170"/>
                <a:gd name="T40" fmla="*/ 282 w 282"/>
                <a:gd name="T41" fmla="*/ 1 h 170"/>
                <a:gd name="T42" fmla="*/ 279 w 282"/>
                <a:gd name="T43" fmla="*/ 0 h 170"/>
                <a:gd name="T44" fmla="*/ 274 w 282"/>
                <a:gd name="T45" fmla="*/ 1 h 170"/>
                <a:gd name="T46" fmla="*/ 268 w 282"/>
                <a:gd name="T47" fmla="*/ 5 h 170"/>
                <a:gd name="T48" fmla="*/ 263 w 282"/>
                <a:gd name="T49" fmla="*/ 10 h 170"/>
                <a:gd name="T50" fmla="*/ 258 w 282"/>
                <a:gd name="T51" fmla="*/ 16 h 170"/>
                <a:gd name="T52" fmla="*/ 252 w 282"/>
                <a:gd name="T53" fmla="*/ 23 h 170"/>
                <a:gd name="T54" fmla="*/ 245 w 282"/>
                <a:gd name="T55" fmla="*/ 31 h 170"/>
                <a:gd name="T56" fmla="*/ 237 w 282"/>
                <a:gd name="T57" fmla="*/ 40 h 170"/>
                <a:gd name="T58" fmla="*/ 230 w 282"/>
                <a:gd name="T59" fmla="*/ 48 h 170"/>
                <a:gd name="T60" fmla="*/ 221 w 282"/>
                <a:gd name="T61" fmla="*/ 57 h 170"/>
                <a:gd name="T62" fmla="*/ 211 w 282"/>
                <a:gd name="T63" fmla="*/ 68 h 170"/>
                <a:gd name="T64" fmla="*/ 200 w 282"/>
                <a:gd name="T65" fmla="*/ 78 h 170"/>
                <a:gd name="T66" fmla="*/ 189 w 282"/>
                <a:gd name="T67" fmla="*/ 89 h 170"/>
                <a:gd name="T68" fmla="*/ 175 w 282"/>
                <a:gd name="T69" fmla="*/ 102 h 170"/>
                <a:gd name="T70" fmla="*/ 156 w 282"/>
                <a:gd name="T71" fmla="*/ 114 h 170"/>
                <a:gd name="T72" fmla="*/ 136 w 282"/>
                <a:gd name="T73" fmla="*/ 126 h 170"/>
                <a:gd name="T74" fmla="*/ 115 w 282"/>
                <a:gd name="T75" fmla="*/ 136 h 170"/>
                <a:gd name="T76" fmla="*/ 98 w 282"/>
                <a:gd name="T77" fmla="*/ 144 h 170"/>
                <a:gd name="T78" fmla="*/ 86 w 282"/>
                <a:gd name="T79" fmla="*/ 148 h 170"/>
                <a:gd name="T80" fmla="*/ 73 w 282"/>
                <a:gd name="T81" fmla="*/ 152 h 170"/>
                <a:gd name="T82" fmla="*/ 60 w 282"/>
                <a:gd name="T83" fmla="*/ 156 h 170"/>
                <a:gd name="T84" fmla="*/ 47 w 282"/>
                <a:gd name="T85" fmla="*/ 160 h 170"/>
                <a:gd name="T86" fmla="*/ 34 w 282"/>
                <a:gd name="T87" fmla="*/ 163 h 170"/>
                <a:gd name="T88" fmla="*/ 20 w 282"/>
                <a:gd name="T89" fmla="*/ 166 h 170"/>
                <a:gd name="T90" fmla="*/ 7 w 282"/>
                <a:gd name="T91" fmla="*/ 168 h 170"/>
                <a:gd name="T92" fmla="*/ 0 w 282"/>
                <a:gd name="T93" fmla="*/ 170 h 170"/>
                <a:gd name="T94" fmla="*/ 0 w 282"/>
                <a:gd name="T95" fmla="*/ 170 h 170"/>
                <a:gd name="T96" fmla="*/ 0 w 282"/>
                <a:gd name="T97" fmla="*/ 170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2" h="170">
                  <a:moveTo>
                    <a:pt x="0" y="170"/>
                  </a:moveTo>
                  <a:lnTo>
                    <a:pt x="13" y="168"/>
                  </a:lnTo>
                  <a:lnTo>
                    <a:pt x="25" y="167"/>
                  </a:lnTo>
                  <a:lnTo>
                    <a:pt x="38" y="165"/>
                  </a:lnTo>
                  <a:lnTo>
                    <a:pt x="50" y="162"/>
                  </a:lnTo>
                  <a:lnTo>
                    <a:pt x="62" y="159"/>
                  </a:lnTo>
                  <a:lnTo>
                    <a:pt x="75" y="156"/>
                  </a:lnTo>
                  <a:lnTo>
                    <a:pt x="87" y="152"/>
                  </a:lnTo>
                  <a:lnTo>
                    <a:pt x="98" y="148"/>
                  </a:lnTo>
                  <a:lnTo>
                    <a:pt x="110" y="144"/>
                  </a:lnTo>
                  <a:lnTo>
                    <a:pt x="122" y="139"/>
                  </a:lnTo>
                  <a:lnTo>
                    <a:pt x="133" y="133"/>
                  </a:lnTo>
                  <a:lnTo>
                    <a:pt x="144" y="127"/>
                  </a:lnTo>
                  <a:lnTo>
                    <a:pt x="155" y="122"/>
                  </a:lnTo>
                  <a:lnTo>
                    <a:pt x="166" y="115"/>
                  </a:lnTo>
                  <a:lnTo>
                    <a:pt x="176" y="108"/>
                  </a:lnTo>
                  <a:lnTo>
                    <a:pt x="186" y="100"/>
                  </a:lnTo>
                  <a:lnTo>
                    <a:pt x="192" y="96"/>
                  </a:lnTo>
                  <a:lnTo>
                    <a:pt x="197" y="91"/>
                  </a:lnTo>
                  <a:lnTo>
                    <a:pt x="203" y="87"/>
                  </a:lnTo>
                  <a:lnTo>
                    <a:pt x="209" y="82"/>
                  </a:lnTo>
                  <a:lnTo>
                    <a:pt x="214" y="77"/>
                  </a:lnTo>
                  <a:lnTo>
                    <a:pt x="220" y="73"/>
                  </a:lnTo>
                  <a:lnTo>
                    <a:pt x="226" y="68"/>
                  </a:lnTo>
                  <a:lnTo>
                    <a:pt x="231" y="63"/>
                  </a:lnTo>
                  <a:lnTo>
                    <a:pt x="235" y="60"/>
                  </a:lnTo>
                  <a:lnTo>
                    <a:pt x="240" y="56"/>
                  </a:lnTo>
                  <a:lnTo>
                    <a:pt x="244" y="53"/>
                  </a:lnTo>
                  <a:lnTo>
                    <a:pt x="248" y="48"/>
                  </a:lnTo>
                  <a:lnTo>
                    <a:pt x="252" y="44"/>
                  </a:lnTo>
                  <a:lnTo>
                    <a:pt x="256" y="40"/>
                  </a:lnTo>
                  <a:lnTo>
                    <a:pt x="260" y="37"/>
                  </a:lnTo>
                  <a:lnTo>
                    <a:pt x="264" y="33"/>
                  </a:lnTo>
                  <a:lnTo>
                    <a:pt x="267" y="30"/>
                  </a:lnTo>
                  <a:lnTo>
                    <a:pt x="270" y="27"/>
                  </a:lnTo>
                  <a:lnTo>
                    <a:pt x="273" y="23"/>
                  </a:lnTo>
                  <a:lnTo>
                    <a:pt x="277" y="20"/>
                  </a:lnTo>
                  <a:lnTo>
                    <a:pt x="279" y="16"/>
                  </a:lnTo>
                  <a:lnTo>
                    <a:pt x="281" y="12"/>
                  </a:lnTo>
                  <a:lnTo>
                    <a:pt x="282" y="7"/>
                  </a:lnTo>
                  <a:lnTo>
                    <a:pt x="282" y="3"/>
                  </a:lnTo>
                  <a:lnTo>
                    <a:pt x="282" y="1"/>
                  </a:lnTo>
                  <a:lnTo>
                    <a:pt x="281" y="1"/>
                  </a:lnTo>
                  <a:lnTo>
                    <a:pt x="279" y="0"/>
                  </a:lnTo>
                  <a:lnTo>
                    <a:pt x="278" y="0"/>
                  </a:lnTo>
                  <a:lnTo>
                    <a:pt x="274" y="1"/>
                  </a:lnTo>
                  <a:lnTo>
                    <a:pt x="271" y="2"/>
                  </a:lnTo>
                  <a:lnTo>
                    <a:pt x="268" y="5"/>
                  </a:lnTo>
                  <a:lnTo>
                    <a:pt x="265" y="7"/>
                  </a:lnTo>
                  <a:lnTo>
                    <a:pt x="263" y="10"/>
                  </a:lnTo>
                  <a:lnTo>
                    <a:pt x="260" y="13"/>
                  </a:lnTo>
                  <a:lnTo>
                    <a:pt x="258" y="16"/>
                  </a:lnTo>
                  <a:lnTo>
                    <a:pt x="256" y="18"/>
                  </a:lnTo>
                  <a:lnTo>
                    <a:pt x="252" y="23"/>
                  </a:lnTo>
                  <a:lnTo>
                    <a:pt x="249" y="27"/>
                  </a:lnTo>
                  <a:lnTo>
                    <a:pt x="245" y="31"/>
                  </a:lnTo>
                  <a:lnTo>
                    <a:pt x="241" y="35"/>
                  </a:lnTo>
                  <a:lnTo>
                    <a:pt x="237" y="40"/>
                  </a:lnTo>
                  <a:lnTo>
                    <a:pt x="234" y="44"/>
                  </a:lnTo>
                  <a:lnTo>
                    <a:pt x="230" y="48"/>
                  </a:lnTo>
                  <a:lnTo>
                    <a:pt x="226" y="52"/>
                  </a:lnTo>
                  <a:lnTo>
                    <a:pt x="221" y="57"/>
                  </a:lnTo>
                  <a:lnTo>
                    <a:pt x="216" y="63"/>
                  </a:lnTo>
                  <a:lnTo>
                    <a:pt x="211" y="68"/>
                  </a:lnTo>
                  <a:lnTo>
                    <a:pt x="205" y="73"/>
                  </a:lnTo>
                  <a:lnTo>
                    <a:pt x="200" y="78"/>
                  </a:lnTo>
                  <a:lnTo>
                    <a:pt x="195" y="84"/>
                  </a:lnTo>
                  <a:lnTo>
                    <a:pt x="189" y="89"/>
                  </a:lnTo>
                  <a:lnTo>
                    <a:pt x="184" y="94"/>
                  </a:lnTo>
                  <a:lnTo>
                    <a:pt x="175" y="102"/>
                  </a:lnTo>
                  <a:lnTo>
                    <a:pt x="166" y="108"/>
                  </a:lnTo>
                  <a:lnTo>
                    <a:pt x="156" y="114"/>
                  </a:lnTo>
                  <a:lnTo>
                    <a:pt x="146" y="120"/>
                  </a:lnTo>
                  <a:lnTo>
                    <a:pt x="136" y="126"/>
                  </a:lnTo>
                  <a:lnTo>
                    <a:pt x="125" y="131"/>
                  </a:lnTo>
                  <a:lnTo>
                    <a:pt x="115" y="136"/>
                  </a:lnTo>
                  <a:lnTo>
                    <a:pt x="105" y="141"/>
                  </a:lnTo>
                  <a:lnTo>
                    <a:pt x="98" y="144"/>
                  </a:lnTo>
                  <a:lnTo>
                    <a:pt x="92" y="146"/>
                  </a:lnTo>
                  <a:lnTo>
                    <a:pt x="86" y="148"/>
                  </a:lnTo>
                  <a:lnTo>
                    <a:pt x="79" y="151"/>
                  </a:lnTo>
                  <a:lnTo>
                    <a:pt x="73" y="152"/>
                  </a:lnTo>
                  <a:lnTo>
                    <a:pt x="66" y="155"/>
                  </a:lnTo>
                  <a:lnTo>
                    <a:pt x="60" y="156"/>
                  </a:lnTo>
                  <a:lnTo>
                    <a:pt x="53" y="158"/>
                  </a:lnTo>
                  <a:lnTo>
                    <a:pt x="47" y="160"/>
                  </a:lnTo>
                  <a:lnTo>
                    <a:pt x="40" y="161"/>
                  </a:lnTo>
                  <a:lnTo>
                    <a:pt x="34" y="163"/>
                  </a:lnTo>
                  <a:lnTo>
                    <a:pt x="27" y="164"/>
                  </a:lnTo>
                  <a:lnTo>
                    <a:pt x="20" y="166"/>
                  </a:lnTo>
                  <a:lnTo>
                    <a:pt x="13" y="167"/>
                  </a:lnTo>
                  <a:lnTo>
                    <a:pt x="7" y="168"/>
                  </a:lnTo>
                  <a:lnTo>
                    <a:pt x="0"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1" name="Freeform 126"/>
            <p:cNvSpPr>
              <a:spLocks/>
            </p:cNvSpPr>
            <p:nvPr/>
          </p:nvSpPr>
          <p:spPr bwMode="auto">
            <a:xfrm>
              <a:off x="1825" y="1815"/>
              <a:ext cx="48" cy="144"/>
            </a:xfrm>
            <a:custGeom>
              <a:avLst/>
              <a:gdLst>
                <a:gd name="T0" fmla="*/ 48 w 48"/>
                <a:gd name="T1" fmla="*/ 0 h 144"/>
                <a:gd name="T2" fmla="*/ 34 w 48"/>
                <a:gd name="T3" fmla="*/ 14 h 144"/>
                <a:gd name="T4" fmla="*/ 23 w 48"/>
                <a:gd name="T5" fmla="*/ 30 h 144"/>
                <a:gd name="T6" fmla="*/ 13 w 48"/>
                <a:gd name="T7" fmla="*/ 47 h 144"/>
                <a:gd name="T8" fmla="*/ 6 w 48"/>
                <a:gd name="T9" fmla="*/ 66 h 144"/>
                <a:gd name="T10" fmla="*/ 2 w 48"/>
                <a:gd name="T11" fmla="*/ 86 h 144"/>
                <a:gd name="T12" fmla="*/ 0 w 48"/>
                <a:gd name="T13" fmla="*/ 105 h 144"/>
                <a:gd name="T14" fmla="*/ 3 w 48"/>
                <a:gd name="T15" fmla="*/ 124 h 144"/>
                <a:gd name="T16" fmla="*/ 9 w 48"/>
                <a:gd name="T17" fmla="*/ 143 h 144"/>
                <a:gd name="T18" fmla="*/ 11 w 48"/>
                <a:gd name="T19" fmla="*/ 144 h 144"/>
                <a:gd name="T20" fmla="*/ 14 w 48"/>
                <a:gd name="T21" fmla="*/ 143 h 144"/>
                <a:gd name="T22" fmla="*/ 15 w 48"/>
                <a:gd name="T23" fmla="*/ 141 h 144"/>
                <a:gd name="T24" fmla="*/ 17 w 48"/>
                <a:gd name="T25" fmla="*/ 139 h 144"/>
                <a:gd name="T26" fmla="*/ 14 w 48"/>
                <a:gd name="T27" fmla="*/ 122 h 144"/>
                <a:gd name="T28" fmla="*/ 11 w 48"/>
                <a:gd name="T29" fmla="*/ 105 h 144"/>
                <a:gd name="T30" fmla="*/ 10 w 48"/>
                <a:gd name="T31" fmla="*/ 88 h 144"/>
                <a:gd name="T32" fmla="*/ 11 w 48"/>
                <a:gd name="T33" fmla="*/ 70 h 144"/>
                <a:gd name="T34" fmla="*/ 14 w 48"/>
                <a:gd name="T35" fmla="*/ 60 h 144"/>
                <a:gd name="T36" fmla="*/ 17 w 48"/>
                <a:gd name="T37" fmla="*/ 51 h 144"/>
                <a:gd name="T38" fmla="*/ 21 w 48"/>
                <a:gd name="T39" fmla="*/ 42 h 144"/>
                <a:gd name="T40" fmla="*/ 25 w 48"/>
                <a:gd name="T41" fmla="*/ 32 h 144"/>
                <a:gd name="T42" fmla="*/ 30 w 48"/>
                <a:gd name="T43" fmla="*/ 24 h 144"/>
                <a:gd name="T44" fmla="*/ 35 w 48"/>
                <a:gd name="T45" fmla="*/ 15 h 144"/>
                <a:gd name="T46" fmla="*/ 41 w 48"/>
                <a:gd name="T47" fmla="*/ 7 h 144"/>
                <a:gd name="T48" fmla="*/ 48 w 48"/>
                <a:gd name="T49" fmla="*/ 0 h 144"/>
                <a:gd name="T50" fmla="*/ 48 w 48"/>
                <a:gd name="T51" fmla="*/ 0 h 144"/>
                <a:gd name="T52" fmla="*/ 48 w 48"/>
                <a:gd name="T53" fmla="*/ 0 h 144"/>
                <a:gd name="T54" fmla="*/ 48 w 48"/>
                <a:gd name="T55" fmla="*/ 0 h 144"/>
                <a:gd name="T56" fmla="*/ 48 w 48"/>
                <a:gd name="T57" fmla="*/ 0 h 144"/>
                <a:gd name="T58" fmla="*/ 48 w 48"/>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144">
                  <a:moveTo>
                    <a:pt x="48" y="0"/>
                  </a:moveTo>
                  <a:lnTo>
                    <a:pt x="34" y="14"/>
                  </a:lnTo>
                  <a:lnTo>
                    <a:pt x="23" y="30"/>
                  </a:lnTo>
                  <a:lnTo>
                    <a:pt x="13" y="47"/>
                  </a:lnTo>
                  <a:lnTo>
                    <a:pt x="6" y="66"/>
                  </a:lnTo>
                  <a:lnTo>
                    <a:pt x="2" y="86"/>
                  </a:lnTo>
                  <a:lnTo>
                    <a:pt x="0" y="105"/>
                  </a:lnTo>
                  <a:lnTo>
                    <a:pt x="3" y="124"/>
                  </a:lnTo>
                  <a:lnTo>
                    <a:pt x="9" y="143"/>
                  </a:lnTo>
                  <a:lnTo>
                    <a:pt x="11" y="144"/>
                  </a:lnTo>
                  <a:lnTo>
                    <a:pt x="14" y="143"/>
                  </a:lnTo>
                  <a:lnTo>
                    <a:pt x="15" y="141"/>
                  </a:lnTo>
                  <a:lnTo>
                    <a:pt x="17" y="139"/>
                  </a:lnTo>
                  <a:lnTo>
                    <a:pt x="14" y="122"/>
                  </a:lnTo>
                  <a:lnTo>
                    <a:pt x="11" y="105"/>
                  </a:lnTo>
                  <a:lnTo>
                    <a:pt x="10" y="88"/>
                  </a:lnTo>
                  <a:lnTo>
                    <a:pt x="11" y="70"/>
                  </a:lnTo>
                  <a:lnTo>
                    <a:pt x="14" y="60"/>
                  </a:lnTo>
                  <a:lnTo>
                    <a:pt x="17" y="51"/>
                  </a:lnTo>
                  <a:lnTo>
                    <a:pt x="21" y="42"/>
                  </a:lnTo>
                  <a:lnTo>
                    <a:pt x="25" y="32"/>
                  </a:lnTo>
                  <a:lnTo>
                    <a:pt x="30" y="24"/>
                  </a:lnTo>
                  <a:lnTo>
                    <a:pt x="35" y="15"/>
                  </a:lnTo>
                  <a:lnTo>
                    <a:pt x="41" y="7"/>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2" name="Freeform 127"/>
            <p:cNvSpPr>
              <a:spLocks/>
            </p:cNvSpPr>
            <p:nvPr/>
          </p:nvSpPr>
          <p:spPr bwMode="auto">
            <a:xfrm>
              <a:off x="1758" y="1901"/>
              <a:ext cx="83" cy="65"/>
            </a:xfrm>
            <a:custGeom>
              <a:avLst/>
              <a:gdLst>
                <a:gd name="T0" fmla="*/ 0 w 83"/>
                <a:gd name="T1" fmla="*/ 0 h 65"/>
                <a:gd name="T2" fmla="*/ 0 w 83"/>
                <a:gd name="T3" fmla="*/ 6 h 65"/>
                <a:gd name="T4" fmla="*/ 0 w 83"/>
                <a:gd name="T5" fmla="*/ 13 h 65"/>
                <a:gd name="T6" fmla="*/ 2 w 83"/>
                <a:gd name="T7" fmla="*/ 20 h 65"/>
                <a:gd name="T8" fmla="*/ 4 w 83"/>
                <a:gd name="T9" fmla="*/ 25 h 65"/>
                <a:gd name="T10" fmla="*/ 8 w 83"/>
                <a:gd name="T11" fmla="*/ 31 h 65"/>
                <a:gd name="T12" fmla="*/ 12 w 83"/>
                <a:gd name="T13" fmla="*/ 36 h 65"/>
                <a:gd name="T14" fmla="*/ 17 w 83"/>
                <a:gd name="T15" fmla="*/ 41 h 65"/>
                <a:gd name="T16" fmla="*/ 22 w 83"/>
                <a:gd name="T17" fmla="*/ 46 h 65"/>
                <a:gd name="T18" fmla="*/ 28 w 83"/>
                <a:gd name="T19" fmla="*/ 49 h 65"/>
                <a:gd name="T20" fmla="*/ 33 w 83"/>
                <a:gd name="T21" fmla="*/ 53 h 65"/>
                <a:gd name="T22" fmla="*/ 40 w 83"/>
                <a:gd name="T23" fmla="*/ 56 h 65"/>
                <a:gd name="T24" fmla="*/ 47 w 83"/>
                <a:gd name="T25" fmla="*/ 59 h 65"/>
                <a:gd name="T26" fmla="*/ 54 w 83"/>
                <a:gd name="T27" fmla="*/ 62 h 65"/>
                <a:gd name="T28" fmla="*/ 62 w 83"/>
                <a:gd name="T29" fmla="*/ 64 h 65"/>
                <a:gd name="T30" fmla="*/ 69 w 83"/>
                <a:gd name="T31" fmla="*/ 65 h 65"/>
                <a:gd name="T32" fmla="*/ 75 w 83"/>
                <a:gd name="T33" fmla="*/ 64 h 65"/>
                <a:gd name="T34" fmla="*/ 78 w 83"/>
                <a:gd name="T35" fmla="*/ 62 h 65"/>
                <a:gd name="T36" fmla="*/ 82 w 83"/>
                <a:gd name="T37" fmla="*/ 59 h 65"/>
                <a:gd name="T38" fmla="*/ 83 w 83"/>
                <a:gd name="T39" fmla="*/ 55 h 65"/>
                <a:gd name="T40" fmla="*/ 81 w 83"/>
                <a:gd name="T41" fmla="*/ 52 h 65"/>
                <a:gd name="T42" fmla="*/ 78 w 83"/>
                <a:gd name="T43" fmla="*/ 51 h 65"/>
                <a:gd name="T44" fmla="*/ 76 w 83"/>
                <a:gd name="T45" fmla="*/ 50 h 65"/>
                <a:gd name="T46" fmla="*/ 73 w 83"/>
                <a:gd name="T47" fmla="*/ 50 h 65"/>
                <a:gd name="T48" fmla="*/ 71 w 83"/>
                <a:gd name="T49" fmla="*/ 50 h 65"/>
                <a:gd name="T50" fmla="*/ 68 w 83"/>
                <a:gd name="T51" fmla="*/ 50 h 65"/>
                <a:gd name="T52" fmla="*/ 66 w 83"/>
                <a:gd name="T53" fmla="*/ 49 h 65"/>
                <a:gd name="T54" fmla="*/ 63 w 83"/>
                <a:gd name="T55" fmla="*/ 49 h 65"/>
                <a:gd name="T56" fmla="*/ 60 w 83"/>
                <a:gd name="T57" fmla="*/ 49 h 65"/>
                <a:gd name="T58" fmla="*/ 57 w 83"/>
                <a:gd name="T59" fmla="*/ 49 h 65"/>
                <a:gd name="T60" fmla="*/ 53 w 83"/>
                <a:gd name="T61" fmla="*/ 48 h 65"/>
                <a:gd name="T62" fmla="*/ 50 w 83"/>
                <a:gd name="T63" fmla="*/ 47 h 65"/>
                <a:gd name="T64" fmla="*/ 47 w 83"/>
                <a:gd name="T65" fmla="*/ 47 h 65"/>
                <a:gd name="T66" fmla="*/ 44 w 83"/>
                <a:gd name="T67" fmla="*/ 46 h 65"/>
                <a:gd name="T68" fmla="*/ 40 w 83"/>
                <a:gd name="T69" fmla="*/ 45 h 65"/>
                <a:gd name="T70" fmla="*/ 37 w 83"/>
                <a:gd name="T71" fmla="*/ 44 h 65"/>
                <a:gd name="T72" fmla="*/ 34 w 83"/>
                <a:gd name="T73" fmla="*/ 43 h 65"/>
                <a:gd name="T74" fmla="*/ 26 w 83"/>
                <a:gd name="T75" fmla="*/ 40 h 65"/>
                <a:gd name="T76" fmla="*/ 20 w 83"/>
                <a:gd name="T77" fmla="*/ 36 h 65"/>
                <a:gd name="T78" fmla="*/ 14 w 83"/>
                <a:gd name="T79" fmla="*/ 32 h 65"/>
                <a:gd name="T80" fmla="*/ 9 w 83"/>
                <a:gd name="T81" fmla="*/ 27 h 65"/>
                <a:gd name="T82" fmla="*/ 5 w 83"/>
                <a:gd name="T83" fmla="*/ 21 h 65"/>
                <a:gd name="T84" fmla="*/ 2 w 83"/>
                <a:gd name="T85" fmla="*/ 14 h 65"/>
                <a:gd name="T86" fmla="*/ 0 w 83"/>
                <a:gd name="T87" fmla="*/ 8 h 65"/>
                <a:gd name="T88" fmla="*/ 0 w 83"/>
                <a:gd name="T89" fmla="*/ 0 h 65"/>
                <a:gd name="T90" fmla="*/ 0 w 83"/>
                <a:gd name="T91" fmla="*/ 0 h 65"/>
                <a:gd name="T92" fmla="*/ 0 w 83"/>
                <a:gd name="T93" fmla="*/ 0 h 65"/>
                <a:gd name="T94" fmla="*/ 0 w 83"/>
                <a:gd name="T95" fmla="*/ 0 h 65"/>
                <a:gd name="T96" fmla="*/ 0 w 83"/>
                <a:gd name="T97" fmla="*/ 0 h 65"/>
                <a:gd name="T98" fmla="*/ 0 w 83"/>
                <a:gd name="T99" fmla="*/ 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 h="65">
                  <a:moveTo>
                    <a:pt x="0" y="0"/>
                  </a:moveTo>
                  <a:lnTo>
                    <a:pt x="0" y="6"/>
                  </a:lnTo>
                  <a:lnTo>
                    <a:pt x="0" y="13"/>
                  </a:lnTo>
                  <a:lnTo>
                    <a:pt x="2" y="20"/>
                  </a:lnTo>
                  <a:lnTo>
                    <a:pt x="4" y="25"/>
                  </a:lnTo>
                  <a:lnTo>
                    <a:pt x="8" y="31"/>
                  </a:lnTo>
                  <a:lnTo>
                    <a:pt x="12" y="36"/>
                  </a:lnTo>
                  <a:lnTo>
                    <a:pt x="17" y="41"/>
                  </a:lnTo>
                  <a:lnTo>
                    <a:pt x="22" y="46"/>
                  </a:lnTo>
                  <a:lnTo>
                    <a:pt x="28" y="49"/>
                  </a:lnTo>
                  <a:lnTo>
                    <a:pt x="33" y="53"/>
                  </a:lnTo>
                  <a:lnTo>
                    <a:pt x="40" y="56"/>
                  </a:lnTo>
                  <a:lnTo>
                    <a:pt x="47" y="59"/>
                  </a:lnTo>
                  <a:lnTo>
                    <a:pt x="54" y="62"/>
                  </a:lnTo>
                  <a:lnTo>
                    <a:pt x="62" y="64"/>
                  </a:lnTo>
                  <a:lnTo>
                    <a:pt x="69" y="65"/>
                  </a:lnTo>
                  <a:lnTo>
                    <a:pt x="75" y="64"/>
                  </a:lnTo>
                  <a:lnTo>
                    <a:pt x="78" y="62"/>
                  </a:lnTo>
                  <a:lnTo>
                    <a:pt x="82" y="59"/>
                  </a:lnTo>
                  <a:lnTo>
                    <a:pt x="83" y="55"/>
                  </a:lnTo>
                  <a:lnTo>
                    <a:pt x="81" y="52"/>
                  </a:lnTo>
                  <a:lnTo>
                    <a:pt x="78" y="51"/>
                  </a:lnTo>
                  <a:lnTo>
                    <a:pt x="76" y="50"/>
                  </a:lnTo>
                  <a:lnTo>
                    <a:pt x="73" y="50"/>
                  </a:lnTo>
                  <a:lnTo>
                    <a:pt x="71" y="50"/>
                  </a:lnTo>
                  <a:lnTo>
                    <a:pt x="68" y="50"/>
                  </a:lnTo>
                  <a:lnTo>
                    <a:pt x="66" y="49"/>
                  </a:lnTo>
                  <a:lnTo>
                    <a:pt x="63" y="49"/>
                  </a:lnTo>
                  <a:lnTo>
                    <a:pt x="60" y="49"/>
                  </a:lnTo>
                  <a:lnTo>
                    <a:pt x="57" y="49"/>
                  </a:lnTo>
                  <a:lnTo>
                    <a:pt x="53" y="48"/>
                  </a:lnTo>
                  <a:lnTo>
                    <a:pt x="50" y="47"/>
                  </a:lnTo>
                  <a:lnTo>
                    <a:pt x="47" y="47"/>
                  </a:lnTo>
                  <a:lnTo>
                    <a:pt x="44" y="46"/>
                  </a:lnTo>
                  <a:lnTo>
                    <a:pt x="40" y="45"/>
                  </a:lnTo>
                  <a:lnTo>
                    <a:pt x="37" y="44"/>
                  </a:lnTo>
                  <a:lnTo>
                    <a:pt x="34" y="43"/>
                  </a:lnTo>
                  <a:lnTo>
                    <a:pt x="26" y="40"/>
                  </a:lnTo>
                  <a:lnTo>
                    <a:pt x="20" y="36"/>
                  </a:lnTo>
                  <a:lnTo>
                    <a:pt x="14" y="32"/>
                  </a:lnTo>
                  <a:lnTo>
                    <a:pt x="9" y="27"/>
                  </a:lnTo>
                  <a:lnTo>
                    <a:pt x="5" y="21"/>
                  </a:lnTo>
                  <a:lnTo>
                    <a:pt x="2" y="14"/>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3" name="Freeform 128"/>
            <p:cNvSpPr>
              <a:spLocks/>
            </p:cNvSpPr>
            <p:nvPr/>
          </p:nvSpPr>
          <p:spPr bwMode="auto">
            <a:xfrm>
              <a:off x="2128" y="1649"/>
              <a:ext cx="157" cy="100"/>
            </a:xfrm>
            <a:custGeom>
              <a:avLst/>
              <a:gdLst>
                <a:gd name="T0" fmla="*/ 4 w 157"/>
                <a:gd name="T1" fmla="*/ 95 h 100"/>
                <a:gd name="T2" fmla="*/ 10 w 157"/>
                <a:gd name="T3" fmla="*/ 84 h 100"/>
                <a:gd name="T4" fmla="*/ 16 w 157"/>
                <a:gd name="T5" fmla="*/ 72 h 100"/>
                <a:gd name="T6" fmla="*/ 21 w 157"/>
                <a:gd name="T7" fmla="*/ 61 h 100"/>
                <a:gd name="T8" fmla="*/ 27 w 157"/>
                <a:gd name="T9" fmla="*/ 49 h 100"/>
                <a:gd name="T10" fmla="*/ 32 w 157"/>
                <a:gd name="T11" fmla="*/ 36 h 100"/>
                <a:gd name="T12" fmla="*/ 38 w 157"/>
                <a:gd name="T13" fmla="*/ 25 h 100"/>
                <a:gd name="T14" fmla="*/ 47 w 157"/>
                <a:gd name="T15" fmla="*/ 18 h 100"/>
                <a:gd name="T16" fmla="*/ 60 w 157"/>
                <a:gd name="T17" fmla="*/ 16 h 100"/>
                <a:gd name="T18" fmla="*/ 74 w 157"/>
                <a:gd name="T19" fmla="*/ 14 h 100"/>
                <a:gd name="T20" fmla="*/ 89 w 157"/>
                <a:gd name="T21" fmla="*/ 13 h 100"/>
                <a:gd name="T22" fmla="*/ 103 w 157"/>
                <a:gd name="T23" fmla="*/ 14 h 100"/>
                <a:gd name="T24" fmla="*/ 114 w 157"/>
                <a:gd name="T25" fmla="*/ 18 h 100"/>
                <a:gd name="T26" fmla="*/ 125 w 157"/>
                <a:gd name="T27" fmla="*/ 24 h 100"/>
                <a:gd name="T28" fmla="*/ 135 w 157"/>
                <a:gd name="T29" fmla="*/ 33 h 100"/>
                <a:gd name="T30" fmla="*/ 145 w 157"/>
                <a:gd name="T31" fmla="*/ 42 h 100"/>
                <a:gd name="T32" fmla="*/ 152 w 157"/>
                <a:gd name="T33" fmla="*/ 46 h 100"/>
                <a:gd name="T34" fmla="*/ 157 w 157"/>
                <a:gd name="T35" fmla="*/ 43 h 100"/>
                <a:gd name="T36" fmla="*/ 154 w 157"/>
                <a:gd name="T37" fmla="*/ 34 h 100"/>
                <a:gd name="T38" fmla="*/ 144 w 157"/>
                <a:gd name="T39" fmla="*/ 21 h 100"/>
                <a:gd name="T40" fmla="*/ 133 w 157"/>
                <a:gd name="T41" fmla="*/ 12 h 100"/>
                <a:gd name="T42" fmla="*/ 120 w 157"/>
                <a:gd name="T43" fmla="*/ 4 h 100"/>
                <a:gd name="T44" fmla="*/ 110 w 157"/>
                <a:gd name="T45" fmla="*/ 1 h 100"/>
                <a:gd name="T46" fmla="*/ 104 w 157"/>
                <a:gd name="T47" fmla="*/ 0 h 100"/>
                <a:gd name="T48" fmla="*/ 98 w 157"/>
                <a:gd name="T49" fmla="*/ 1 h 100"/>
                <a:gd name="T50" fmla="*/ 92 w 157"/>
                <a:gd name="T51" fmla="*/ 2 h 100"/>
                <a:gd name="T52" fmla="*/ 84 w 157"/>
                <a:gd name="T53" fmla="*/ 3 h 100"/>
                <a:gd name="T54" fmla="*/ 74 w 157"/>
                <a:gd name="T55" fmla="*/ 4 h 100"/>
                <a:gd name="T56" fmla="*/ 65 w 157"/>
                <a:gd name="T57" fmla="*/ 5 h 100"/>
                <a:gd name="T58" fmla="*/ 55 w 157"/>
                <a:gd name="T59" fmla="*/ 6 h 100"/>
                <a:gd name="T60" fmla="*/ 45 w 157"/>
                <a:gd name="T61" fmla="*/ 9 h 100"/>
                <a:gd name="T62" fmla="*/ 37 w 157"/>
                <a:gd name="T63" fmla="*/ 14 h 100"/>
                <a:gd name="T64" fmla="*/ 30 w 157"/>
                <a:gd name="T65" fmla="*/ 21 h 100"/>
                <a:gd name="T66" fmla="*/ 25 w 157"/>
                <a:gd name="T67" fmla="*/ 30 h 100"/>
                <a:gd name="T68" fmla="*/ 21 w 157"/>
                <a:gd name="T69" fmla="*/ 43 h 100"/>
                <a:gd name="T70" fmla="*/ 15 w 157"/>
                <a:gd name="T71" fmla="*/ 59 h 100"/>
                <a:gd name="T72" fmla="*/ 10 w 157"/>
                <a:gd name="T73" fmla="*/ 76 h 100"/>
                <a:gd name="T74" fmla="*/ 4 w 157"/>
                <a:gd name="T75" fmla="*/ 92 h 100"/>
                <a:gd name="T76" fmla="*/ 0 w 157"/>
                <a:gd name="T77" fmla="*/ 100 h 100"/>
                <a:gd name="T78" fmla="*/ 0 w 157"/>
                <a:gd name="T79" fmla="*/ 100 h 100"/>
                <a:gd name="T80" fmla="*/ 0 w 157"/>
                <a:gd name="T81" fmla="*/ 100 h 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7" h="100">
                  <a:moveTo>
                    <a:pt x="0" y="100"/>
                  </a:moveTo>
                  <a:lnTo>
                    <a:pt x="4" y="95"/>
                  </a:lnTo>
                  <a:lnTo>
                    <a:pt x="7" y="89"/>
                  </a:lnTo>
                  <a:lnTo>
                    <a:pt x="10" y="84"/>
                  </a:lnTo>
                  <a:lnTo>
                    <a:pt x="13" y="78"/>
                  </a:lnTo>
                  <a:lnTo>
                    <a:pt x="16" y="72"/>
                  </a:lnTo>
                  <a:lnTo>
                    <a:pt x="19" y="66"/>
                  </a:lnTo>
                  <a:lnTo>
                    <a:pt x="21" y="61"/>
                  </a:lnTo>
                  <a:lnTo>
                    <a:pt x="24" y="55"/>
                  </a:lnTo>
                  <a:lnTo>
                    <a:pt x="27" y="49"/>
                  </a:lnTo>
                  <a:lnTo>
                    <a:pt x="29" y="43"/>
                  </a:lnTo>
                  <a:lnTo>
                    <a:pt x="32" y="36"/>
                  </a:lnTo>
                  <a:lnTo>
                    <a:pt x="34" y="31"/>
                  </a:lnTo>
                  <a:lnTo>
                    <a:pt x="38" y="25"/>
                  </a:lnTo>
                  <a:lnTo>
                    <a:pt x="42" y="21"/>
                  </a:lnTo>
                  <a:lnTo>
                    <a:pt x="47" y="18"/>
                  </a:lnTo>
                  <a:lnTo>
                    <a:pt x="54" y="16"/>
                  </a:lnTo>
                  <a:lnTo>
                    <a:pt x="60" y="16"/>
                  </a:lnTo>
                  <a:lnTo>
                    <a:pt x="66" y="14"/>
                  </a:lnTo>
                  <a:lnTo>
                    <a:pt x="74" y="14"/>
                  </a:lnTo>
                  <a:lnTo>
                    <a:pt x="81" y="13"/>
                  </a:lnTo>
                  <a:lnTo>
                    <a:pt x="89" y="13"/>
                  </a:lnTo>
                  <a:lnTo>
                    <a:pt x="96" y="14"/>
                  </a:lnTo>
                  <a:lnTo>
                    <a:pt x="103" y="14"/>
                  </a:lnTo>
                  <a:lnTo>
                    <a:pt x="108" y="16"/>
                  </a:lnTo>
                  <a:lnTo>
                    <a:pt x="114" y="18"/>
                  </a:lnTo>
                  <a:lnTo>
                    <a:pt x="120" y="21"/>
                  </a:lnTo>
                  <a:lnTo>
                    <a:pt x="125" y="24"/>
                  </a:lnTo>
                  <a:lnTo>
                    <a:pt x="130" y="28"/>
                  </a:lnTo>
                  <a:lnTo>
                    <a:pt x="135" y="33"/>
                  </a:lnTo>
                  <a:lnTo>
                    <a:pt x="140" y="37"/>
                  </a:lnTo>
                  <a:lnTo>
                    <a:pt x="145" y="42"/>
                  </a:lnTo>
                  <a:lnTo>
                    <a:pt x="149" y="46"/>
                  </a:lnTo>
                  <a:lnTo>
                    <a:pt x="152" y="46"/>
                  </a:lnTo>
                  <a:lnTo>
                    <a:pt x="155" y="45"/>
                  </a:lnTo>
                  <a:lnTo>
                    <a:pt x="157" y="43"/>
                  </a:lnTo>
                  <a:lnTo>
                    <a:pt x="157" y="40"/>
                  </a:lnTo>
                  <a:lnTo>
                    <a:pt x="154" y="34"/>
                  </a:lnTo>
                  <a:lnTo>
                    <a:pt x="149" y="27"/>
                  </a:lnTo>
                  <a:lnTo>
                    <a:pt x="144" y="21"/>
                  </a:lnTo>
                  <a:lnTo>
                    <a:pt x="139" y="16"/>
                  </a:lnTo>
                  <a:lnTo>
                    <a:pt x="133" y="12"/>
                  </a:lnTo>
                  <a:lnTo>
                    <a:pt x="126" y="8"/>
                  </a:lnTo>
                  <a:lnTo>
                    <a:pt x="120" y="4"/>
                  </a:lnTo>
                  <a:lnTo>
                    <a:pt x="113" y="2"/>
                  </a:lnTo>
                  <a:lnTo>
                    <a:pt x="110" y="1"/>
                  </a:lnTo>
                  <a:lnTo>
                    <a:pt x="107" y="1"/>
                  </a:lnTo>
                  <a:lnTo>
                    <a:pt x="104" y="0"/>
                  </a:lnTo>
                  <a:lnTo>
                    <a:pt x="101" y="0"/>
                  </a:lnTo>
                  <a:lnTo>
                    <a:pt x="98" y="1"/>
                  </a:lnTo>
                  <a:lnTo>
                    <a:pt x="95" y="1"/>
                  </a:lnTo>
                  <a:lnTo>
                    <a:pt x="92" y="2"/>
                  </a:lnTo>
                  <a:lnTo>
                    <a:pt x="89" y="2"/>
                  </a:lnTo>
                  <a:lnTo>
                    <a:pt x="84" y="3"/>
                  </a:lnTo>
                  <a:lnTo>
                    <a:pt x="79" y="4"/>
                  </a:lnTo>
                  <a:lnTo>
                    <a:pt x="74" y="4"/>
                  </a:lnTo>
                  <a:lnTo>
                    <a:pt x="70" y="5"/>
                  </a:lnTo>
                  <a:lnTo>
                    <a:pt x="65" y="5"/>
                  </a:lnTo>
                  <a:lnTo>
                    <a:pt x="60" y="6"/>
                  </a:lnTo>
                  <a:lnTo>
                    <a:pt x="55" y="6"/>
                  </a:lnTo>
                  <a:lnTo>
                    <a:pt x="51" y="8"/>
                  </a:lnTo>
                  <a:lnTo>
                    <a:pt x="45" y="9"/>
                  </a:lnTo>
                  <a:lnTo>
                    <a:pt x="41" y="12"/>
                  </a:lnTo>
                  <a:lnTo>
                    <a:pt x="37" y="14"/>
                  </a:lnTo>
                  <a:lnTo>
                    <a:pt x="34" y="17"/>
                  </a:lnTo>
                  <a:lnTo>
                    <a:pt x="30" y="21"/>
                  </a:lnTo>
                  <a:lnTo>
                    <a:pt x="27" y="25"/>
                  </a:lnTo>
                  <a:lnTo>
                    <a:pt x="25" y="30"/>
                  </a:lnTo>
                  <a:lnTo>
                    <a:pt x="23" y="35"/>
                  </a:lnTo>
                  <a:lnTo>
                    <a:pt x="21" y="43"/>
                  </a:lnTo>
                  <a:lnTo>
                    <a:pt x="18" y="51"/>
                  </a:lnTo>
                  <a:lnTo>
                    <a:pt x="15" y="59"/>
                  </a:lnTo>
                  <a:lnTo>
                    <a:pt x="13" y="68"/>
                  </a:lnTo>
                  <a:lnTo>
                    <a:pt x="10" y="76"/>
                  </a:lnTo>
                  <a:lnTo>
                    <a:pt x="7" y="84"/>
                  </a:lnTo>
                  <a:lnTo>
                    <a:pt x="4" y="92"/>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4" name="Freeform 129"/>
            <p:cNvSpPr>
              <a:spLocks/>
            </p:cNvSpPr>
            <p:nvPr/>
          </p:nvSpPr>
          <p:spPr bwMode="auto">
            <a:xfrm>
              <a:off x="2173" y="1679"/>
              <a:ext cx="127" cy="38"/>
            </a:xfrm>
            <a:custGeom>
              <a:avLst/>
              <a:gdLst>
                <a:gd name="T0" fmla="*/ 0 w 127"/>
                <a:gd name="T1" fmla="*/ 25 h 38"/>
                <a:gd name="T2" fmla="*/ 3 w 127"/>
                <a:gd name="T3" fmla="*/ 19 h 38"/>
                <a:gd name="T4" fmla="*/ 7 w 127"/>
                <a:gd name="T5" fmla="*/ 14 h 38"/>
                <a:gd name="T6" fmla="*/ 10 w 127"/>
                <a:gd name="T7" fmla="*/ 11 h 38"/>
                <a:gd name="T8" fmla="*/ 14 w 127"/>
                <a:gd name="T9" fmla="*/ 9 h 38"/>
                <a:gd name="T10" fmla="*/ 18 w 127"/>
                <a:gd name="T11" fmla="*/ 8 h 38"/>
                <a:gd name="T12" fmla="*/ 23 w 127"/>
                <a:gd name="T13" fmla="*/ 6 h 38"/>
                <a:gd name="T14" fmla="*/ 28 w 127"/>
                <a:gd name="T15" fmla="*/ 6 h 38"/>
                <a:gd name="T16" fmla="*/ 34 w 127"/>
                <a:gd name="T17" fmla="*/ 6 h 38"/>
                <a:gd name="T18" fmla="*/ 38 w 127"/>
                <a:gd name="T19" fmla="*/ 6 h 38"/>
                <a:gd name="T20" fmla="*/ 41 w 127"/>
                <a:gd name="T21" fmla="*/ 7 h 38"/>
                <a:gd name="T22" fmla="*/ 45 w 127"/>
                <a:gd name="T23" fmla="*/ 7 h 38"/>
                <a:gd name="T24" fmla="*/ 49 w 127"/>
                <a:gd name="T25" fmla="*/ 8 h 38"/>
                <a:gd name="T26" fmla="*/ 53 w 127"/>
                <a:gd name="T27" fmla="*/ 8 h 38"/>
                <a:gd name="T28" fmla="*/ 57 w 127"/>
                <a:gd name="T29" fmla="*/ 8 h 38"/>
                <a:gd name="T30" fmla="*/ 60 w 127"/>
                <a:gd name="T31" fmla="*/ 9 h 38"/>
                <a:gd name="T32" fmla="*/ 64 w 127"/>
                <a:gd name="T33" fmla="*/ 9 h 38"/>
                <a:gd name="T34" fmla="*/ 73 w 127"/>
                <a:gd name="T35" fmla="*/ 10 h 38"/>
                <a:gd name="T36" fmla="*/ 81 w 127"/>
                <a:gd name="T37" fmla="*/ 12 h 38"/>
                <a:gd name="T38" fmla="*/ 89 w 127"/>
                <a:gd name="T39" fmla="*/ 16 h 38"/>
                <a:gd name="T40" fmla="*/ 96 w 127"/>
                <a:gd name="T41" fmla="*/ 20 h 38"/>
                <a:gd name="T42" fmla="*/ 103 w 127"/>
                <a:gd name="T43" fmla="*/ 25 h 38"/>
                <a:gd name="T44" fmla="*/ 110 w 127"/>
                <a:gd name="T45" fmla="*/ 29 h 38"/>
                <a:gd name="T46" fmla="*/ 117 w 127"/>
                <a:gd name="T47" fmla="*/ 34 h 38"/>
                <a:gd name="T48" fmla="*/ 124 w 127"/>
                <a:gd name="T49" fmla="*/ 38 h 38"/>
                <a:gd name="T50" fmla="*/ 126 w 127"/>
                <a:gd name="T51" fmla="*/ 38 h 38"/>
                <a:gd name="T52" fmla="*/ 127 w 127"/>
                <a:gd name="T53" fmla="*/ 36 h 38"/>
                <a:gd name="T54" fmla="*/ 127 w 127"/>
                <a:gd name="T55" fmla="*/ 35 h 38"/>
                <a:gd name="T56" fmla="*/ 127 w 127"/>
                <a:gd name="T57" fmla="*/ 34 h 38"/>
                <a:gd name="T58" fmla="*/ 122 w 127"/>
                <a:gd name="T59" fmla="*/ 30 h 38"/>
                <a:gd name="T60" fmla="*/ 118 w 127"/>
                <a:gd name="T61" fmla="*/ 27 h 38"/>
                <a:gd name="T62" fmla="*/ 113 w 127"/>
                <a:gd name="T63" fmla="*/ 23 h 38"/>
                <a:gd name="T64" fmla="*/ 109 w 127"/>
                <a:gd name="T65" fmla="*/ 20 h 38"/>
                <a:gd name="T66" fmla="*/ 104 w 127"/>
                <a:gd name="T67" fmla="*/ 16 h 38"/>
                <a:gd name="T68" fmla="*/ 100 w 127"/>
                <a:gd name="T69" fmla="*/ 13 h 38"/>
                <a:gd name="T70" fmla="*/ 94 w 127"/>
                <a:gd name="T71" fmla="*/ 10 h 38"/>
                <a:gd name="T72" fmla="*/ 90 w 127"/>
                <a:gd name="T73" fmla="*/ 7 h 38"/>
                <a:gd name="T74" fmla="*/ 85 w 127"/>
                <a:gd name="T75" fmla="*/ 5 h 38"/>
                <a:gd name="T76" fmla="*/ 81 w 127"/>
                <a:gd name="T77" fmla="*/ 4 h 38"/>
                <a:gd name="T78" fmla="*/ 77 w 127"/>
                <a:gd name="T79" fmla="*/ 2 h 38"/>
                <a:gd name="T80" fmla="*/ 72 w 127"/>
                <a:gd name="T81" fmla="*/ 2 h 38"/>
                <a:gd name="T82" fmla="*/ 67 w 127"/>
                <a:gd name="T83" fmla="*/ 1 h 38"/>
                <a:gd name="T84" fmla="*/ 63 w 127"/>
                <a:gd name="T85" fmla="*/ 1 h 38"/>
                <a:gd name="T86" fmla="*/ 58 w 127"/>
                <a:gd name="T87" fmla="*/ 1 h 38"/>
                <a:gd name="T88" fmla="*/ 53 w 127"/>
                <a:gd name="T89" fmla="*/ 1 h 38"/>
                <a:gd name="T90" fmla="*/ 44 w 127"/>
                <a:gd name="T91" fmla="*/ 0 h 38"/>
                <a:gd name="T92" fmla="*/ 36 w 127"/>
                <a:gd name="T93" fmla="*/ 1 h 38"/>
                <a:gd name="T94" fmla="*/ 28 w 127"/>
                <a:gd name="T95" fmla="*/ 1 h 38"/>
                <a:gd name="T96" fmla="*/ 21 w 127"/>
                <a:gd name="T97" fmla="*/ 3 h 38"/>
                <a:gd name="T98" fmla="*/ 15 w 127"/>
                <a:gd name="T99" fmla="*/ 6 h 38"/>
                <a:gd name="T100" fmla="*/ 9 w 127"/>
                <a:gd name="T101" fmla="*/ 11 h 38"/>
                <a:gd name="T102" fmla="*/ 4 w 127"/>
                <a:gd name="T103" fmla="*/ 17 h 38"/>
                <a:gd name="T104" fmla="*/ 0 w 127"/>
                <a:gd name="T105" fmla="*/ 25 h 38"/>
                <a:gd name="T106" fmla="*/ 0 w 127"/>
                <a:gd name="T107" fmla="*/ 25 h 38"/>
                <a:gd name="T108" fmla="*/ 0 w 127"/>
                <a:gd name="T109" fmla="*/ 25 h 38"/>
                <a:gd name="T110" fmla="*/ 0 w 127"/>
                <a:gd name="T111" fmla="*/ 25 h 38"/>
                <a:gd name="T112" fmla="*/ 0 w 127"/>
                <a:gd name="T113" fmla="*/ 25 h 38"/>
                <a:gd name="T114" fmla="*/ 0 w 127"/>
                <a:gd name="T115" fmla="*/ 25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7" h="38">
                  <a:moveTo>
                    <a:pt x="0" y="25"/>
                  </a:moveTo>
                  <a:lnTo>
                    <a:pt x="3" y="19"/>
                  </a:lnTo>
                  <a:lnTo>
                    <a:pt x="7" y="14"/>
                  </a:lnTo>
                  <a:lnTo>
                    <a:pt x="10" y="11"/>
                  </a:lnTo>
                  <a:lnTo>
                    <a:pt x="14" y="9"/>
                  </a:lnTo>
                  <a:lnTo>
                    <a:pt x="18" y="8"/>
                  </a:lnTo>
                  <a:lnTo>
                    <a:pt x="23" y="6"/>
                  </a:lnTo>
                  <a:lnTo>
                    <a:pt x="28" y="6"/>
                  </a:lnTo>
                  <a:lnTo>
                    <a:pt x="34" y="6"/>
                  </a:lnTo>
                  <a:lnTo>
                    <a:pt x="38" y="6"/>
                  </a:lnTo>
                  <a:lnTo>
                    <a:pt x="41" y="7"/>
                  </a:lnTo>
                  <a:lnTo>
                    <a:pt x="45" y="7"/>
                  </a:lnTo>
                  <a:lnTo>
                    <a:pt x="49" y="8"/>
                  </a:lnTo>
                  <a:lnTo>
                    <a:pt x="53" y="8"/>
                  </a:lnTo>
                  <a:lnTo>
                    <a:pt x="57" y="8"/>
                  </a:lnTo>
                  <a:lnTo>
                    <a:pt x="60" y="9"/>
                  </a:lnTo>
                  <a:lnTo>
                    <a:pt x="64" y="9"/>
                  </a:lnTo>
                  <a:lnTo>
                    <a:pt x="73" y="10"/>
                  </a:lnTo>
                  <a:lnTo>
                    <a:pt x="81" y="12"/>
                  </a:lnTo>
                  <a:lnTo>
                    <a:pt x="89" y="16"/>
                  </a:lnTo>
                  <a:lnTo>
                    <a:pt x="96" y="20"/>
                  </a:lnTo>
                  <a:lnTo>
                    <a:pt x="103" y="25"/>
                  </a:lnTo>
                  <a:lnTo>
                    <a:pt x="110" y="29"/>
                  </a:lnTo>
                  <a:lnTo>
                    <a:pt x="117" y="34"/>
                  </a:lnTo>
                  <a:lnTo>
                    <a:pt x="124" y="38"/>
                  </a:lnTo>
                  <a:lnTo>
                    <a:pt x="126" y="38"/>
                  </a:lnTo>
                  <a:lnTo>
                    <a:pt x="127" y="36"/>
                  </a:lnTo>
                  <a:lnTo>
                    <a:pt x="127" y="35"/>
                  </a:lnTo>
                  <a:lnTo>
                    <a:pt x="127" y="34"/>
                  </a:lnTo>
                  <a:lnTo>
                    <a:pt x="122" y="30"/>
                  </a:lnTo>
                  <a:lnTo>
                    <a:pt x="118" y="27"/>
                  </a:lnTo>
                  <a:lnTo>
                    <a:pt x="113" y="23"/>
                  </a:lnTo>
                  <a:lnTo>
                    <a:pt x="109" y="20"/>
                  </a:lnTo>
                  <a:lnTo>
                    <a:pt x="104" y="16"/>
                  </a:lnTo>
                  <a:lnTo>
                    <a:pt x="100" y="13"/>
                  </a:lnTo>
                  <a:lnTo>
                    <a:pt x="94" y="10"/>
                  </a:lnTo>
                  <a:lnTo>
                    <a:pt x="90" y="7"/>
                  </a:lnTo>
                  <a:lnTo>
                    <a:pt x="85" y="5"/>
                  </a:lnTo>
                  <a:lnTo>
                    <a:pt x="81" y="4"/>
                  </a:lnTo>
                  <a:lnTo>
                    <a:pt x="77" y="2"/>
                  </a:lnTo>
                  <a:lnTo>
                    <a:pt x="72" y="2"/>
                  </a:lnTo>
                  <a:lnTo>
                    <a:pt x="67" y="1"/>
                  </a:lnTo>
                  <a:lnTo>
                    <a:pt x="63" y="1"/>
                  </a:lnTo>
                  <a:lnTo>
                    <a:pt x="58" y="1"/>
                  </a:lnTo>
                  <a:lnTo>
                    <a:pt x="53" y="1"/>
                  </a:lnTo>
                  <a:lnTo>
                    <a:pt x="44" y="0"/>
                  </a:lnTo>
                  <a:lnTo>
                    <a:pt x="36" y="1"/>
                  </a:lnTo>
                  <a:lnTo>
                    <a:pt x="28" y="1"/>
                  </a:lnTo>
                  <a:lnTo>
                    <a:pt x="21" y="3"/>
                  </a:lnTo>
                  <a:lnTo>
                    <a:pt x="15" y="6"/>
                  </a:lnTo>
                  <a:lnTo>
                    <a:pt x="9" y="11"/>
                  </a:lnTo>
                  <a:lnTo>
                    <a:pt x="4"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5" name="Freeform 130"/>
            <p:cNvSpPr>
              <a:spLocks/>
            </p:cNvSpPr>
            <p:nvPr/>
          </p:nvSpPr>
          <p:spPr bwMode="auto">
            <a:xfrm>
              <a:off x="2179" y="1706"/>
              <a:ext cx="132" cy="33"/>
            </a:xfrm>
            <a:custGeom>
              <a:avLst/>
              <a:gdLst>
                <a:gd name="T0" fmla="*/ 3 w 132"/>
                <a:gd name="T1" fmla="*/ 12 h 33"/>
                <a:gd name="T2" fmla="*/ 10 w 132"/>
                <a:gd name="T3" fmla="*/ 9 h 33"/>
                <a:gd name="T4" fmla="*/ 17 w 132"/>
                <a:gd name="T5" fmla="*/ 7 h 33"/>
                <a:gd name="T6" fmla="*/ 25 w 132"/>
                <a:gd name="T7" fmla="*/ 5 h 33"/>
                <a:gd name="T8" fmla="*/ 32 w 132"/>
                <a:gd name="T9" fmla="*/ 7 h 33"/>
                <a:gd name="T10" fmla="*/ 39 w 132"/>
                <a:gd name="T11" fmla="*/ 9 h 33"/>
                <a:gd name="T12" fmla="*/ 46 w 132"/>
                <a:gd name="T13" fmla="*/ 11 h 33"/>
                <a:gd name="T14" fmla="*/ 54 w 132"/>
                <a:gd name="T15" fmla="*/ 11 h 33"/>
                <a:gd name="T16" fmla="*/ 63 w 132"/>
                <a:gd name="T17" fmla="*/ 12 h 33"/>
                <a:gd name="T18" fmla="*/ 73 w 132"/>
                <a:gd name="T19" fmla="*/ 14 h 33"/>
                <a:gd name="T20" fmla="*/ 82 w 132"/>
                <a:gd name="T21" fmla="*/ 17 h 33"/>
                <a:gd name="T22" fmla="*/ 91 w 132"/>
                <a:gd name="T23" fmla="*/ 22 h 33"/>
                <a:gd name="T24" fmla="*/ 99 w 132"/>
                <a:gd name="T25" fmla="*/ 27 h 33"/>
                <a:gd name="T26" fmla="*/ 107 w 132"/>
                <a:gd name="T27" fmla="*/ 29 h 33"/>
                <a:gd name="T28" fmla="*/ 116 w 132"/>
                <a:gd name="T29" fmla="*/ 30 h 33"/>
                <a:gd name="T30" fmla="*/ 125 w 132"/>
                <a:gd name="T31" fmla="*/ 31 h 33"/>
                <a:gd name="T32" fmla="*/ 130 w 132"/>
                <a:gd name="T33" fmla="*/ 33 h 33"/>
                <a:gd name="T34" fmla="*/ 132 w 132"/>
                <a:gd name="T35" fmla="*/ 30 h 33"/>
                <a:gd name="T36" fmla="*/ 128 w 132"/>
                <a:gd name="T37" fmla="*/ 27 h 33"/>
                <a:gd name="T38" fmla="*/ 121 w 132"/>
                <a:gd name="T39" fmla="*/ 24 h 33"/>
                <a:gd name="T40" fmla="*/ 113 w 132"/>
                <a:gd name="T41" fmla="*/ 22 h 33"/>
                <a:gd name="T42" fmla="*/ 105 w 132"/>
                <a:gd name="T43" fmla="*/ 19 h 33"/>
                <a:gd name="T44" fmla="*/ 97 w 132"/>
                <a:gd name="T45" fmla="*/ 14 h 33"/>
                <a:gd name="T46" fmla="*/ 87 w 132"/>
                <a:gd name="T47" fmla="*/ 9 h 33"/>
                <a:gd name="T48" fmla="*/ 78 w 132"/>
                <a:gd name="T49" fmla="*/ 6 h 33"/>
                <a:gd name="T50" fmla="*/ 68 w 132"/>
                <a:gd name="T51" fmla="*/ 3 h 33"/>
                <a:gd name="T52" fmla="*/ 58 w 132"/>
                <a:gd name="T53" fmla="*/ 2 h 33"/>
                <a:gd name="T54" fmla="*/ 49 w 132"/>
                <a:gd name="T55" fmla="*/ 1 h 33"/>
                <a:gd name="T56" fmla="*/ 40 w 132"/>
                <a:gd name="T57" fmla="*/ 0 h 33"/>
                <a:gd name="T58" fmla="*/ 31 w 132"/>
                <a:gd name="T59" fmla="*/ 0 h 33"/>
                <a:gd name="T60" fmla="*/ 23 w 132"/>
                <a:gd name="T61" fmla="*/ 0 h 33"/>
                <a:gd name="T62" fmla="*/ 16 w 132"/>
                <a:gd name="T63" fmla="*/ 2 h 33"/>
                <a:gd name="T64" fmla="*/ 9 w 132"/>
                <a:gd name="T65" fmla="*/ 7 h 33"/>
                <a:gd name="T66" fmla="*/ 2 w 132"/>
                <a:gd name="T67" fmla="*/ 11 h 33"/>
                <a:gd name="T68" fmla="*/ 0 w 132"/>
                <a:gd name="T69" fmla="*/ 12 h 33"/>
                <a:gd name="T70" fmla="*/ 0 w 132"/>
                <a:gd name="T71" fmla="*/ 12 h 33"/>
                <a:gd name="T72" fmla="*/ 0 w 132"/>
                <a:gd name="T73" fmla="*/ 12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2" h="33">
                  <a:moveTo>
                    <a:pt x="0" y="12"/>
                  </a:moveTo>
                  <a:lnTo>
                    <a:pt x="3" y="12"/>
                  </a:lnTo>
                  <a:lnTo>
                    <a:pt x="6" y="10"/>
                  </a:lnTo>
                  <a:lnTo>
                    <a:pt x="10" y="9"/>
                  </a:lnTo>
                  <a:lnTo>
                    <a:pt x="14" y="8"/>
                  </a:lnTo>
                  <a:lnTo>
                    <a:pt x="17" y="7"/>
                  </a:lnTo>
                  <a:lnTo>
                    <a:pt x="21" y="6"/>
                  </a:lnTo>
                  <a:lnTo>
                    <a:pt x="25" y="5"/>
                  </a:lnTo>
                  <a:lnTo>
                    <a:pt x="28" y="6"/>
                  </a:lnTo>
                  <a:lnTo>
                    <a:pt x="32" y="7"/>
                  </a:lnTo>
                  <a:lnTo>
                    <a:pt x="36" y="8"/>
                  </a:lnTo>
                  <a:lnTo>
                    <a:pt x="39" y="9"/>
                  </a:lnTo>
                  <a:lnTo>
                    <a:pt x="43" y="9"/>
                  </a:lnTo>
                  <a:lnTo>
                    <a:pt x="46" y="11"/>
                  </a:lnTo>
                  <a:lnTo>
                    <a:pt x="50" y="11"/>
                  </a:lnTo>
                  <a:lnTo>
                    <a:pt x="54" y="11"/>
                  </a:lnTo>
                  <a:lnTo>
                    <a:pt x="58" y="12"/>
                  </a:lnTo>
                  <a:lnTo>
                    <a:pt x="63" y="12"/>
                  </a:lnTo>
                  <a:lnTo>
                    <a:pt x="68" y="13"/>
                  </a:lnTo>
                  <a:lnTo>
                    <a:pt x="73" y="14"/>
                  </a:lnTo>
                  <a:lnTo>
                    <a:pt x="77" y="16"/>
                  </a:lnTo>
                  <a:lnTo>
                    <a:pt x="82" y="17"/>
                  </a:lnTo>
                  <a:lnTo>
                    <a:pt x="87" y="20"/>
                  </a:lnTo>
                  <a:lnTo>
                    <a:pt x="91" y="22"/>
                  </a:lnTo>
                  <a:lnTo>
                    <a:pt x="95" y="25"/>
                  </a:lnTo>
                  <a:lnTo>
                    <a:pt x="99" y="27"/>
                  </a:lnTo>
                  <a:lnTo>
                    <a:pt x="103" y="28"/>
                  </a:lnTo>
                  <a:lnTo>
                    <a:pt x="107" y="29"/>
                  </a:lnTo>
                  <a:lnTo>
                    <a:pt x="112" y="30"/>
                  </a:lnTo>
                  <a:lnTo>
                    <a:pt x="116" y="30"/>
                  </a:lnTo>
                  <a:lnTo>
                    <a:pt x="121" y="31"/>
                  </a:lnTo>
                  <a:lnTo>
                    <a:pt x="125" y="31"/>
                  </a:lnTo>
                  <a:lnTo>
                    <a:pt x="129" y="33"/>
                  </a:lnTo>
                  <a:lnTo>
                    <a:pt x="130" y="33"/>
                  </a:lnTo>
                  <a:lnTo>
                    <a:pt x="131" y="32"/>
                  </a:lnTo>
                  <a:lnTo>
                    <a:pt x="132" y="30"/>
                  </a:lnTo>
                  <a:lnTo>
                    <a:pt x="128" y="27"/>
                  </a:lnTo>
                  <a:lnTo>
                    <a:pt x="124" y="26"/>
                  </a:lnTo>
                  <a:lnTo>
                    <a:pt x="121" y="24"/>
                  </a:lnTo>
                  <a:lnTo>
                    <a:pt x="117" y="23"/>
                  </a:lnTo>
                  <a:lnTo>
                    <a:pt x="113" y="22"/>
                  </a:lnTo>
                  <a:lnTo>
                    <a:pt x="109" y="20"/>
                  </a:lnTo>
                  <a:lnTo>
                    <a:pt x="105" y="19"/>
                  </a:lnTo>
                  <a:lnTo>
                    <a:pt x="101" y="17"/>
                  </a:lnTo>
                  <a:lnTo>
                    <a:pt x="97" y="14"/>
                  </a:lnTo>
                  <a:lnTo>
                    <a:pt x="92" y="12"/>
                  </a:lnTo>
                  <a:lnTo>
                    <a:pt x="87" y="9"/>
                  </a:lnTo>
                  <a:lnTo>
                    <a:pt x="83" y="7"/>
                  </a:lnTo>
                  <a:lnTo>
                    <a:pt x="78" y="6"/>
                  </a:lnTo>
                  <a:lnTo>
                    <a:pt x="73" y="4"/>
                  </a:lnTo>
                  <a:lnTo>
                    <a:pt x="68" y="3"/>
                  </a:lnTo>
                  <a:lnTo>
                    <a:pt x="62" y="2"/>
                  </a:lnTo>
                  <a:lnTo>
                    <a:pt x="58" y="2"/>
                  </a:lnTo>
                  <a:lnTo>
                    <a:pt x="53" y="2"/>
                  </a:lnTo>
                  <a:lnTo>
                    <a:pt x="49" y="1"/>
                  </a:lnTo>
                  <a:lnTo>
                    <a:pt x="45" y="1"/>
                  </a:lnTo>
                  <a:lnTo>
                    <a:pt x="40" y="0"/>
                  </a:lnTo>
                  <a:lnTo>
                    <a:pt x="36" y="0"/>
                  </a:lnTo>
                  <a:lnTo>
                    <a:pt x="31" y="0"/>
                  </a:lnTo>
                  <a:lnTo>
                    <a:pt x="27" y="0"/>
                  </a:lnTo>
                  <a:lnTo>
                    <a:pt x="23" y="0"/>
                  </a:lnTo>
                  <a:lnTo>
                    <a:pt x="20" y="1"/>
                  </a:lnTo>
                  <a:lnTo>
                    <a:pt x="16" y="2"/>
                  </a:lnTo>
                  <a:lnTo>
                    <a:pt x="13" y="5"/>
                  </a:lnTo>
                  <a:lnTo>
                    <a:pt x="9" y="7"/>
                  </a:lnTo>
                  <a:lnTo>
                    <a:pt x="5" y="9"/>
                  </a:lnTo>
                  <a:lnTo>
                    <a:pt x="2" y="11"/>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6" name="Freeform 131"/>
            <p:cNvSpPr>
              <a:spLocks/>
            </p:cNvSpPr>
            <p:nvPr/>
          </p:nvSpPr>
          <p:spPr bwMode="auto">
            <a:xfrm>
              <a:off x="2192" y="1731"/>
              <a:ext cx="94" cy="14"/>
            </a:xfrm>
            <a:custGeom>
              <a:avLst/>
              <a:gdLst>
                <a:gd name="T0" fmla="*/ 0 w 94"/>
                <a:gd name="T1" fmla="*/ 14 h 14"/>
                <a:gd name="T2" fmla="*/ 3 w 94"/>
                <a:gd name="T3" fmla="*/ 10 h 14"/>
                <a:gd name="T4" fmla="*/ 6 w 94"/>
                <a:gd name="T5" fmla="*/ 7 h 14"/>
                <a:gd name="T6" fmla="*/ 10 w 94"/>
                <a:gd name="T7" fmla="*/ 5 h 14"/>
                <a:gd name="T8" fmla="*/ 15 w 94"/>
                <a:gd name="T9" fmla="*/ 4 h 14"/>
                <a:gd name="T10" fmla="*/ 21 w 94"/>
                <a:gd name="T11" fmla="*/ 4 h 14"/>
                <a:gd name="T12" fmla="*/ 28 w 94"/>
                <a:gd name="T13" fmla="*/ 5 h 14"/>
                <a:gd name="T14" fmla="*/ 34 w 94"/>
                <a:gd name="T15" fmla="*/ 6 h 14"/>
                <a:gd name="T16" fmla="*/ 42 w 94"/>
                <a:gd name="T17" fmla="*/ 8 h 14"/>
                <a:gd name="T18" fmla="*/ 49 w 94"/>
                <a:gd name="T19" fmla="*/ 10 h 14"/>
                <a:gd name="T20" fmla="*/ 57 w 94"/>
                <a:gd name="T21" fmla="*/ 11 h 14"/>
                <a:gd name="T22" fmla="*/ 64 w 94"/>
                <a:gd name="T23" fmla="*/ 13 h 14"/>
                <a:gd name="T24" fmla="*/ 71 w 94"/>
                <a:gd name="T25" fmla="*/ 14 h 14"/>
                <a:gd name="T26" fmla="*/ 78 w 94"/>
                <a:gd name="T27" fmla="*/ 14 h 14"/>
                <a:gd name="T28" fmla="*/ 84 w 94"/>
                <a:gd name="T29" fmla="*/ 14 h 14"/>
                <a:gd name="T30" fmla="*/ 89 w 94"/>
                <a:gd name="T31" fmla="*/ 13 h 14"/>
                <a:gd name="T32" fmla="*/ 93 w 94"/>
                <a:gd name="T33" fmla="*/ 11 h 14"/>
                <a:gd name="T34" fmla="*/ 93 w 94"/>
                <a:gd name="T35" fmla="*/ 10 h 14"/>
                <a:gd name="T36" fmla="*/ 94 w 94"/>
                <a:gd name="T37" fmla="*/ 8 h 14"/>
                <a:gd name="T38" fmla="*/ 94 w 94"/>
                <a:gd name="T39" fmla="*/ 7 h 14"/>
                <a:gd name="T40" fmla="*/ 92 w 94"/>
                <a:gd name="T41" fmla="*/ 7 h 14"/>
                <a:gd name="T42" fmla="*/ 88 w 94"/>
                <a:gd name="T43" fmla="*/ 9 h 14"/>
                <a:gd name="T44" fmla="*/ 83 w 94"/>
                <a:gd name="T45" fmla="*/ 9 h 14"/>
                <a:gd name="T46" fmla="*/ 77 w 94"/>
                <a:gd name="T47" fmla="*/ 9 h 14"/>
                <a:gd name="T48" fmla="*/ 71 w 94"/>
                <a:gd name="T49" fmla="*/ 7 h 14"/>
                <a:gd name="T50" fmla="*/ 64 w 94"/>
                <a:gd name="T51" fmla="*/ 6 h 14"/>
                <a:gd name="T52" fmla="*/ 56 w 94"/>
                <a:gd name="T53" fmla="*/ 5 h 14"/>
                <a:gd name="T54" fmla="*/ 49 w 94"/>
                <a:gd name="T55" fmla="*/ 3 h 14"/>
                <a:gd name="T56" fmla="*/ 41 w 94"/>
                <a:gd name="T57" fmla="*/ 2 h 14"/>
                <a:gd name="T58" fmla="*/ 33 w 94"/>
                <a:gd name="T59" fmla="*/ 1 h 14"/>
                <a:gd name="T60" fmla="*/ 26 w 94"/>
                <a:gd name="T61" fmla="*/ 0 h 14"/>
                <a:gd name="T62" fmla="*/ 20 w 94"/>
                <a:gd name="T63" fmla="*/ 0 h 14"/>
                <a:gd name="T64" fmla="*/ 14 w 94"/>
                <a:gd name="T65" fmla="*/ 1 h 14"/>
                <a:gd name="T66" fmla="*/ 8 w 94"/>
                <a:gd name="T67" fmla="*/ 2 h 14"/>
                <a:gd name="T68" fmla="*/ 4 w 94"/>
                <a:gd name="T69" fmla="*/ 5 h 14"/>
                <a:gd name="T70" fmla="*/ 2 w 94"/>
                <a:gd name="T71" fmla="*/ 9 h 14"/>
                <a:gd name="T72" fmla="*/ 0 w 94"/>
                <a:gd name="T73" fmla="*/ 14 h 14"/>
                <a:gd name="T74" fmla="*/ 0 w 94"/>
                <a:gd name="T75" fmla="*/ 14 h 14"/>
                <a:gd name="T76" fmla="*/ 0 w 94"/>
                <a:gd name="T77" fmla="*/ 14 h 14"/>
                <a:gd name="T78" fmla="*/ 0 w 94"/>
                <a:gd name="T79" fmla="*/ 14 h 14"/>
                <a:gd name="T80" fmla="*/ 0 w 94"/>
                <a:gd name="T81" fmla="*/ 14 h 14"/>
                <a:gd name="T82" fmla="*/ 0 w 94"/>
                <a:gd name="T83" fmla="*/ 14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 h="14">
                  <a:moveTo>
                    <a:pt x="0" y="14"/>
                  </a:moveTo>
                  <a:lnTo>
                    <a:pt x="3" y="10"/>
                  </a:lnTo>
                  <a:lnTo>
                    <a:pt x="6" y="7"/>
                  </a:lnTo>
                  <a:lnTo>
                    <a:pt x="10" y="5"/>
                  </a:lnTo>
                  <a:lnTo>
                    <a:pt x="15" y="4"/>
                  </a:lnTo>
                  <a:lnTo>
                    <a:pt x="21" y="4"/>
                  </a:lnTo>
                  <a:lnTo>
                    <a:pt x="28" y="5"/>
                  </a:lnTo>
                  <a:lnTo>
                    <a:pt x="34" y="6"/>
                  </a:lnTo>
                  <a:lnTo>
                    <a:pt x="42" y="8"/>
                  </a:lnTo>
                  <a:lnTo>
                    <a:pt x="49" y="10"/>
                  </a:lnTo>
                  <a:lnTo>
                    <a:pt x="57" y="11"/>
                  </a:lnTo>
                  <a:lnTo>
                    <a:pt x="64" y="13"/>
                  </a:lnTo>
                  <a:lnTo>
                    <a:pt x="71" y="14"/>
                  </a:lnTo>
                  <a:lnTo>
                    <a:pt x="78" y="14"/>
                  </a:lnTo>
                  <a:lnTo>
                    <a:pt x="84" y="14"/>
                  </a:lnTo>
                  <a:lnTo>
                    <a:pt x="89" y="13"/>
                  </a:lnTo>
                  <a:lnTo>
                    <a:pt x="93" y="11"/>
                  </a:lnTo>
                  <a:lnTo>
                    <a:pt x="93" y="10"/>
                  </a:lnTo>
                  <a:lnTo>
                    <a:pt x="94" y="8"/>
                  </a:lnTo>
                  <a:lnTo>
                    <a:pt x="94" y="7"/>
                  </a:lnTo>
                  <a:lnTo>
                    <a:pt x="92" y="7"/>
                  </a:lnTo>
                  <a:lnTo>
                    <a:pt x="88" y="9"/>
                  </a:lnTo>
                  <a:lnTo>
                    <a:pt x="83" y="9"/>
                  </a:lnTo>
                  <a:lnTo>
                    <a:pt x="77" y="9"/>
                  </a:lnTo>
                  <a:lnTo>
                    <a:pt x="71" y="7"/>
                  </a:lnTo>
                  <a:lnTo>
                    <a:pt x="64" y="6"/>
                  </a:lnTo>
                  <a:lnTo>
                    <a:pt x="56" y="5"/>
                  </a:lnTo>
                  <a:lnTo>
                    <a:pt x="49" y="3"/>
                  </a:lnTo>
                  <a:lnTo>
                    <a:pt x="41" y="2"/>
                  </a:lnTo>
                  <a:lnTo>
                    <a:pt x="33" y="1"/>
                  </a:lnTo>
                  <a:lnTo>
                    <a:pt x="26" y="0"/>
                  </a:lnTo>
                  <a:lnTo>
                    <a:pt x="20" y="0"/>
                  </a:lnTo>
                  <a:lnTo>
                    <a:pt x="14" y="1"/>
                  </a:lnTo>
                  <a:lnTo>
                    <a:pt x="8" y="2"/>
                  </a:lnTo>
                  <a:lnTo>
                    <a:pt x="4" y="5"/>
                  </a:lnTo>
                  <a:lnTo>
                    <a:pt x="2" y="9"/>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7" name="Freeform 132"/>
            <p:cNvSpPr>
              <a:spLocks/>
            </p:cNvSpPr>
            <p:nvPr/>
          </p:nvSpPr>
          <p:spPr bwMode="auto">
            <a:xfrm>
              <a:off x="2113" y="1758"/>
              <a:ext cx="176" cy="66"/>
            </a:xfrm>
            <a:custGeom>
              <a:avLst/>
              <a:gdLst>
                <a:gd name="T0" fmla="*/ 171 w 176"/>
                <a:gd name="T1" fmla="*/ 1 h 66"/>
                <a:gd name="T2" fmla="*/ 160 w 176"/>
                <a:gd name="T3" fmla="*/ 2 h 66"/>
                <a:gd name="T4" fmla="*/ 149 w 176"/>
                <a:gd name="T5" fmla="*/ 3 h 66"/>
                <a:gd name="T6" fmla="*/ 138 w 176"/>
                <a:gd name="T7" fmla="*/ 5 h 66"/>
                <a:gd name="T8" fmla="*/ 128 w 176"/>
                <a:gd name="T9" fmla="*/ 6 h 66"/>
                <a:gd name="T10" fmla="*/ 119 w 176"/>
                <a:gd name="T11" fmla="*/ 5 h 66"/>
                <a:gd name="T12" fmla="*/ 110 w 176"/>
                <a:gd name="T13" fmla="*/ 3 h 66"/>
                <a:gd name="T14" fmla="*/ 101 w 176"/>
                <a:gd name="T15" fmla="*/ 2 h 66"/>
                <a:gd name="T16" fmla="*/ 92 w 176"/>
                <a:gd name="T17" fmla="*/ 6 h 66"/>
                <a:gd name="T18" fmla="*/ 82 w 176"/>
                <a:gd name="T19" fmla="*/ 12 h 66"/>
                <a:gd name="T20" fmla="*/ 74 w 176"/>
                <a:gd name="T21" fmla="*/ 19 h 66"/>
                <a:gd name="T22" fmla="*/ 65 w 176"/>
                <a:gd name="T23" fmla="*/ 27 h 66"/>
                <a:gd name="T24" fmla="*/ 56 w 176"/>
                <a:gd name="T25" fmla="*/ 35 h 66"/>
                <a:gd name="T26" fmla="*/ 43 w 176"/>
                <a:gd name="T27" fmla="*/ 41 h 66"/>
                <a:gd name="T28" fmla="*/ 30 w 176"/>
                <a:gd name="T29" fmla="*/ 43 h 66"/>
                <a:gd name="T30" fmla="*/ 17 w 176"/>
                <a:gd name="T31" fmla="*/ 43 h 66"/>
                <a:gd name="T32" fmla="*/ 6 w 176"/>
                <a:gd name="T33" fmla="*/ 43 h 66"/>
                <a:gd name="T34" fmla="*/ 0 w 176"/>
                <a:gd name="T35" fmla="*/ 51 h 66"/>
                <a:gd name="T36" fmla="*/ 10 w 176"/>
                <a:gd name="T37" fmla="*/ 62 h 66"/>
                <a:gd name="T38" fmla="*/ 30 w 176"/>
                <a:gd name="T39" fmla="*/ 66 h 66"/>
                <a:gd name="T40" fmla="*/ 51 w 176"/>
                <a:gd name="T41" fmla="*/ 61 h 66"/>
                <a:gd name="T42" fmla="*/ 69 w 176"/>
                <a:gd name="T43" fmla="*/ 48 h 66"/>
                <a:gd name="T44" fmla="*/ 79 w 176"/>
                <a:gd name="T45" fmla="*/ 35 h 66"/>
                <a:gd name="T46" fmla="*/ 86 w 176"/>
                <a:gd name="T47" fmla="*/ 24 h 66"/>
                <a:gd name="T48" fmla="*/ 94 w 176"/>
                <a:gd name="T49" fmla="*/ 14 h 66"/>
                <a:gd name="T50" fmla="*/ 101 w 176"/>
                <a:gd name="T51" fmla="*/ 10 h 66"/>
                <a:gd name="T52" fmla="*/ 109 w 176"/>
                <a:gd name="T53" fmla="*/ 10 h 66"/>
                <a:gd name="T54" fmla="*/ 117 w 176"/>
                <a:gd name="T55" fmla="*/ 12 h 66"/>
                <a:gd name="T56" fmla="*/ 128 w 176"/>
                <a:gd name="T57" fmla="*/ 12 h 66"/>
                <a:gd name="T58" fmla="*/ 142 w 176"/>
                <a:gd name="T59" fmla="*/ 10 h 66"/>
                <a:gd name="T60" fmla="*/ 156 w 176"/>
                <a:gd name="T61" fmla="*/ 6 h 66"/>
                <a:gd name="T62" fmla="*/ 169 w 176"/>
                <a:gd name="T63" fmla="*/ 2 h 66"/>
                <a:gd name="T64" fmla="*/ 176 w 176"/>
                <a:gd name="T65" fmla="*/ 1 h 66"/>
                <a:gd name="T66" fmla="*/ 176 w 176"/>
                <a:gd name="T67" fmla="*/ 0 h 66"/>
                <a:gd name="T68" fmla="*/ 176 w 176"/>
                <a:gd name="T69" fmla="*/ 0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 h="66">
                  <a:moveTo>
                    <a:pt x="176" y="0"/>
                  </a:moveTo>
                  <a:lnTo>
                    <a:pt x="171" y="1"/>
                  </a:lnTo>
                  <a:lnTo>
                    <a:pt x="165" y="1"/>
                  </a:lnTo>
                  <a:lnTo>
                    <a:pt x="160" y="2"/>
                  </a:lnTo>
                  <a:lnTo>
                    <a:pt x="154" y="2"/>
                  </a:lnTo>
                  <a:lnTo>
                    <a:pt x="149" y="3"/>
                  </a:lnTo>
                  <a:lnTo>
                    <a:pt x="143" y="4"/>
                  </a:lnTo>
                  <a:lnTo>
                    <a:pt x="138" y="5"/>
                  </a:lnTo>
                  <a:lnTo>
                    <a:pt x="133" y="6"/>
                  </a:lnTo>
                  <a:lnTo>
                    <a:pt x="128" y="6"/>
                  </a:lnTo>
                  <a:lnTo>
                    <a:pt x="124" y="6"/>
                  </a:lnTo>
                  <a:lnTo>
                    <a:pt x="119" y="5"/>
                  </a:lnTo>
                  <a:lnTo>
                    <a:pt x="115" y="4"/>
                  </a:lnTo>
                  <a:lnTo>
                    <a:pt x="110" y="3"/>
                  </a:lnTo>
                  <a:lnTo>
                    <a:pt x="106" y="2"/>
                  </a:lnTo>
                  <a:lnTo>
                    <a:pt x="101" y="2"/>
                  </a:lnTo>
                  <a:lnTo>
                    <a:pt x="97" y="4"/>
                  </a:lnTo>
                  <a:lnTo>
                    <a:pt x="92" y="6"/>
                  </a:lnTo>
                  <a:lnTo>
                    <a:pt x="87" y="9"/>
                  </a:lnTo>
                  <a:lnTo>
                    <a:pt x="82" y="12"/>
                  </a:lnTo>
                  <a:lnTo>
                    <a:pt x="78" y="15"/>
                  </a:lnTo>
                  <a:lnTo>
                    <a:pt x="74" y="19"/>
                  </a:lnTo>
                  <a:lnTo>
                    <a:pt x="69" y="23"/>
                  </a:lnTo>
                  <a:lnTo>
                    <a:pt x="65" y="27"/>
                  </a:lnTo>
                  <a:lnTo>
                    <a:pt x="61" y="30"/>
                  </a:lnTo>
                  <a:lnTo>
                    <a:pt x="56" y="35"/>
                  </a:lnTo>
                  <a:lnTo>
                    <a:pt x="49" y="38"/>
                  </a:lnTo>
                  <a:lnTo>
                    <a:pt x="43" y="41"/>
                  </a:lnTo>
                  <a:lnTo>
                    <a:pt x="37" y="43"/>
                  </a:lnTo>
                  <a:lnTo>
                    <a:pt x="30" y="43"/>
                  </a:lnTo>
                  <a:lnTo>
                    <a:pt x="23" y="44"/>
                  </a:lnTo>
                  <a:lnTo>
                    <a:pt x="17" y="43"/>
                  </a:lnTo>
                  <a:lnTo>
                    <a:pt x="10" y="42"/>
                  </a:lnTo>
                  <a:lnTo>
                    <a:pt x="6" y="43"/>
                  </a:lnTo>
                  <a:lnTo>
                    <a:pt x="2" y="47"/>
                  </a:lnTo>
                  <a:lnTo>
                    <a:pt x="0" y="51"/>
                  </a:lnTo>
                  <a:lnTo>
                    <a:pt x="1" y="55"/>
                  </a:lnTo>
                  <a:lnTo>
                    <a:pt x="10" y="62"/>
                  </a:lnTo>
                  <a:lnTo>
                    <a:pt x="19" y="65"/>
                  </a:lnTo>
                  <a:lnTo>
                    <a:pt x="30" y="66"/>
                  </a:lnTo>
                  <a:lnTo>
                    <a:pt x="40" y="65"/>
                  </a:lnTo>
                  <a:lnTo>
                    <a:pt x="51" y="61"/>
                  </a:lnTo>
                  <a:lnTo>
                    <a:pt x="60" y="55"/>
                  </a:lnTo>
                  <a:lnTo>
                    <a:pt x="69" y="48"/>
                  </a:lnTo>
                  <a:lnTo>
                    <a:pt x="76" y="40"/>
                  </a:lnTo>
                  <a:lnTo>
                    <a:pt x="79" y="35"/>
                  </a:lnTo>
                  <a:lnTo>
                    <a:pt x="83" y="29"/>
                  </a:lnTo>
                  <a:lnTo>
                    <a:pt x="86" y="24"/>
                  </a:lnTo>
                  <a:lnTo>
                    <a:pt x="90" y="19"/>
                  </a:lnTo>
                  <a:lnTo>
                    <a:pt x="94" y="14"/>
                  </a:lnTo>
                  <a:lnTo>
                    <a:pt x="97" y="12"/>
                  </a:lnTo>
                  <a:lnTo>
                    <a:pt x="101" y="10"/>
                  </a:lnTo>
                  <a:lnTo>
                    <a:pt x="105" y="10"/>
                  </a:lnTo>
                  <a:lnTo>
                    <a:pt x="109" y="10"/>
                  </a:lnTo>
                  <a:lnTo>
                    <a:pt x="113" y="11"/>
                  </a:lnTo>
                  <a:lnTo>
                    <a:pt x="117" y="12"/>
                  </a:lnTo>
                  <a:lnTo>
                    <a:pt x="122" y="12"/>
                  </a:lnTo>
                  <a:lnTo>
                    <a:pt x="128" y="12"/>
                  </a:lnTo>
                  <a:lnTo>
                    <a:pt x="135" y="12"/>
                  </a:lnTo>
                  <a:lnTo>
                    <a:pt x="142" y="10"/>
                  </a:lnTo>
                  <a:lnTo>
                    <a:pt x="149" y="8"/>
                  </a:lnTo>
                  <a:lnTo>
                    <a:pt x="156" y="6"/>
                  </a:lnTo>
                  <a:lnTo>
                    <a:pt x="163" y="4"/>
                  </a:lnTo>
                  <a:lnTo>
                    <a:pt x="169" y="2"/>
                  </a:lnTo>
                  <a:lnTo>
                    <a:pt x="175" y="1"/>
                  </a:lnTo>
                  <a:lnTo>
                    <a:pt x="176" y="1"/>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8" name="Freeform 133"/>
            <p:cNvSpPr>
              <a:spLocks/>
            </p:cNvSpPr>
            <p:nvPr/>
          </p:nvSpPr>
          <p:spPr bwMode="auto">
            <a:xfrm>
              <a:off x="2159" y="1394"/>
              <a:ext cx="115" cy="61"/>
            </a:xfrm>
            <a:custGeom>
              <a:avLst/>
              <a:gdLst>
                <a:gd name="T0" fmla="*/ 115 w 115"/>
                <a:gd name="T1" fmla="*/ 61 h 61"/>
                <a:gd name="T2" fmla="*/ 115 w 115"/>
                <a:gd name="T3" fmla="*/ 53 h 61"/>
                <a:gd name="T4" fmla="*/ 115 w 115"/>
                <a:gd name="T5" fmla="*/ 45 h 61"/>
                <a:gd name="T6" fmla="*/ 113 w 115"/>
                <a:gd name="T7" fmla="*/ 38 h 61"/>
                <a:gd name="T8" fmla="*/ 110 w 115"/>
                <a:gd name="T9" fmla="*/ 31 h 61"/>
                <a:gd name="T10" fmla="*/ 106 w 115"/>
                <a:gd name="T11" fmla="*/ 24 h 61"/>
                <a:gd name="T12" fmla="*/ 100 w 115"/>
                <a:gd name="T13" fmla="*/ 19 h 61"/>
                <a:gd name="T14" fmla="*/ 95 w 115"/>
                <a:gd name="T15" fmla="*/ 14 h 61"/>
                <a:gd name="T16" fmla="*/ 87 w 115"/>
                <a:gd name="T17" fmla="*/ 11 h 61"/>
                <a:gd name="T18" fmla="*/ 83 w 115"/>
                <a:gd name="T19" fmla="*/ 9 h 61"/>
                <a:gd name="T20" fmla="*/ 78 w 115"/>
                <a:gd name="T21" fmla="*/ 8 h 61"/>
                <a:gd name="T22" fmla="*/ 73 w 115"/>
                <a:gd name="T23" fmla="*/ 8 h 61"/>
                <a:gd name="T24" fmla="*/ 69 w 115"/>
                <a:gd name="T25" fmla="*/ 7 h 61"/>
                <a:gd name="T26" fmla="*/ 63 w 115"/>
                <a:gd name="T27" fmla="*/ 7 h 61"/>
                <a:gd name="T28" fmla="*/ 59 w 115"/>
                <a:gd name="T29" fmla="*/ 7 h 61"/>
                <a:gd name="T30" fmla="*/ 54 w 115"/>
                <a:gd name="T31" fmla="*/ 7 h 61"/>
                <a:gd name="T32" fmla="*/ 50 w 115"/>
                <a:gd name="T33" fmla="*/ 7 h 61"/>
                <a:gd name="T34" fmla="*/ 44 w 115"/>
                <a:gd name="T35" fmla="*/ 6 h 61"/>
                <a:gd name="T36" fmla="*/ 38 w 115"/>
                <a:gd name="T37" fmla="*/ 5 h 61"/>
                <a:gd name="T38" fmla="*/ 33 w 115"/>
                <a:gd name="T39" fmla="*/ 4 h 61"/>
                <a:gd name="T40" fmla="*/ 27 w 115"/>
                <a:gd name="T41" fmla="*/ 3 h 61"/>
                <a:gd name="T42" fmla="*/ 22 w 115"/>
                <a:gd name="T43" fmla="*/ 1 h 61"/>
                <a:gd name="T44" fmla="*/ 16 w 115"/>
                <a:gd name="T45" fmla="*/ 0 h 61"/>
                <a:gd name="T46" fmla="*/ 11 w 115"/>
                <a:gd name="T47" fmla="*/ 0 h 61"/>
                <a:gd name="T48" fmla="*/ 5 w 115"/>
                <a:gd name="T49" fmla="*/ 0 h 61"/>
                <a:gd name="T50" fmla="*/ 3 w 115"/>
                <a:gd name="T51" fmla="*/ 1 h 61"/>
                <a:gd name="T52" fmla="*/ 1 w 115"/>
                <a:gd name="T53" fmla="*/ 3 h 61"/>
                <a:gd name="T54" fmla="*/ 0 w 115"/>
                <a:gd name="T55" fmla="*/ 5 h 61"/>
                <a:gd name="T56" fmla="*/ 1 w 115"/>
                <a:gd name="T57" fmla="*/ 7 h 61"/>
                <a:gd name="T58" fmla="*/ 5 w 115"/>
                <a:gd name="T59" fmla="*/ 8 h 61"/>
                <a:gd name="T60" fmla="*/ 7 w 115"/>
                <a:gd name="T61" fmla="*/ 9 h 61"/>
                <a:gd name="T62" fmla="*/ 11 w 115"/>
                <a:gd name="T63" fmla="*/ 10 h 61"/>
                <a:gd name="T64" fmla="*/ 14 w 115"/>
                <a:gd name="T65" fmla="*/ 11 h 61"/>
                <a:gd name="T66" fmla="*/ 17 w 115"/>
                <a:gd name="T67" fmla="*/ 12 h 61"/>
                <a:gd name="T68" fmla="*/ 21 w 115"/>
                <a:gd name="T69" fmla="*/ 13 h 61"/>
                <a:gd name="T70" fmla="*/ 24 w 115"/>
                <a:gd name="T71" fmla="*/ 14 h 61"/>
                <a:gd name="T72" fmla="*/ 28 w 115"/>
                <a:gd name="T73" fmla="*/ 15 h 61"/>
                <a:gd name="T74" fmla="*/ 32 w 115"/>
                <a:gd name="T75" fmla="*/ 16 h 61"/>
                <a:gd name="T76" fmla="*/ 37 w 115"/>
                <a:gd name="T77" fmla="*/ 17 h 61"/>
                <a:gd name="T78" fmla="*/ 42 w 115"/>
                <a:gd name="T79" fmla="*/ 17 h 61"/>
                <a:gd name="T80" fmla="*/ 47 w 115"/>
                <a:gd name="T81" fmla="*/ 17 h 61"/>
                <a:gd name="T82" fmla="*/ 52 w 115"/>
                <a:gd name="T83" fmla="*/ 17 h 61"/>
                <a:gd name="T84" fmla="*/ 58 w 115"/>
                <a:gd name="T85" fmla="*/ 17 h 61"/>
                <a:gd name="T86" fmla="*/ 62 w 115"/>
                <a:gd name="T87" fmla="*/ 17 h 61"/>
                <a:gd name="T88" fmla="*/ 67 w 115"/>
                <a:gd name="T89" fmla="*/ 18 h 61"/>
                <a:gd name="T90" fmla="*/ 77 w 115"/>
                <a:gd name="T91" fmla="*/ 19 h 61"/>
                <a:gd name="T92" fmla="*/ 87 w 115"/>
                <a:gd name="T93" fmla="*/ 21 h 61"/>
                <a:gd name="T94" fmla="*/ 95 w 115"/>
                <a:gd name="T95" fmla="*/ 24 h 61"/>
                <a:gd name="T96" fmla="*/ 102 w 115"/>
                <a:gd name="T97" fmla="*/ 28 h 61"/>
                <a:gd name="T98" fmla="*/ 108 w 115"/>
                <a:gd name="T99" fmla="*/ 34 h 61"/>
                <a:gd name="T100" fmla="*/ 112 w 115"/>
                <a:gd name="T101" fmla="*/ 42 h 61"/>
                <a:gd name="T102" fmla="*/ 114 w 115"/>
                <a:gd name="T103" fmla="*/ 50 h 61"/>
                <a:gd name="T104" fmla="*/ 115 w 115"/>
                <a:gd name="T105" fmla="*/ 61 h 61"/>
                <a:gd name="T106" fmla="*/ 115 w 115"/>
                <a:gd name="T107" fmla="*/ 61 h 61"/>
                <a:gd name="T108" fmla="*/ 115 w 115"/>
                <a:gd name="T109" fmla="*/ 61 h 61"/>
                <a:gd name="T110" fmla="*/ 115 w 115"/>
                <a:gd name="T111" fmla="*/ 61 h 61"/>
                <a:gd name="T112" fmla="*/ 115 w 115"/>
                <a:gd name="T113" fmla="*/ 61 h 61"/>
                <a:gd name="T114" fmla="*/ 115 w 115"/>
                <a:gd name="T115" fmla="*/ 61 h 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5" h="61">
                  <a:moveTo>
                    <a:pt x="115" y="61"/>
                  </a:moveTo>
                  <a:lnTo>
                    <a:pt x="115" y="53"/>
                  </a:lnTo>
                  <a:lnTo>
                    <a:pt x="115" y="45"/>
                  </a:lnTo>
                  <a:lnTo>
                    <a:pt x="113" y="38"/>
                  </a:lnTo>
                  <a:lnTo>
                    <a:pt x="110" y="31"/>
                  </a:lnTo>
                  <a:lnTo>
                    <a:pt x="106" y="24"/>
                  </a:lnTo>
                  <a:lnTo>
                    <a:pt x="100" y="19"/>
                  </a:lnTo>
                  <a:lnTo>
                    <a:pt x="95" y="14"/>
                  </a:lnTo>
                  <a:lnTo>
                    <a:pt x="87" y="11"/>
                  </a:lnTo>
                  <a:lnTo>
                    <a:pt x="83" y="9"/>
                  </a:lnTo>
                  <a:lnTo>
                    <a:pt x="78" y="8"/>
                  </a:lnTo>
                  <a:lnTo>
                    <a:pt x="73" y="8"/>
                  </a:lnTo>
                  <a:lnTo>
                    <a:pt x="69" y="7"/>
                  </a:lnTo>
                  <a:lnTo>
                    <a:pt x="63" y="7"/>
                  </a:lnTo>
                  <a:lnTo>
                    <a:pt x="59" y="7"/>
                  </a:lnTo>
                  <a:lnTo>
                    <a:pt x="54" y="7"/>
                  </a:lnTo>
                  <a:lnTo>
                    <a:pt x="50" y="7"/>
                  </a:lnTo>
                  <a:lnTo>
                    <a:pt x="44" y="6"/>
                  </a:lnTo>
                  <a:lnTo>
                    <a:pt x="38" y="5"/>
                  </a:lnTo>
                  <a:lnTo>
                    <a:pt x="33" y="4"/>
                  </a:lnTo>
                  <a:lnTo>
                    <a:pt x="27" y="3"/>
                  </a:lnTo>
                  <a:lnTo>
                    <a:pt x="22" y="1"/>
                  </a:lnTo>
                  <a:lnTo>
                    <a:pt x="16" y="0"/>
                  </a:lnTo>
                  <a:lnTo>
                    <a:pt x="11" y="0"/>
                  </a:lnTo>
                  <a:lnTo>
                    <a:pt x="5" y="0"/>
                  </a:lnTo>
                  <a:lnTo>
                    <a:pt x="3" y="1"/>
                  </a:lnTo>
                  <a:lnTo>
                    <a:pt x="1" y="3"/>
                  </a:lnTo>
                  <a:lnTo>
                    <a:pt x="0" y="5"/>
                  </a:lnTo>
                  <a:lnTo>
                    <a:pt x="1" y="7"/>
                  </a:lnTo>
                  <a:lnTo>
                    <a:pt x="5" y="8"/>
                  </a:lnTo>
                  <a:lnTo>
                    <a:pt x="7" y="9"/>
                  </a:lnTo>
                  <a:lnTo>
                    <a:pt x="11" y="10"/>
                  </a:lnTo>
                  <a:lnTo>
                    <a:pt x="14" y="11"/>
                  </a:lnTo>
                  <a:lnTo>
                    <a:pt x="17" y="12"/>
                  </a:lnTo>
                  <a:lnTo>
                    <a:pt x="21" y="13"/>
                  </a:lnTo>
                  <a:lnTo>
                    <a:pt x="24" y="14"/>
                  </a:lnTo>
                  <a:lnTo>
                    <a:pt x="28" y="15"/>
                  </a:lnTo>
                  <a:lnTo>
                    <a:pt x="32" y="16"/>
                  </a:lnTo>
                  <a:lnTo>
                    <a:pt x="37" y="17"/>
                  </a:lnTo>
                  <a:lnTo>
                    <a:pt x="42" y="17"/>
                  </a:lnTo>
                  <a:lnTo>
                    <a:pt x="47" y="17"/>
                  </a:lnTo>
                  <a:lnTo>
                    <a:pt x="52" y="17"/>
                  </a:lnTo>
                  <a:lnTo>
                    <a:pt x="58" y="17"/>
                  </a:lnTo>
                  <a:lnTo>
                    <a:pt x="62" y="17"/>
                  </a:lnTo>
                  <a:lnTo>
                    <a:pt x="67" y="18"/>
                  </a:lnTo>
                  <a:lnTo>
                    <a:pt x="77" y="19"/>
                  </a:lnTo>
                  <a:lnTo>
                    <a:pt x="87" y="21"/>
                  </a:lnTo>
                  <a:lnTo>
                    <a:pt x="95" y="24"/>
                  </a:lnTo>
                  <a:lnTo>
                    <a:pt x="102" y="28"/>
                  </a:lnTo>
                  <a:lnTo>
                    <a:pt x="108" y="34"/>
                  </a:lnTo>
                  <a:lnTo>
                    <a:pt x="112" y="42"/>
                  </a:lnTo>
                  <a:lnTo>
                    <a:pt x="114" y="50"/>
                  </a:lnTo>
                  <a:lnTo>
                    <a:pt x="115"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59" name="Freeform 134"/>
            <p:cNvSpPr>
              <a:spLocks/>
            </p:cNvSpPr>
            <p:nvPr/>
          </p:nvSpPr>
          <p:spPr bwMode="auto">
            <a:xfrm>
              <a:off x="2161" y="1407"/>
              <a:ext cx="75" cy="34"/>
            </a:xfrm>
            <a:custGeom>
              <a:avLst/>
              <a:gdLst>
                <a:gd name="T0" fmla="*/ 0 w 75"/>
                <a:gd name="T1" fmla="*/ 0 h 34"/>
                <a:gd name="T2" fmla="*/ 3 w 75"/>
                <a:gd name="T3" fmla="*/ 3 h 34"/>
                <a:gd name="T4" fmla="*/ 7 w 75"/>
                <a:gd name="T5" fmla="*/ 6 h 34"/>
                <a:gd name="T6" fmla="*/ 10 w 75"/>
                <a:gd name="T7" fmla="*/ 10 h 34"/>
                <a:gd name="T8" fmla="*/ 14 w 75"/>
                <a:gd name="T9" fmla="*/ 13 h 34"/>
                <a:gd name="T10" fmla="*/ 16 w 75"/>
                <a:gd name="T11" fmla="*/ 16 h 34"/>
                <a:gd name="T12" fmla="*/ 20 w 75"/>
                <a:gd name="T13" fmla="*/ 19 h 34"/>
                <a:gd name="T14" fmla="*/ 23 w 75"/>
                <a:gd name="T15" fmla="*/ 21 h 34"/>
                <a:gd name="T16" fmla="*/ 27 w 75"/>
                <a:gd name="T17" fmla="*/ 24 h 34"/>
                <a:gd name="T18" fmla="*/ 33 w 75"/>
                <a:gd name="T19" fmla="*/ 26 h 34"/>
                <a:gd name="T20" fmla="*/ 38 w 75"/>
                <a:gd name="T21" fmla="*/ 27 h 34"/>
                <a:gd name="T22" fmla="*/ 44 w 75"/>
                <a:gd name="T23" fmla="*/ 29 h 34"/>
                <a:gd name="T24" fmla="*/ 49 w 75"/>
                <a:gd name="T25" fmla="*/ 30 h 34"/>
                <a:gd name="T26" fmla="*/ 55 w 75"/>
                <a:gd name="T27" fmla="*/ 30 h 34"/>
                <a:gd name="T28" fmla="*/ 61 w 75"/>
                <a:gd name="T29" fmla="*/ 32 h 34"/>
                <a:gd name="T30" fmla="*/ 66 w 75"/>
                <a:gd name="T31" fmla="*/ 33 h 34"/>
                <a:gd name="T32" fmla="*/ 72 w 75"/>
                <a:gd name="T33" fmla="*/ 34 h 34"/>
                <a:gd name="T34" fmla="*/ 74 w 75"/>
                <a:gd name="T35" fmla="*/ 34 h 34"/>
                <a:gd name="T36" fmla="*/ 75 w 75"/>
                <a:gd name="T37" fmla="*/ 33 h 34"/>
                <a:gd name="T38" fmla="*/ 75 w 75"/>
                <a:gd name="T39" fmla="*/ 30 h 34"/>
                <a:gd name="T40" fmla="*/ 74 w 75"/>
                <a:gd name="T41" fmla="*/ 29 h 34"/>
                <a:gd name="T42" fmla="*/ 70 w 75"/>
                <a:gd name="T43" fmla="*/ 26 h 34"/>
                <a:gd name="T44" fmla="*/ 65 w 75"/>
                <a:gd name="T45" fmla="*/ 24 h 34"/>
                <a:gd name="T46" fmla="*/ 60 w 75"/>
                <a:gd name="T47" fmla="*/ 23 h 34"/>
                <a:gd name="T48" fmla="*/ 54 w 75"/>
                <a:gd name="T49" fmla="*/ 22 h 34"/>
                <a:gd name="T50" fmla="*/ 49 w 75"/>
                <a:gd name="T51" fmla="*/ 22 h 34"/>
                <a:gd name="T52" fmla="*/ 44 w 75"/>
                <a:gd name="T53" fmla="*/ 21 h 34"/>
                <a:gd name="T54" fmla="*/ 38 w 75"/>
                <a:gd name="T55" fmla="*/ 21 h 34"/>
                <a:gd name="T56" fmla="*/ 33 w 75"/>
                <a:gd name="T57" fmla="*/ 20 h 34"/>
                <a:gd name="T58" fmla="*/ 28 w 75"/>
                <a:gd name="T59" fmla="*/ 18 h 34"/>
                <a:gd name="T60" fmla="*/ 24 w 75"/>
                <a:gd name="T61" fmla="*/ 17 h 34"/>
                <a:gd name="T62" fmla="*/ 20 w 75"/>
                <a:gd name="T63" fmla="*/ 14 h 34"/>
                <a:gd name="T64" fmla="*/ 16 w 75"/>
                <a:gd name="T65" fmla="*/ 11 h 34"/>
                <a:gd name="T66" fmla="*/ 12 w 75"/>
                <a:gd name="T67" fmla="*/ 9 h 34"/>
                <a:gd name="T68" fmla="*/ 8 w 75"/>
                <a:gd name="T69" fmla="*/ 6 h 34"/>
                <a:gd name="T70" fmla="*/ 4 w 75"/>
                <a:gd name="T71" fmla="*/ 3 h 34"/>
                <a:gd name="T72" fmla="*/ 0 w 75"/>
                <a:gd name="T73" fmla="*/ 0 h 34"/>
                <a:gd name="T74" fmla="*/ 0 w 75"/>
                <a:gd name="T75" fmla="*/ 0 h 34"/>
                <a:gd name="T76" fmla="*/ 0 w 75"/>
                <a:gd name="T77" fmla="*/ 0 h 34"/>
                <a:gd name="T78" fmla="*/ 0 w 75"/>
                <a:gd name="T79" fmla="*/ 0 h 34"/>
                <a:gd name="T80" fmla="*/ 0 w 75"/>
                <a:gd name="T81" fmla="*/ 0 h 34"/>
                <a:gd name="T82" fmla="*/ 0 w 75"/>
                <a:gd name="T83" fmla="*/ 0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5" h="34">
                  <a:moveTo>
                    <a:pt x="0" y="0"/>
                  </a:moveTo>
                  <a:lnTo>
                    <a:pt x="3" y="3"/>
                  </a:lnTo>
                  <a:lnTo>
                    <a:pt x="7" y="6"/>
                  </a:lnTo>
                  <a:lnTo>
                    <a:pt x="10" y="10"/>
                  </a:lnTo>
                  <a:lnTo>
                    <a:pt x="14" y="13"/>
                  </a:lnTo>
                  <a:lnTo>
                    <a:pt x="16" y="16"/>
                  </a:lnTo>
                  <a:lnTo>
                    <a:pt x="20" y="19"/>
                  </a:lnTo>
                  <a:lnTo>
                    <a:pt x="23" y="21"/>
                  </a:lnTo>
                  <a:lnTo>
                    <a:pt x="27" y="24"/>
                  </a:lnTo>
                  <a:lnTo>
                    <a:pt x="33" y="26"/>
                  </a:lnTo>
                  <a:lnTo>
                    <a:pt x="38" y="27"/>
                  </a:lnTo>
                  <a:lnTo>
                    <a:pt x="44" y="29"/>
                  </a:lnTo>
                  <a:lnTo>
                    <a:pt x="49" y="30"/>
                  </a:lnTo>
                  <a:lnTo>
                    <a:pt x="55" y="30"/>
                  </a:lnTo>
                  <a:lnTo>
                    <a:pt x="61" y="32"/>
                  </a:lnTo>
                  <a:lnTo>
                    <a:pt x="66" y="33"/>
                  </a:lnTo>
                  <a:lnTo>
                    <a:pt x="72" y="34"/>
                  </a:lnTo>
                  <a:lnTo>
                    <a:pt x="74" y="34"/>
                  </a:lnTo>
                  <a:lnTo>
                    <a:pt x="75" y="33"/>
                  </a:lnTo>
                  <a:lnTo>
                    <a:pt x="75" y="30"/>
                  </a:lnTo>
                  <a:lnTo>
                    <a:pt x="74" y="29"/>
                  </a:lnTo>
                  <a:lnTo>
                    <a:pt x="70" y="26"/>
                  </a:lnTo>
                  <a:lnTo>
                    <a:pt x="65" y="24"/>
                  </a:lnTo>
                  <a:lnTo>
                    <a:pt x="60" y="23"/>
                  </a:lnTo>
                  <a:lnTo>
                    <a:pt x="54" y="22"/>
                  </a:lnTo>
                  <a:lnTo>
                    <a:pt x="49" y="22"/>
                  </a:lnTo>
                  <a:lnTo>
                    <a:pt x="44" y="21"/>
                  </a:lnTo>
                  <a:lnTo>
                    <a:pt x="38" y="21"/>
                  </a:lnTo>
                  <a:lnTo>
                    <a:pt x="33" y="20"/>
                  </a:lnTo>
                  <a:lnTo>
                    <a:pt x="28" y="18"/>
                  </a:lnTo>
                  <a:lnTo>
                    <a:pt x="24" y="17"/>
                  </a:lnTo>
                  <a:lnTo>
                    <a:pt x="20" y="14"/>
                  </a:lnTo>
                  <a:lnTo>
                    <a:pt x="16" y="11"/>
                  </a:lnTo>
                  <a:lnTo>
                    <a:pt x="12" y="9"/>
                  </a:lnTo>
                  <a:lnTo>
                    <a:pt x="8" y="6"/>
                  </a:lnTo>
                  <a:lnTo>
                    <a:pt x="4"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0" name="Freeform 135"/>
            <p:cNvSpPr>
              <a:spLocks/>
            </p:cNvSpPr>
            <p:nvPr/>
          </p:nvSpPr>
          <p:spPr bwMode="auto">
            <a:xfrm>
              <a:off x="2165" y="1429"/>
              <a:ext cx="113" cy="60"/>
            </a:xfrm>
            <a:custGeom>
              <a:avLst/>
              <a:gdLst>
                <a:gd name="T0" fmla="*/ 4 w 113"/>
                <a:gd name="T1" fmla="*/ 1 h 60"/>
                <a:gd name="T2" fmla="*/ 14 w 113"/>
                <a:gd name="T3" fmla="*/ 4 h 60"/>
                <a:gd name="T4" fmla="*/ 23 w 113"/>
                <a:gd name="T5" fmla="*/ 6 h 60"/>
                <a:gd name="T6" fmla="*/ 32 w 113"/>
                <a:gd name="T7" fmla="*/ 8 h 60"/>
                <a:gd name="T8" fmla="*/ 40 w 113"/>
                <a:gd name="T9" fmla="*/ 10 h 60"/>
                <a:gd name="T10" fmla="*/ 47 w 113"/>
                <a:gd name="T11" fmla="*/ 11 h 60"/>
                <a:gd name="T12" fmla="*/ 55 w 113"/>
                <a:gd name="T13" fmla="*/ 11 h 60"/>
                <a:gd name="T14" fmla="*/ 62 w 113"/>
                <a:gd name="T15" fmla="*/ 11 h 60"/>
                <a:gd name="T16" fmla="*/ 69 w 113"/>
                <a:gd name="T17" fmla="*/ 12 h 60"/>
                <a:gd name="T18" fmla="*/ 76 w 113"/>
                <a:gd name="T19" fmla="*/ 14 h 60"/>
                <a:gd name="T20" fmla="*/ 83 w 113"/>
                <a:gd name="T21" fmla="*/ 16 h 60"/>
                <a:gd name="T22" fmla="*/ 90 w 113"/>
                <a:gd name="T23" fmla="*/ 19 h 60"/>
                <a:gd name="T24" fmla="*/ 98 w 113"/>
                <a:gd name="T25" fmla="*/ 24 h 60"/>
                <a:gd name="T26" fmla="*/ 105 w 113"/>
                <a:gd name="T27" fmla="*/ 34 h 60"/>
                <a:gd name="T28" fmla="*/ 106 w 113"/>
                <a:gd name="T29" fmla="*/ 44 h 60"/>
                <a:gd name="T30" fmla="*/ 100 w 113"/>
                <a:gd name="T31" fmla="*/ 53 h 60"/>
                <a:gd name="T32" fmla="*/ 91 w 113"/>
                <a:gd name="T33" fmla="*/ 57 h 60"/>
                <a:gd name="T34" fmla="*/ 90 w 113"/>
                <a:gd name="T35" fmla="*/ 59 h 60"/>
                <a:gd name="T36" fmla="*/ 98 w 113"/>
                <a:gd name="T37" fmla="*/ 58 h 60"/>
                <a:gd name="T38" fmla="*/ 109 w 113"/>
                <a:gd name="T39" fmla="*/ 51 h 60"/>
                <a:gd name="T40" fmla="*/ 113 w 113"/>
                <a:gd name="T41" fmla="*/ 40 h 60"/>
                <a:gd name="T42" fmla="*/ 111 w 113"/>
                <a:gd name="T43" fmla="*/ 28 h 60"/>
                <a:gd name="T44" fmla="*/ 103 w 113"/>
                <a:gd name="T45" fmla="*/ 19 h 60"/>
                <a:gd name="T46" fmla="*/ 94 w 113"/>
                <a:gd name="T47" fmla="*/ 13 h 60"/>
                <a:gd name="T48" fmla="*/ 83 w 113"/>
                <a:gd name="T49" fmla="*/ 10 h 60"/>
                <a:gd name="T50" fmla="*/ 73 w 113"/>
                <a:gd name="T51" fmla="*/ 8 h 60"/>
                <a:gd name="T52" fmla="*/ 64 w 113"/>
                <a:gd name="T53" fmla="*/ 7 h 60"/>
                <a:gd name="T54" fmla="*/ 56 w 113"/>
                <a:gd name="T55" fmla="*/ 7 h 60"/>
                <a:gd name="T56" fmla="*/ 49 w 113"/>
                <a:gd name="T57" fmla="*/ 7 h 60"/>
                <a:gd name="T58" fmla="*/ 41 w 113"/>
                <a:gd name="T59" fmla="*/ 7 h 60"/>
                <a:gd name="T60" fmla="*/ 33 w 113"/>
                <a:gd name="T61" fmla="*/ 7 h 60"/>
                <a:gd name="T62" fmla="*/ 23 w 113"/>
                <a:gd name="T63" fmla="*/ 5 h 60"/>
                <a:gd name="T64" fmla="*/ 14 w 113"/>
                <a:gd name="T65" fmla="*/ 3 h 60"/>
                <a:gd name="T66" fmla="*/ 4 w 113"/>
                <a:gd name="T67" fmla="*/ 0 h 60"/>
                <a:gd name="T68" fmla="*/ 0 w 113"/>
                <a:gd name="T69" fmla="*/ 0 h 60"/>
                <a:gd name="T70" fmla="*/ 0 w 113"/>
                <a:gd name="T71" fmla="*/ 0 h 60"/>
                <a:gd name="T72" fmla="*/ 0 w 113"/>
                <a:gd name="T73" fmla="*/ 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3" h="60">
                  <a:moveTo>
                    <a:pt x="0" y="0"/>
                  </a:moveTo>
                  <a:lnTo>
                    <a:pt x="4" y="1"/>
                  </a:lnTo>
                  <a:lnTo>
                    <a:pt x="9" y="2"/>
                  </a:lnTo>
                  <a:lnTo>
                    <a:pt x="14" y="4"/>
                  </a:lnTo>
                  <a:lnTo>
                    <a:pt x="18" y="5"/>
                  </a:lnTo>
                  <a:lnTo>
                    <a:pt x="23" y="6"/>
                  </a:lnTo>
                  <a:lnTo>
                    <a:pt x="27" y="7"/>
                  </a:lnTo>
                  <a:lnTo>
                    <a:pt x="32" y="8"/>
                  </a:lnTo>
                  <a:lnTo>
                    <a:pt x="37" y="10"/>
                  </a:lnTo>
                  <a:lnTo>
                    <a:pt x="40" y="10"/>
                  </a:lnTo>
                  <a:lnTo>
                    <a:pt x="44" y="11"/>
                  </a:lnTo>
                  <a:lnTo>
                    <a:pt x="47" y="11"/>
                  </a:lnTo>
                  <a:lnTo>
                    <a:pt x="51" y="11"/>
                  </a:lnTo>
                  <a:lnTo>
                    <a:pt x="55" y="11"/>
                  </a:lnTo>
                  <a:lnTo>
                    <a:pt x="58" y="11"/>
                  </a:lnTo>
                  <a:lnTo>
                    <a:pt x="62" y="11"/>
                  </a:lnTo>
                  <a:lnTo>
                    <a:pt x="66" y="11"/>
                  </a:lnTo>
                  <a:lnTo>
                    <a:pt x="69" y="12"/>
                  </a:lnTo>
                  <a:lnTo>
                    <a:pt x="73" y="12"/>
                  </a:lnTo>
                  <a:lnTo>
                    <a:pt x="76" y="14"/>
                  </a:lnTo>
                  <a:lnTo>
                    <a:pt x="80" y="15"/>
                  </a:lnTo>
                  <a:lnTo>
                    <a:pt x="83" y="16"/>
                  </a:lnTo>
                  <a:lnTo>
                    <a:pt x="87" y="17"/>
                  </a:lnTo>
                  <a:lnTo>
                    <a:pt x="90" y="19"/>
                  </a:lnTo>
                  <a:lnTo>
                    <a:pt x="93" y="21"/>
                  </a:lnTo>
                  <a:lnTo>
                    <a:pt x="98" y="24"/>
                  </a:lnTo>
                  <a:lnTo>
                    <a:pt x="102" y="29"/>
                  </a:lnTo>
                  <a:lnTo>
                    <a:pt x="105" y="34"/>
                  </a:lnTo>
                  <a:lnTo>
                    <a:pt x="106" y="39"/>
                  </a:lnTo>
                  <a:lnTo>
                    <a:pt x="106" y="44"/>
                  </a:lnTo>
                  <a:lnTo>
                    <a:pt x="104" y="49"/>
                  </a:lnTo>
                  <a:lnTo>
                    <a:pt x="100" y="53"/>
                  </a:lnTo>
                  <a:lnTo>
                    <a:pt x="93" y="56"/>
                  </a:lnTo>
                  <a:lnTo>
                    <a:pt x="91" y="57"/>
                  </a:lnTo>
                  <a:lnTo>
                    <a:pt x="91" y="58"/>
                  </a:lnTo>
                  <a:lnTo>
                    <a:pt x="90" y="59"/>
                  </a:lnTo>
                  <a:lnTo>
                    <a:pt x="91" y="60"/>
                  </a:lnTo>
                  <a:lnTo>
                    <a:pt x="98" y="58"/>
                  </a:lnTo>
                  <a:lnTo>
                    <a:pt x="104" y="55"/>
                  </a:lnTo>
                  <a:lnTo>
                    <a:pt x="109" y="51"/>
                  </a:lnTo>
                  <a:lnTo>
                    <a:pt x="112" y="46"/>
                  </a:lnTo>
                  <a:lnTo>
                    <a:pt x="113" y="40"/>
                  </a:lnTo>
                  <a:lnTo>
                    <a:pt x="113" y="34"/>
                  </a:lnTo>
                  <a:lnTo>
                    <a:pt x="111" y="28"/>
                  </a:lnTo>
                  <a:lnTo>
                    <a:pt x="107" y="22"/>
                  </a:lnTo>
                  <a:lnTo>
                    <a:pt x="103" y="19"/>
                  </a:lnTo>
                  <a:lnTo>
                    <a:pt x="98" y="16"/>
                  </a:lnTo>
                  <a:lnTo>
                    <a:pt x="94" y="13"/>
                  </a:lnTo>
                  <a:lnTo>
                    <a:pt x="89" y="11"/>
                  </a:lnTo>
                  <a:lnTo>
                    <a:pt x="83" y="10"/>
                  </a:lnTo>
                  <a:lnTo>
                    <a:pt x="78" y="8"/>
                  </a:lnTo>
                  <a:lnTo>
                    <a:pt x="73" y="8"/>
                  </a:lnTo>
                  <a:lnTo>
                    <a:pt x="68" y="7"/>
                  </a:lnTo>
                  <a:lnTo>
                    <a:pt x="64" y="7"/>
                  </a:lnTo>
                  <a:lnTo>
                    <a:pt x="60" y="7"/>
                  </a:lnTo>
                  <a:lnTo>
                    <a:pt x="56" y="7"/>
                  </a:lnTo>
                  <a:lnTo>
                    <a:pt x="53" y="7"/>
                  </a:lnTo>
                  <a:lnTo>
                    <a:pt x="49" y="7"/>
                  </a:lnTo>
                  <a:lnTo>
                    <a:pt x="45" y="7"/>
                  </a:lnTo>
                  <a:lnTo>
                    <a:pt x="41" y="7"/>
                  </a:lnTo>
                  <a:lnTo>
                    <a:pt x="38" y="7"/>
                  </a:lnTo>
                  <a:lnTo>
                    <a:pt x="33" y="7"/>
                  </a:lnTo>
                  <a:lnTo>
                    <a:pt x="29" y="6"/>
                  </a:lnTo>
                  <a:lnTo>
                    <a:pt x="23" y="5"/>
                  </a:lnTo>
                  <a:lnTo>
                    <a:pt x="19" y="4"/>
                  </a:lnTo>
                  <a:lnTo>
                    <a:pt x="14" y="3"/>
                  </a:lnTo>
                  <a:lnTo>
                    <a:pt x="10" y="2"/>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1" name="Freeform 136"/>
            <p:cNvSpPr>
              <a:spLocks/>
            </p:cNvSpPr>
            <p:nvPr/>
          </p:nvSpPr>
          <p:spPr bwMode="auto">
            <a:xfrm>
              <a:off x="2164" y="1436"/>
              <a:ext cx="84" cy="46"/>
            </a:xfrm>
            <a:custGeom>
              <a:avLst/>
              <a:gdLst>
                <a:gd name="T0" fmla="*/ 0 w 84"/>
                <a:gd name="T1" fmla="*/ 0 h 46"/>
                <a:gd name="T2" fmla="*/ 5 w 84"/>
                <a:gd name="T3" fmla="*/ 11 h 46"/>
                <a:gd name="T4" fmla="*/ 12 w 84"/>
                <a:gd name="T5" fmla="*/ 20 h 46"/>
                <a:gd name="T6" fmla="*/ 22 w 84"/>
                <a:gd name="T7" fmla="*/ 27 h 46"/>
                <a:gd name="T8" fmla="*/ 32 w 84"/>
                <a:gd name="T9" fmla="*/ 33 h 46"/>
                <a:gd name="T10" fmla="*/ 45 w 84"/>
                <a:gd name="T11" fmla="*/ 38 h 46"/>
                <a:gd name="T12" fmla="*/ 57 w 84"/>
                <a:gd name="T13" fmla="*/ 42 h 46"/>
                <a:gd name="T14" fmla="*/ 69 w 84"/>
                <a:gd name="T15" fmla="*/ 44 h 46"/>
                <a:gd name="T16" fmla="*/ 81 w 84"/>
                <a:gd name="T17" fmla="*/ 46 h 46"/>
                <a:gd name="T18" fmla="*/ 83 w 84"/>
                <a:gd name="T19" fmla="*/ 45 h 46"/>
                <a:gd name="T20" fmla="*/ 84 w 84"/>
                <a:gd name="T21" fmla="*/ 43 h 46"/>
                <a:gd name="T22" fmla="*/ 84 w 84"/>
                <a:gd name="T23" fmla="*/ 41 h 46"/>
                <a:gd name="T24" fmla="*/ 83 w 84"/>
                <a:gd name="T25" fmla="*/ 39 h 46"/>
                <a:gd name="T26" fmla="*/ 72 w 84"/>
                <a:gd name="T27" fmla="*/ 34 h 46"/>
                <a:gd name="T28" fmla="*/ 60 w 84"/>
                <a:gd name="T29" fmla="*/ 31 h 46"/>
                <a:gd name="T30" fmla="*/ 48 w 84"/>
                <a:gd name="T31" fmla="*/ 29 h 46"/>
                <a:gd name="T32" fmla="*/ 36 w 84"/>
                <a:gd name="T33" fmla="*/ 27 h 46"/>
                <a:gd name="T34" fmla="*/ 26 w 84"/>
                <a:gd name="T35" fmla="*/ 23 h 46"/>
                <a:gd name="T36" fmla="*/ 15 w 84"/>
                <a:gd name="T37" fmla="*/ 18 h 46"/>
                <a:gd name="T38" fmla="*/ 7 w 84"/>
                <a:gd name="T39" fmla="*/ 11 h 46"/>
                <a:gd name="T40" fmla="*/ 0 w 84"/>
                <a:gd name="T41" fmla="*/ 0 h 46"/>
                <a:gd name="T42" fmla="*/ 0 w 84"/>
                <a:gd name="T43" fmla="*/ 0 h 46"/>
                <a:gd name="T44" fmla="*/ 0 w 84"/>
                <a:gd name="T45" fmla="*/ 0 h 46"/>
                <a:gd name="T46" fmla="*/ 0 w 84"/>
                <a:gd name="T47" fmla="*/ 0 h 46"/>
                <a:gd name="T48" fmla="*/ 0 w 84"/>
                <a:gd name="T49" fmla="*/ 0 h 46"/>
                <a:gd name="T50" fmla="*/ 0 w 84"/>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 h="46">
                  <a:moveTo>
                    <a:pt x="0" y="0"/>
                  </a:moveTo>
                  <a:lnTo>
                    <a:pt x="5" y="11"/>
                  </a:lnTo>
                  <a:lnTo>
                    <a:pt x="12" y="20"/>
                  </a:lnTo>
                  <a:lnTo>
                    <a:pt x="22" y="27"/>
                  </a:lnTo>
                  <a:lnTo>
                    <a:pt x="32" y="33"/>
                  </a:lnTo>
                  <a:lnTo>
                    <a:pt x="45" y="38"/>
                  </a:lnTo>
                  <a:lnTo>
                    <a:pt x="57" y="42"/>
                  </a:lnTo>
                  <a:lnTo>
                    <a:pt x="69" y="44"/>
                  </a:lnTo>
                  <a:lnTo>
                    <a:pt x="81" y="46"/>
                  </a:lnTo>
                  <a:lnTo>
                    <a:pt x="83" y="45"/>
                  </a:lnTo>
                  <a:lnTo>
                    <a:pt x="84" y="43"/>
                  </a:lnTo>
                  <a:lnTo>
                    <a:pt x="84" y="41"/>
                  </a:lnTo>
                  <a:lnTo>
                    <a:pt x="83" y="39"/>
                  </a:lnTo>
                  <a:lnTo>
                    <a:pt x="72" y="34"/>
                  </a:lnTo>
                  <a:lnTo>
                    <a:pt x="60" y="31"/>
                  </a:lnTo>
                  <a:lnTo>
                    <a:pt x="48" y="29"/>
                  </a:lnTo>
                  <a:lnTo>
                    <a:pt x="36" y="27"/>
                  </a:lnTo>
                  <a:lnTo>
                    <a:pt x="26" y="23"/>
                  </a:lnTo>
                  <a:lnTo>
                    <a:pt x="15" y="18"/>
                  </a:lnTo>
                  <a:lnTo>
                    <a:pt x="7"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2" name="Freeform 137"/>
            <p:cNvSpPr>
              <a:spLocks/>
            </p:cNvSpPr>
            <p:nvPr/>
          </p:nvSpPr>
          <p:spPr bwMode="auto">
            <a:xfrm>
              <a:off x="2181" y="1467"/>
              <a:ext cx="88" cy="40"/>
            </a:xfrm>
            <a:custGeom>
              <a:avLst/>
              <a:gdLst>
                <a:gd name="T0" fmla="*/ 88 w 88"/>
                <a:gd name="T1" fmla="*/ 40 h 40"/>
                <a:gd name="T2" fmla="*/ 88 w 88"/>
                <a:gd name="T3" fmla="*/ 34 h 40"/>
                <a:gd name="T4" fmla="*/ 88 w 88"/>
                <a:gd name="T5" fmla="*/ 30 h 40"/>
                <a:gd name="T6" fmla="*/ 85 w 88"/>
                <a:gd name="T7" fmla="*/ 26 h 40"/>
                <a:gd name="T8" fmla="*/ 83 w 88"/>
                <a:gd name="T9" fmla="*/ 23 h 40"/>
                <a:gd name="T10" fmla="*/ 80 w 88"/>
                <a:gd name="T11" fmla="*/ 20 h 40"/>
                <a:gd name="T12" fmla="*/ 75 w 88"/>
                <a:gd name="T13" fmla="*/ 17 h 40"/>
                <a:gd name="T14" fmla="*/ 71 w 88"/>
                <a:gd name="T15" fmla="*/ 15 h 40"/>
                <a:gd name="T16" fmla="*/ 67 w 88"/>
                <a:gd name="T17" fmla="*/ 13 h 40"/>
                <a:gd name="T18" fmla="*/ 63 w 88"/>
                <a:gd name="T19" fmla="*/ 12 h 40"/>
                <a:gd name="T20" fmla="*/ 60 w 88"/>
                <a:gd name="T21" fmla="*/ 11 h 40"/>
                <a:gd name="T22" fmla="*/ 56 w 88"/>
                <a:gd name="T23" fmla="*/ 10 h 40"/>
                <a:gd name="T24" fmla="*/ 53 w 88"/>
                <a:gd name="T25" fmla="*/ 9 h 40"/>
                <a:gd name="T26" fmla="*/ 50 w 88"/>
                <a:gd name="T27" fmla="*/ 9 h 40"/>
                <a:gd name="T28" fmla="*/ 46 w 88"/>
                <a:gd name="T29" fmla="*/ 9 h 40"/>
                <a:gd name="T30" fmla="*/ 42 w 88"/>
                <a:gd name="T31" fmla="*/ 8 h 40"/>
                <a:gd name="T32" fmla="*/ 39 w 88"/>
                <a:gd name="T33" fmla="*/ 7 h 40"/>
                <a:gd name="T34" fmla="*/ 34 w 88"/>
                <a:gd name="T35" fmla="*/ 7 h 40"/>
                <a:gd name="T36" fmla="*/ 30 w 88"/>
                <a:gd name="T37" fmla="*/ 6 h 40"/>
                <a:gd name="T38" fmla="*/ 25 w 88"/>
                <a:gd name="T39" fmla="*/ 5 h 40"/>
                <a:gd name="T40" fmla="*/ 21 w 88"/>
                <a:gd name="T41" fmla="*/ 4 h 40"/>
                <a:gd name="T42" fmla="*/ 17 w 88"/>
                <a:gd name="T43" fmla="*/ 3 h 40"/>
                <a:gd name="T44" fmla="*/ 13 w 88"/>
                <a:gd name="T45" fmla="*/ 2 h 40"/>
                <a:gd name="T46" fmla="*/ 8 w 88"/>
                <a:gd name="T47" fmla="*/ 1 h 40"/>
                <a:gd name="T48" fmla="*/ 4 w 88"/>
                <a:gd name="T49" fmla="*/ 0 h 40"/>
                <a:gd name="T50" fmla="*/ 2 w 88"/>
                <a:gd name="T51" fmla="*/ 0 h 40"/>
                <a:gd name="T52" fmla="*/ 1 w 88"/>
                <a:gd name="T53" fmla="*/ 2 h 40"/>
                <a:gd name="T54" fmla="*/ 0 w 88"/>
                <a:gd name="T55" fmla="*/ 3 h 40"/>
                <a:gd name="T56" fmla="*/ 0 w 88"/>
                <a:gd name="T57" fmla="*/ 5 h 40"/>
                <a:gd name="T58" fmla="*/ 10 w 88"/>
                <a:gd name="T59" fmla="*/ 11 h 40"/>
                <a:gd name="T60" fmla="*/ 22 w 88"/>
                <a:gd name="T61" fmla="*/ 14 h 40"/>
                <a:gd name="T62" fmla="*/ 37 w 88"/>
                <a:gd name="T63" fmla="*/ 15 h 40"/>
                <a:gd name="T64" fmla="*/ 52 w 88"/>
                <a:gd name="T65" fmla="*/ 16 h 40"/>
                <a:gd name="T66" fmla="*/ 66 w 88"/>
                <a:gd name="T67" fmla="*/ 18 h 40"/>
                <a:gd name="T68" fmla="*/ 78 w 88"/>
                <a:gd name="T69" fmla="*/ 22 h 40"/>
                <a:gd name="T70" fmla="*/ 85 w 88"/>
                <a:gd name="T71" fmla="*/ 29 h 40"/>
                <a:gd name="T72" fmla="*/ 88 w 88"/>
                <a:gd name="T73" fmla="*/ 40 h 40"/>
                <a:gd name="T74" fmla="*/ 88 w 88"/>
                <a:gd name="T75" fmla="*/ 40 h 40"/>
                <a:gd name="T76" fmla="*/ 88 w 88"/>
                <a:gd name="T77" fmla="*/ 40 h 40"/>
                <a:gd name="T78" fmla="*/ 88 w 88"/>
                <a:gd name="T79" fmla="*/ 40 h 40"/>
                <a:gd name="T80" fmla="*/ 88 w 88"/>
                <a:gd name="T81" fmla="*/ 40 h 40"/>
                <a:gd name="T82" fmla="*/ 88 w 88"/>
                <a:gd name="T83" fmla="*/ 4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8" h="40">
                  <a:moveTo>
                    <a:pt x="88" y="40"/>
                  </a:moveTo>
                  <a:lnTo>
                    <a:pt x="88" y="34"/>
                  </a:lnTo>
                  <a:lnTo>
                    <a:pt x="88" y="30"/>
                  </a:lnTo>
                  <a:lnTo>
                    <a:pt x="85" y="26"/>
                  </a:lnTo>
                  <a:lnTo>
                    <a:pt x="83" y="23"/>
                  </a:lnTo>
                  <a:lnTo>
                    <a:pt x="80" y="20"/>
                  </a:lnTo>
                  <a:lnTo>
                    <a:pt x="75" y="17"/>
                  </a:lnTo>
                  <a:lnTo>
                    <a:pt x="71" y="15"/>
                  </a:lnTo>
                  <a:lnTo>
                    <a:pt x="67" y="13"/>
                  </a:lnTo>
                  <a:lnTo>
                    <a:pt x="63" y="12"/>
                  </a:lnTo>
                  <a:lnTo>
                    <a:pt x="60" y="11"/>
                  </a:lnTo>
                  <a:lnTo>
                    <a:pt x="56" y="10"/>
                  </a:lnTo>
                  <a:lnTo>
                    <a:pt x="53" y="9"/>
                  </a:lnTo>
                  <a:lnTo>
                    <a:pt x="50" y="9"/>
                  </a:lnTo>
                  <a:lnTo>
                    <a:pt x="46" y="9"/>
                  </a:lnTo>
                  <a:lnTo>
                    <a:pt x="42" y="8"/>
                  </a:lnTo>
                  <a:lnTo>
                    <a:pt x="39" y="7"/>
                  </a:lnTo>
                  <a:lnTo>
                    <a:pt x="34" y="7"/>
                  </a:lnTo>
                  <a:lnTo>
                    <a:pt x="30" y="6"/>
                  </a:lnTo>
                  <a:lnTo>
                    <a:pt x="25" y="5"/>
                  </a:lnTo>
                  <a:lnTo>
                    <a:pt x="21" y="4"/>
                  </a:lnTo>
                  <a:lnTo>
                    <a:pt x="17" y="3"/>
                  </a:lnTo>
                  <a:lnTo>
                    <a:pt x="13" y="2"/>
                  </a:lnTo>
                  <a:lnTo>
                    <a:pt x="8" y="1"/>
                  </a:lnTo>
                  <a:lnTo>
                    <a:pt x="4" y="0"/>
                  </a:lnTo>
                  <a:lnTo>
                    <a:pt x="2" y="0"/>
                  </a:lnTo>
                  <a:lnTo>
                    <a:pt x="1" y="2"/>
                  </a:lnTo>
                  <a:lnTo>
                    <a:pt x="0" y="3"/>
                  </a:lnTo>
                  <a:lnTo>
                    <a:pt x="0" y="5"/>
                  </a:lnTo>
                  <a:lnTo>
                    <a:pt x="10" y="11"/>
                  </a:lnTo>
                  <a:lnTo>
                    <a:pt x="22" y="14"/>
                  </a:lnTo>
                  <a:lnTo>
                    <a:pt x="37" y="15"/>
                  </a:lnTo>
                  <a:lnTo>
                    <a:pt x="52" y="16"/>
                  </a:lnTo>
                  <a:lnTo>
                    <a:pt x="66" y="18"/>
                  </a:lnTo>
                  <a:lnTo>
                    <a:pt x="78" y="22"/>
                  </a:lnTo>
                  <a:lnTo>
                    <a:pt x="85" y="29"/>
                  </a:lnTo>
                  <a:lnTo>
                    <a:pt x="8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3" name="Freeform 138"/>
            <p:cNvSpPr>
              <a:spLocks/>
            </p:cNvSpPr>
            <p:nvPr/>
          </p:nvSpPr>
          <p:spPr bwMode="auto">
            <a:xfrm>
              <a:off x="2185" y="1480"/>
              <a:ext cx="84" cy="46"/>
            </a:xfrm>
            <a:custGeom>
              <a:avLst/>
              <a:gdLst>
                <a:gd name="T0" fmla="*/ 0 w 84"/>
                <a:gd name="T1" fmla="*/ 1 h 46"/>
                <a:gd name="T2" fmla="*/ 3 w 84"/>
                <a:gd name="T3" fmla="*/ 4 h 46"/>
                <a:gd name="T4" fmla="*/ 5 w 84"/>
                <a:gd name="T5" fmla="*/ 6 h 46"/>
                <a:gd name="T6" fmla="*/ 8 w 84"/>
                <a:gd name="T7" fmla="*/ 9 h 46"/>
                <a:gd name="T8" fmla="*/ 11 w 84"/>
                <a:gd name="T9" fmla="*/ 11 h 46"/>
                <a:gd name="T10" fmla="*/ 14 w 84"/>
                <a:gd name="T11" fmla="*/ 13 h 46"/>
                <a:gd name="T12" fmla="*/ 17 w 84"/>
                <a:gd name="T13" fmla="*/ 15 h 46"/>
                <a:gd name="T14" fmla="*/ 21 w 84"/>
                <a:gd name="T15" fmla="*/ 17 h 46"/>
                <a:gd name="T16" fmla="*/ 24 w 84"/>
                <a:gd name="T17" fmla="*/ 19 h 46"/>
                <a:gd name="T18" fmla="*/ 28 w 84"/>
                <a:gd name="T19" fmla="*/ 21 h 46"/>
                <a:gd name="T20" fmla="*/ 32 w 84"/>
                <a:gd name="T21" fmla="*/ 24 h 46"/>
                <a:gd name="T22" fmla="*/ 36 w 84"/>
                <a:gd name="T23" fmla="*/ 27 h 46"/>
                <a:gd name="T24" fmla="*/ 40 w 84"/>
                <a:gd name="T25" fmla="*/ 30 h 46"/>
                <a:gd name="T26" fmla="*/ 44 w 84"/>
                <a:gd name="T27" fmla="*/ 33 h 46"/>
                <a:gd name="T28" fmla="*/ 48 w 84"/>
                <a:gd name="T29" fmla="*/ 36 h 46"/>
                <a:gd name="T30" fmla="*/ 52 w 84"/>
                <a:gd name="T31" fmla="*/ 39 h 46"/>
                <a:gd name="T32" fmla="*/ 56 w 84"/>
                <a:gd name="T33" fmla="*/ 42 h 46"/>
                <a:gd name="T34" fmla="*/ 59 w 84"/>
                <a:gd name="T35" fmla="*/ 43 h 46"/>
                <a:gd name="T36" fmla="*/ 62 w 84"/>
                <a:gd name="T37" fmla="*/ 45 h 46"/>
                <a:gd name="T38" fmla="*/ 65 w 84"/>
                <a:gd name="T39" fmla="*/ 45 h 46"/>
                <a:gd name="T40" fmla="*/ 67 w 84"/>
                <a:gd name="T41" fmla="*/ 46 h 46"/>
                <a:gd name="T42" fmla="*/ 70 w 84"/>
                <a:gd name="T43" fmla="*/ 46 h 46"/>
                <a:gd name="T44" fmla="*/ 72 w 84"/>
                <a:gd name="T45" fmla="*/ 45 h 46"/>
                <a:gd name="T46" fmla="*/ 75 w 84"/>
                <a:gd name="T47" fmla="*/ 44 h 46"/>
                <a:gd name="T48" fmla="*/ 78 w 84"/>
                <a:gd name="T49" fmla="*/ 42 h 46"/>
                <a:gd name="T50" fmla="*/ 81 w 84"/>
                <a:gd name="T51" fmla="*/ 39 h 46"/>
                <a:gd name="T52" fmla="*/ 84 w 84"/>
                <a:gd name="T53" fmla="*/ 35 h 46"/>
                <a:gd name="T54" fmla="*/ 84 w 84"/>
                <a:gd name="T55" fmla="*/ 31 h 46"/>
                <a:gd name="T56" fmla="*/ 83 w 84"/>
                <a:gd name="T57" fmla="*/ 27 h 46"/>
                <a:gd name="T58" fmla="*/ 82 w 84"/>
                <a:gd name="T59" fmla="*/ 26 h 46"/>
                <a:gd name="T60" fmla="*/ 80 w 84"/>
                <a:gd name="T61" fmla="*/ 27 h 46"/>
                <a:gd name="T62" fmla="*/ 79 w 84"/>
                <a:gd name="T63" fmla="*/ 28 h 46"/>
                <a:gd name="T64" fmla="*/ 78 w 84"/>
                <a:gd name="T65" fmla="*/ 30 h 46"/>
                <a:gd name="T66" fmla="*/ 76 w 84"/>
                <a:gd name="T67" fmla="*/ 34 h 46"/>
                <a:gd name="T68" fmla="*/ 71 w 84"/>
                <a:gd name="T69" fmla="*/ 36 h 46"/>
                <a:gd name="T70" fmla="*/ 66 w 84"/>
                <a:gd name="T71" fmla="*/ 35 h 46"/>
                <a:gd name="T72" fmla="*/ 60 w 84"/>
                <a:gd name="T73" fmla="*/ 33 h 46"/>
                <a:gd name="T74" fmla="*/ 53 w 84"/>
                <a:gd name="T75" fmla="*/ 30 h 46"/>
                <a:gd name="T76" fmla="*/ 47 w 84"/>
                <a:gd name="T77" fmla="*/ 27 h 46"/>
                <a:gd name="T78" fmla="*/ 41 w 84"/>
                <a:gd name="T79" fmla="*/ 23 h 46"/>
                <a:gd name="T80" fmla="*/ 37 w 84"/>
                <a:gd name="T81" fmla="*/ 21 h 46"/>
                <a:gd name="T82" fmla="*/ 32 w 84"/>
                <a:gd name="T83" fmla="*/ 19 h 46"/>
                <a:gd name="T84" fmla="*/ 27 w 84"/>
                <a:gd name="T85" fmla="*/ 17 h 46"/>
                <a:gd name="T86" fmla="*/ 22 w 84"/>
                <a:gd name="T87" fmla="*/ 15 h 46"/>
                <a:gd name="T88" fmla="*/ 17 w 84"/>
                <a:gd name="T89" fmla="*/ 13 h 46"/>
                <a:gd name="T90" fmla="*/ 13 w 84"/>
                <a:gd name="T91" fmla="*/ 11 h 46"/>
                <a:gd name="T92" fmla="*/ 8 w 84"/>
                <a:gd name="T93" fmla="*/ 8 h 46"/>
                <a:gd name="T94" fmla="*/ 4 w 84"/>
                <a:gd name="T95" fmla="*/ 4 h 46"/>
                <a:gd name="T96" fmla="*/ 0 w 84"/>
                <a:gd name="T97" fmla="*/ 0 h 46"/>
                <a:gd name="T98" fmla="*/ 0 w 84"/>
                <a:gd name="T99" fmla="*/ 0 h 46"/>
                <a:gd name="T100" fmla="*/ 0 w 84"/>
                <a:gd name="T101" fmla="*/ 0 h 46"/>
                <a:gd name="T102" fmla="*/ 0 w 84"/>
                <a:gd name="T103" fmla="*/ 0 h 46"/>
                <a:gd name="T104" fmla="*/ 0 w 84"/>
                <a:gd name="T105" fmla="*/ 1 h 46"/>
                <a:gd name="T106" fmla="*/ 0 w 84"/>
                <a:gd name="T107" fmla="*/ 1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 h="46">
                  <a:moveTo>
                    <a:pt x="0" y="1"/>
                  </a:moveTo>
                  <a:lnTo>
                    <a:pt x="3" y="4"/>
                  </a:lnTo>
                  <a:lnTo>
                    <a:pt x="5" y="6"/>
                  </a:lnTo>
                  <a:lnTo>
                    <a:pt x="8" y="9"/>
                  </a:lnTo>
                  <a:lnTo>
                    <a:pt x="11" y="11"/>
                  </a:lnTo>
                  <a:lnTo>
                    <a:pt x="14" y="13"/>
                  </a:lnTo>
                  <a:lnTo>
                    <a:pt x="17" y="15"/>
                  </a:lnTo>
                  <a:lnTo>
                    <a:pt x="21" y="17"/>
                  </a:lnTo>
                  <a:lnTo>
                    <a:pt x="24" y="19"/>
                  </a:lnTo>
                  <a:lnTo>
                    <a:pt x="28" y="21"/>
                  </a:lnTo>
                  <a:lnTo>
                    <a:pt x="32" y="24"/>
                  </a:lnTo>
                  <a:lnTo>
                    <a:pt x="36" y="27"/>
                  </a:lnTo>
                  <a:lnTo>
                    <a:pt x="40" y="30"/>
                  </a:lnTo>
                  <a:lnTo>
                    <a:pt x="44" y="33"/>
                  </a:lnTo>
                  <a:lnTo>
                    <a:pt x="48" y="36"/>
                  </a:lnTo>
                  <a:lnTo>
                    <a:pt x="52" y="39"/>
                  </a:lnTo>
                  <a:lnTo>
                    <a:pt x="56" y="42"/>
                  </a:lnTo>
                  <a:lnTo>
                    <a:pt x="59" y="43"/>
                  </a:lnTo>
                  <a:lnTo>
                    <a:pt x="62" y="45"/>
                  </a:lnTo>
                  <a:lnTo>
                    <a:pt x="65" y="45"/>
                  </a:lnTo>
                  <a:lnTo>
                    <a:pt x="67" y="46"/>
                  </a:lnTo>
                  <a:lnTo>
                    <a:pt x="70" y="46"/>
                  </a:lnTo>
                  <a:lnTo>
                    <a:pt x="72" y="45"/>
                  </a:lnTo>
                  <a:lnTo>
                    <a:pt x="75" y="44"/>
                  </a:lnTo>
                  <a:lnTo>
                    <a:pt x="78" y="42"/>
                  </a:lnTo>
                  <a:lnTo>
                    <a:pt x="81" y="39"/>
                  </a:lnTo>
                  <a:lnTo>
                    <a:pt x="84" y="35"/>
                  </a:lnTo>
                  <a:lnTo>
                    <a:pt x="84" y="31"/>
                  </a:lnTo>
                  <a:lnTo>
                    <a:pt x="83" y="27"/>
                  </a:lnTo>
                  <a:lnTo>
                    <a:pt x="82" y="26"/>
                  </a:lnTo>
                  <a:lnTo>
                    <a:pt x="80" y="27"/>
                  </a:lnTo>
                  <a:lnTo>
                    <a:pt x="79" y="28"/>
                  </a:lnTo>
                  <a:lnTo>
                    <a:pt x="78" y="30"/>
                  </a:lnTo>
                  <a:lnTo>
                    <a:pt x="76" y="34"/>
                  </a:lnTo>
                  <a:lnTo>
                    <a:pt x="71" y="36"/>
                  </a:lnTo>
                  <a:lnTo>
                    <a:pt x="66" y="35"/>
                  </a:lnTo>
                  <a:lnTo>
                    <a:pt x="60" y="33"/>
                  </a:lnTo>
                  <a:lnTo>
                    <a:pt x="53" y="30"/>
                  </a:lnTo>
                  <a:lnTo>
                    <a:pt x="47" y="27"/>
                  </a:lnTo>
                  <a:lnTo>
                    <a:pt x="41" y="23"/>
                  </a:lnTo>
                  <a:lnTo>
                    <a:pt x="37" y="21"/>
                  </a:lnTo>
                  <a:lnTo>
                    <a:pt x="32" y="19"/>
                  </a:lnTo>
                  <a:lnTo>
                    <a:pt x="27" y="17"/>
                  </a:lnTo>
                  <a:lnTo>
                    <a:pt x="22" y="15"/>
                  </a:lnTo>
                  <a:lnTo>
                    <a:pt x="17" y="13"/>
                  </a:lnTo>
                  <a:lnTo>
                    <a:pt x="13" y="11"/>
                  </a:lnTo>
                  <a:lnTo>
                    <a:pt x="8" y="8"/>
                  </a:lnTo>
                  <a:lnTo>
                    <a:pt x="4" y="4"/>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4" name="Freeform 139"/>
            <p:cNvSpPr>
              <a:spLocks/>
            </p:cNvSpPr>
            <p:nvPr/>
          </p:nvSpPr>
          <p:spPr bwMode="auto">
            <a:xfrm>
              <a:off x="2172" y="1377"/>
              <a:ext cx="97" cy="42"/>
            </a:xfrm>
            <a:custGeom>
              <a:avLst/>
              <a:gdLst>
                <a:gd name="T0" fmla="*/ 0 w 97"/>
                <a:gd name="T1" fmla="*/ 1 h 42"/>
                <a:gd name="T2" fmla="*/ 3 w 97"/>
                <a:gd name="T3" fmla="*/ 4 h 42"/>
                <a:gd name="T4" fmla="*/ 5 w 97"/>
                <a:gd name="T5" fmla="*/ 7 h 42"/>
                <a:gd name="T6" fmla="*/ 9 w 97"/>
                <a:gd name="T7" fmla="*/ 9 h 42"/>
                <a:gd name="T8" fmla="*/ 14 w 97"/>
                <a:gd name="T9" fmla="*/ 11 h 42"/>
                <a:gd name="T10" fmla="*/ 18 w 97"/>
                <a:gd name="T11" fmla="*/ 12 h 42"/>
                <a:gd name="T12" fmla="*/ 23 w 97"/>
                <a:gd name="T13" fmla="*/ 13 h 42"/>
                <a:gd name="T14" fmla="*/ 27 w 97"/>
                <a:gd name="T15" fmla="*/ 13 h 42"/>
                <a:gd name="T16" fmla="*/ 31 w 97"/>
                <a:gd name="T17" fmla="*/ 12 h 42"/>
                <a:gd name="T18" fmla="*/ 36 w 97"/>
                <a:gd name="T19" fmla="*/ 11 h 42"/>
                <a:gd name="T20" fmla="*/ 41 w 97"/>
                <a:gd name="T21" fmla="*/ 10 h 42"/>
                <a:gd name="T22" fmla="*/ 46 w 97"/>
                <a:gd name="T23" fmla="*/ 10 h 42"/>
                <a:gd name="T24" fmla="*/ 51 w 97"/>
                <a:gd name="T25" fmla="*/ 9 h 42"/>
                <a:gd name="T26" fmla="*/ 56 w 97"/>
                <a:gd name="T27" fmla="*/ 10 h 42"/>
                <a:gd name="T28" fmla="*/ 61 w 97"/>
                <a:gd name="T29" fmla="*/ 10 h 42"/>
                <a:gd name="T30" fmla="*/ 66 w 97"/>
                <a:gd name="T31" fmla="*/ 11 h 42"/>
                <a:gd name="T32" fmla="*/ 71 w 97"/>
                <a:gd name="T33" fmla="*/ 13 h 42"/>
                <a:gd name="T34" fmla="*/ 75 w 97"/>
                <a:gd name="T35" fmla="*/ 15 h 42"/>
                <a:gd name="T36" fmla="*/ 79 w 97"/>
                <a:gd name="T37" fmla="*/ 18 h 42"/>
                <a:gd name="T38" fmla="*/ 82 w 97"/>
                <a:gd name="T39" fmla="*/ 21 h 42"/>
                <a:gd name="T40" fmla="*/ 84 w 97"/>
                <a:gd name="T41" fmla="*/ 25 h 42"/>
                <a:gd name="T42" fmla="*/ 86 w 97"/>
                <a:gd name="T43" fmla="*/ 28 h 42"/>
                <a:gd name="T44" fmla="*/ 87 w 97"/>
                <a:gd name="T45" fmla="*/ 32 h 42"/>
                <a:gd name="T46" fmla="*/ 89 w 97"/>
                <a:gd name="T47" fmla="*/ 37 h 42"/>
                <a:gd name="T48" fmla="*/ 90 w 97"/>
                <a:gd name="T49" fmla="*/ 41 h 42"/>
                <a:gd name="T50" fmla="*/ 92 w 97"/>
                <a:gd name="T51" fmla="*/ 42 h 42"/>
                <a:gd name="T52" fmla="*/ 94 w 97"/>
                <a:gd name="T53" fmla="*/ 41 h 42"/>
                <a:gd name="T54" fmla="*/ 96 w 97"/>
                <a:gd name="T55" fmla="*/ 39 h 42"/>
                <a:gd name="T56" fmla="*/ 97 w 97"/>
                <a:gd name="T57" fmla="*/ 37 h 42"/>
                <a:gd name="T58" fmla="*/ 97 w 97"/>
                <a:gd name="T59" fmla="*/ 30 h 42"/>
                <a:gd name="T60" fmla="*/ 96 w 97"/>
                <a:gd name="T61" fmla="*/ 24 h 42"/>
                <a:gd name="T62" fmla="*/ 94 w 97"/>
                <a:gd name="T63" fmla="*/ 19 h 42"/>
                <a:gd name="T64" fmla="*/ 90 w 97"/>
                <a:gd name="T65" fmla="*/ 14 h 42"/>
                <a:gd name="T66" fmla="*/ 86 w 97"/>
                <a:gd name="T67" fmla="*/ 10 h 42"/>
                <a:gd name="T68" fmla="*/ 80 w 97"/>
                <a:gd name="T69" fmla="*/ 6 h 42"/>
                <a:gd name="T70" fmla="*/ 75 w 97"/>
                <a:gd name="T71" fmla="*/ 3 h 42"/>
                <a:gd name="T72" fmla="*/ 68 w 97"/>
                <a:gd name="T73" fmla="*/ 2 h 42"/>
                <a:gd name="T74" fmla="*/ 60 w 97"/>
                <a:gd name="T75" fmla="*/ 1 h 42"/>
                <a:gd name="T76" fmla="*/ 52 w 97"/>
                <a:gd name="T77" fmla="*/ 3 h 42"/>
                <a:gd name="T78" fmla="*/ 42 w 97"/>
                <a:gd name="T79" fmla="*/ 5 h 42"/>
                <a:gd name="T80" fmla="*/ 33 w 97"/>
                <a:gd name="T81" fmla="*/ 8 h 42"/>
                <a:gd name="T82" fmla="*/ 23 w 97"/>
                <a:gd name="T83" fmla="*/ 10 h 42"/>
                <a:gd name="T84" fmla="*/ 15 w 97"/>
                <a:gd name="T85" fmla="*/ 10 h 42"/>
                <a:gd name="T86" fmla="*/ 7 w 97"/>
                <a:gd name="T87" fmla="*/ 7 h 42"/>
                <a:gd name="T88" fmla="*/ 1 w 97"/>
                <a:gd name="T89" fmla="*/ 0 h 42"/>
                <a:gd name="T90" fmla="*/ 0 w 97"/>
                <a:gd name="T91" fmla="*/ 0 h 42"/>
                <a:gd name="T92" fmla="*/ 0 w 97"/>
                <a:gd name="T93" fmla="*/ 0 h 42"/>
                <a:gd name="T94" fmla="*/ 0 w 97"/>
                <a:gd name="T95" fmla="*/ 1 h 42"/>
                <a:gd name="T96" fmla="*/ 0 w 97"/>
                <a:gd name="T97" fmla="*/ 1 h 42"/>
                <a:gd name="T98" fmla="*/ 0 w 97"/>
                <a:gd name="T99" fmla="*/ 1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42">
                  <a:moveTo>
                    <a:pt x="0" y="1"/>
                  </a:moveTo>
                  <a:lnTo>
                    <a:pt x="3" y="4"/>
                  </a:lnTo>
                  <a:lnTo>
                    <a:pt x="5" y="7"/>
                  </a:lnTo>
                  <a:lnTo>
                    <a:pt x="9" y="9"/>
                  </a:lnTo>
                  <a:lnTo>
                    <a:pt x="14" y="11"/>
                  </a:lnTo>
                  <a:lnTo>
                    <a:pt x="18" y="12"/>
                  </a:lnTo>
                  <a:lnTo>
                    <a:pt x="23" y="13"/>
                  </a:lnTo>
                  <a:lnTo>
                    <a:pt x="27" y="13"/>
                  </a:lnTo>
                  <a:lnTo>
                    <a:pt x="31" y="12"/>
                  </a:lnTo>
                  <a:lnTo>
                    <a:pt x="36" y="11"/>
                  </a:lnTo>
                  <a:lnTo>
                    <a:pt x="41" y="10"/>
                  </a:lnTo>
                  <a:lnTo>
                    <a:pt x="46" y="10"/>
                  </a:lnTo>
                  <a:lnTo>
                    <a:pt x="51" y="9"/>
                  </a:lnTo>
                  <a:lnTo>
                    <a:pt x="56" y="10"/>
                  </a:lnTo>
                  <a:lnTo>
                    <a:pt x="61" y="10"/>
                  </a:lnTo>
                  <a:lnTo>
                    <a:pt x="66" y="11"/>
                  </a:lnTo>
                  <a:lnTo>
                    <a:pt x="71" y="13"/>
                  </a:lnTo>
                  <a:lnTo>
                    <a:pt x="75" y="15"/>
                  </a:lnTo>
                  <a:lnTo>
                    <a:pt x="79" y="18"/>
                  </a:lnTo>
                  <a:lnTo>
                    <a:pt x="82" y="21"/>
                  </a:lnTo>
                  <a:lnTo>
                    <a:pt x="84" y="25"/>
                  </a:lnTo>
                  <a:lnTo>
                    <a:pt x="86" y="28"/>
                  </a:lnTo>
                  <a:lnTo>
                    <a:pt x="87" y="32"/>
                  </a:lnTo>
                  <a:lnTo>
                    <a:pt x="89" y="37"/>
                  </a:lnTo>
                  <a:lnTo>
                    <a:pt x="90" y="41"/>
                  </a:lnTo>
                  <a:lnTo>
                    <a:pt x="92" y="42"/>
                  </a:lnTo>
                  <a:lnTo>
                    <a:pt x="94" y="41"/>
                  </a:lnTo>
                  <a:lnTo>
                    <a:pt x="96" y="39"/>
                  </a:lnTo>
                  <a:lnTo>
                    <a:pt x="97" y="37"/>
                  </a:lnTo>
                  <a:lnTo>
                    <a:pt x="97" y="30"/>
                  </a:lnTo>
                  <a:lnTo>
                    <a:pt x="96" y="24"/>
                  </a:lnTo>
                  <a:lnTo>
                    <a:pt x="94" y="19"/>
                  </a:lnTo>
                  <a:lnTo>
                    <a:pt x="90" y="14"/>
                  </a:lnTo>
                  <a:lnTo>
                    <a:pt x="86" y="10"/>
                  </a:lnTo>
                  <a:lnTo>
                    <a:pt x="80" y="6"/>
                  </a:lnTo>
                  <a:lnTo>
                    <a:pt x="75" y="3"/>
                  </a:lnTo>
                  <a:lnTo>
                    <a:pt x="68" y="2"/>
                  </a:lnTo>
                  <a:lnTo>
                    <a:pt x="60" y="1"/>
                  </a:lnTo>
                  <a:lnTo>
                    <a:pt x="52" y="3"/>
                  </a:lnTo>
                  <a:lnTo>
                    <a:pt x="42" y="5"/>
                  </a:lnTo>
                  <a:lnTo>
                    <a:pt x="33" y="8"/>
                  </a:lnTo>
                  <a:lnTo>
                    <a:pt x="23" y="10"/>
                  </a:lnTo>
                  <a:lnTo>
                    <a:pt x="15" y="10"/>
                  </a:lnTo>
                  <a:lnTo>
                    <a:pt x="7" y="7"/>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5" name="Freeform 140"/>
            <p:cNvSpPr>
              <a:spLocks/>
            </p:cNvSpPr>
            <p:nvPr/>
          </p:nvSpPr>
          <p:spPr bwMode="auto">
            <a:xfrm>
              <a:off x="2200" y="1496"/>
              <a:ext cx="41" cy="154"/>
            </a:xfrm>
            <a:custGeom>
              <a:avLst/>
              <a:gdLst>
                <a:gd name="T0" fmla="*/ 0 w 41"/>
                <a:gd name="T1" fmla="*/ 0 h 154"/>
                <a:gd name="T2" fmla="*/ 7 w 41"/>
                <a:gd name="T3" fmla="*/ 16 h 154"/>
                <a:gd name="T4" fmla="*/ 11 w 41"/>
                <a:gd name="T5" fmla="*/ 33 h 154"/>
                <a:gd name="T6" fmla="*/ 14 w 41"/>
                <a:gd name="T7" fmla="*/ 50 h 154"/>
                <a:gd name="T8" fmla="*/ 16 w 41"/>
                <a:gd name="T9" fmla="*/ 67 h 154"/>
                <a:gd name="T10" fmla="*/ 18 w 41"/>
                <a:gd name="T11" fmla="*/ 78 h 154"/>
                <a:gd name="T12" fmla="*/ 20 w 41"/>
                <a:gd name="T13" fmla="*/ 88 h 154"/>
                <a:gd name="T14" fmla="*/ 21 w 41"/>
                <a:gd name="T15" fmla="*/ 99 h 154"/>
                <a:gd name="T16" fmla="*/ 23 w 41"/>
                <a:gd name="T17" fmla="*/ 110 h 154"/>
                <a:gd name="T18" fmla="*/ 25 w 41"/>
                <a:gd name="T19" fmla="*/ 121 h 154"/>
                <a:gd name="T20" fmla="*/ 28 w 41"/>
                <a:gd name="T21" fmla="*/ 132 h 154"/>
                <a:gd name="T22" fmla="*/ 31 w 41"/>
                <a:gd name="T23" fmla="*/ 143 h 154"/>
                <a:gd name="T24" fmla="*/ 35 w 41"/>
                <a:gd name="T25" fmla="*/ 153 h 154"/>
                <a:gd name="T26" fmla="*/ 36 w 41"/>
                <a:gd name="T27" fmla="*/ 154 h 154"/>
                <a:gd name="T28" fmla="*/ 39 w 41"/>
                <a:gd name="T29" fmla="*/ 154 h 154"/>
                <a:gd name="T30" fmla="*/ 41 w 41"/>
                <a:gd name="T31" fmla="*/ 151 h 154"/>
                <a:gd name="T32" fmla="*/ 41 w 41"/>
                <a:gd name="T33" fmla="*/ 150 h 154"/>
                <a:gd name="T34" fmla="*/ 40 w 41"/>
                <a:gd name="T35" fmla="*/ 139 h 154"/>
                <a:gd name="T36" fmla="*/ 39 w 41"/>
                <a:gd name="T37" fmla="*/ 129 h 154"/>
                <a:gd name="T38" fmla="*/ 37 w 41"/>
                <a:gd name="T39" fmla="*/ 119 h 154"/>
                <a:gd name="T40" fmla="*/ 35 w 41"/>
                <a:gd name="T41" fmla="*/ 109 h 154"/>
                <a:gd name="T42" fmla="*/ 32 w 41"/>
                <a:gd name="T43" fmla="*/ 99 h 154"/>
                <a:gd name="T44" fmla="*/ 29 w 41"/>
                <a:gd name="T45" fmla="*/ 90 h 154"/>
                <a:gd name="T46" fmla="*/ 26 w 41"/>
                <a:gd name="T47" fmla="*/ 79 h 154"/>
                <a:gd name="T48" fmla="*/ 24 w 41"/>
                <a:gd name="T49" fmla="*/ 69 h 154"/>
                <a:gd name="T50" fmla="*/ 22 w 41"/>
                <a:gd name="T51" fmla="*/ 60 h 154"/>
                <a:gd name="T52" fmla="*/ 20 w 41"/>
                <a:gd name="T53" fmla="*/ 52 h 154"/>
                <a:gd name="T54" fmla="*/ 18 w 41"/>
                <a:gd name="T55" fmla="*/ 42 h 154"/>
                <a:gd name="T56" fmla="*/ 15 w 41"/>
                <a:gd name="T57" fmla="*/ 34 h 154"/>
                <a:gd name="T58" fmla="*/ 13 w 41"/>
                <a:gd name="T59" fmla="*/ 25 h 154"/>
                <a:gd name="T60" fmla="*/ 9 w 41"/>
                <a:gd name="T61" fmla="*/ 16 h 154"/>
                <a:gd name="T62" fmla="*/ 6 w 41"/>
                <a:gd name="T63" fmla="*/ 8 h 154"/>
                <a:gd name="T64" fmla="*/ 1 w 41"/>
                <a:gd name="T65" fmla="*/ 0 h 154"/>
                <a:gd name="T66" fmla="*/ 0 w 41"/>
                <a:gd name="T67" fmla="*/ 0 h 154"/>
                <a:gd name="T68" fmla="*/ 0 w 41"/>
                <a:gd name="T69" fmla="*/ 0 h 154"/>
                <a:gd name="T70" fmla="*/ 0 w 41"/>
                <a:gd name="T71" fmla="*/ 0 h 154"/>
                <a:gd name="T72" fmla="*/ 0 w 41"/>
                <a:gd name="T73" fmla="*/ 0 h 154"/>
                <a:gd name="T74" fmla="*/ 0 w 41"/>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 h="154">
                  <a:moveTo>
                    <a:pt x="0" y="0"/>
                  </a:moveTo>
                  <a:lnTo>
                    <a:pt x="7" y="16"/>
                  </a:lnTo>
                  <a:lnTo>
                    <a:pt x="11" y="33"/>
                  </a:lnTo>
                  <a:lnTo>
                    <a:pt x="14" y="50"/>
                  </a:lnTo>
                  <a:lnTo>
                    <a:pt x="16" y="67"/>
                  </a:lnTo>
                  <a:lnTo>
                    <a:pt x="18" y="78"/>
                  </a:lnTo>
                  <a:lnTo>
                    <a:pt x="20" y="88"/>
                  </a:lnTo>
                  <a:lnTo>
                    <a:pt x="21" y="99"/>
                  </a:lnTo>
                  <a:lnTo>
                    <a:pt x="23" y="110"/>
                  </a:lnTo>
                  <a:lnTo>
                    <a:pt x="25" y="121"/>
                  </a:lnTo>
                  <a:lnTo>
                    <a:pt x="28" y="132"/>
                  </a:lnTo>
                  <a:lnTo>
                    <a:pt x="31" y="143"/>
                  </a:lnTo>
                  <a:lnTo>
                    <a:pt x="35" y="153"/>
                  </a:lnTo>
                  <a:lnTo>
                    <a:pt x="36" y="154"/>
                  </a:lnTo>
                  <a:lnTo>
                    <a:pt x="39" y="154"/>
                  </a:lnTo>
                  <a:lnTo>
                    <a:pt x="41" y="151"/>
                  </a:lnTo>
                  <a:lnTo>
                    <a:pt x="41" y="150"/>
                  </a:lnTo>
                  <a:lnTo>
                    <a:pt x="40" y="139"/>
                  </a:lnTo>
                  <a:lnTo>
                    <a:pt x="39" y="129"/>
                  </a:lnTo>
                  <a:lnTo>
                    <a:pt x="37" y="119"/>
                  </a:lnTo>
                  <a:lnTo>
                    <a:pt x="35" y="109"/>
                  </a:lnTo>
                  <a:lnTo>
                    <a:pt x="32" y="99"/>
                  </a:lnTo>
                  <a:lnTo>
                    <a:pt x="29" y="90"/>
                  </a:lnTo>
                  <a:lnTo>
                    <a:pt x="26" y="79"/>
                  </a:lnTo>
                  <a:lnTo>
                    <a:pt x="24" y="69"/>
                  </a:lnTo>
                  <a:lnTo>
                    <a:pt x="22" y="60"/>
                  </a:lnTo>
                  <a:lnTo>
                    <a:pt x="20" y="52"/>
                  </a:lnTo>
                  <a:lnTo>
                    <a:pt x="18" y="42"/>
                  </a:lnTo>
                  <a:lnTo>
                    <a:pt x="15" y="34"/>
                  </a:lnTo>
                  <a:lnTo>
                    <a:pt x="13" y="25"/>
                  </a:lnTo>
                  <a:lnTo>
                    <a:pt x="9" y="16"/>
                  </a:lnTo>
                  <a:lnTo>
                    <a:pt x="6" y="8"/>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6" name="Freeform 141"/>
            <p:cNvSpPr>
              <a:spLocks/>
            </p:cNvSpPr>
            <p:nvPr/>
          </p:nvSpPr>
          <p:spPr bwMode="auto">
            <a:xfrm>
              <a:off x="2220" y="1506"/>
              <a:ext cx="32" cy="156"/>
            </a:xfrm>
            <a:custGeom>
              <a:avLst/>
              <a:gdLst>
                <a:gd name="T0" fmla="*/ 0 w 32"/>
                <a:gd name="T1" fmla="*/ 0 h 156"/>
                <a:gd name="T2" fmla="*/ 3 w 32"/>
                <a:gd name="T3" fmla="*/ 10 h 156"/>
                <a:gd name="T4" fmla="*/ 4 w 32"/>
                <a:gd name="T5" fmla="*/ 20 h 156"/>
                <a:gd name="T6" fmla="*/ 4 w 32"/>
                <a:gd name="T7" fmla="*/ 29 h 156"/>
                <a:gd name="T8" fmla="*/ 5 w 32"/>
                <a:gd name="T9" fmla="*/ 39 h 156"/>
                <a:gd name="T10" fmla="*/ 8 w 32"/>
                <a:gd name="T11" fmla="*/ 50 h 156"/>
                <a:gd name="T12" fmla="*/ 9 w 32"/>
                <a:gd name="T13" fmla="*/ 62 h 156"/>
                <a:gd name="T14" fmla="*/ 11 w 32"/>
                <a:gd name="T15" fmla="*/ 73 h 156"/>
                <a:gd name="T16" fmla="*/ 13 w 32"/>
                <a:gd name="T17" fmla="*/ 84 h 156"/>
                <a:gd name="T18" fmla="*/ 16 w 32"/>
                <a:gd name="T19" fmla="*/ 102 h 156"/>
                <a:gd name="T20" fmla="*/ 19 w 32"/>
                <a:gd name="T21" fmla="*/ 120 h 156"/>
                <a:gd name="T22" fmla="*/ 23 w 32"/>
                <a:gd name="T23" fmla="*/ 138 h 156"/>
                <a:gd name="T24" fmla="*/ 28 w 32"/>
                <a:gd name="T25" fmla="*/ 155 h 156"/>
                <a:gd name="T26" fmla="*/ 30 w 32"/>
                <a:gd name="T27" fmla="*/ 156 h 156"/>
                <a:gd name="T28" fmla="*/ 31 w 32"/>
                <a:gd name="T29" fmla="*/ 155 h 156"/>
                <a:gd name="T30" fmla="*/ 32 w 32"/>
                <a:gd name="T31" fmla="*/ 153 h 156"/>
                <a:gd name="T32" fmla="*/ 32 w 32"/>
                <a:gd name="T33" fmla="*/ 152 h 156"/>
                <a:gd name="T34" fmla="*/ 31 w 32"/>
                <a:gd name="T35" fmla="*/ 143 h 156"/>
                <a:gd name="T36" fmla="*/ 30 w 32"/>
                <a:gd name="T37" fmla="*/ 134 h 156"/>
                <a:gd name="T38" fmla="*/ 30 w 32"/>
                <a:gd name="T39" fmla="*/ 125 h 156"/>
                <a:gd name="T40" fmla="*/ 28 w 32"/>
                <a:gd name="T41" fmla="*/ 116 h 156"/>
                <a:gd name="T42" fmla="*/ 26 w 32"/>
                <a:gd name="T43" fmla="*/ 107 h 156"/>
                <a:gd name="T44" fmla="*/ 24 w 32"/>
                <a:gd name="T45" fmla="*/ 98 h 156"/>
                <a:gd name="T46" fmla="*/ 21 w 32"/>
                <a:gd name="T47" fmla="*/ 89 h 156"/>
                <a:gd name="T48" fmla="*/ 19 w 32"/>
                <a:gd name="T49" fmla="*/ 80 h 156"/>
                <a:gd name="T50" fmla="*/ 17 w 32"/>
                <a:gd name="T51" fmla="*/ 70 h 156"/>
                <a:gd name="T52" fmla="*/ 15 w 32"/>
                <a:gd name="T53" fmla="*/ 61 h 156"/>
                <a:gd name="T54" fmla="*/ 13 w 32"/>
                <a:gd name="T55" fmla="*/ 51 h 156"/>
                <a:gd name="T56" fmla="*/ 11 w 32"/>
                <a:gd name="T57" fmla="*/ 42 h 156"/>
                <a:gd name="T58" fmla="*/ 9 w 32"/>
                <a:gd name="T59" fmla="*/ 31 h 156"/>
                <a:gd name="T60" fmla="*/ 7 w 32"/>
                <a:gd name="T61" fmla="*/ 21 h 156"/>
                <a:gd name="T62" fmla="*/ 5 w 32"/>
                <a:gd name="T63" fmla="*/ 10 h 156"/>
                <a:gd name="T64" fmla="*/ 1 w 32"/>
                <a:gd name="T65" fmla="*/ 0 h 156"/>
                <a:gd name="T66" fmla="*/ 0 w 32"/>
                <a:gd name="T67" fmla="*/ 0 h 156"/>
                <a:gd name="T68" fmla="*/ 0 w 32"/>
                <a:gd name="T69" fmla="*/ 0 h 156"/>
                <a:gd name="T70" fmla="*/ 0 w 32"/>
                <a:gd name="T71" fmla="*/ 0 h 156"/>
                <a:gd name="T72" fmla="*/ 0 w 32"/>
                <a:gd name="T73" fmla="*/ 0 h 156"/>
                <a:gd name="T74" fmla="*/ 0 w 32"/>
                <a:gd name="T75" fmla="*/ 0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 h="156">
                  <a:moveTo>
                    <a:pt x="0" y="0"/>
                  </a:moveTo>
                  <a:lnTo>
                    <a:pt x="3" y="10"/>
                  </a:lnTo>
                  <a:lnTo>
                    <a:pt x="4" y="20"/>
                  </a:lnTo>
                  <a:lnTo>
                    <a:pt x="4" y="29"/>
                  </a:lnTo>
                  <a:lnTo>
                    <a:pt x="5" y="39"/>
                  </a:lnTo>
                  <a:lnTo>
                    <a:pt x="8" y="50"/>
                  </a:lnTo>
                  <a:lnTo>
                    <a:pt x="9" y="62"/>
                  </a:lnTo>
                  <a:lnTo>
                    <a:pt x="11" y="73"/>
                  </a:lnTo>
                  <a:lnTo>
                    <a:pt x="13" y="84"/>
                  </a:lnTo>
                  <a:lnTo>
                    <a:pt x="16" y="102"/>
                  </a:lnTo>
                  <a:lnTo>
                    <a:pt x="19" y="120"/>
                  </a:lnTo>
                  <a:lnTo>
                    <a:pt x="23" y="138"/>
                  </a:lnTo>
                  <a:lnTo>
                    <a:pt x="28" y="155"/>
                  </a:lnTo>
                  <a:lnTo>
                    <a:pt x="30" y="156"/>
                  </a:lnTo>
                  <a:lnTo>
                    <a:pt x="31" y="155"/>
                  </a:lnTo>
                  <a:lnTo>
                    <a:pt x="32" y="153"/>
                  </a:lnTo>
                  <a:lnTo>
                    <a:pt x="32" y="152"/>
                  </a:lnTo>
                  <a:lnTo>
                    <a:pt x="31" y="143"/>
                  </a:lnTo>
                  <a:lnTo>
                    <a:pt x="30" y="134"/>
                  </a:lnTo>
                  <a:lnTo>
                    <a:pt x="30" y="125"/>
                  </a:lnTo>
                  <a:lnTo>
                    <a:pt x="28" y="116"/>
                  </a:lnTo>
                  <a:lnTo>
                    <a:pt x="26" y="107"/>
                  </a:lnTo>
                  <a:lnTo>
                    <a:pt x="24" y="98"/>
                  </a:lnTo>
                  <a:lnTo>
                    <a:pt x="21" y="89"/>
                  </a:lnTo>
                  <a:lnTo>
                    <a:pt x="19" y="80"/>
                  </a:lnTo>
                  <a:lnTo>
                    <a:pt x="17" y="70"/>
                  </a:lnTo>
                  <a:lnTo>
                    <a:pt x="15" y="61"/>
                  </a:lnTo>
                  <a:lnTo>
                    <a:pt x="13" y="51"/>
                  </a:lnTo>
                  <a:lnTo>
                    <a:pt x="11" y="42"/>
                  </a:lnTo>
                  <a:lnTo>
                    <a:pt x="9" y="31"/>
                  </a:lnTo>
                  <a:lnTo>
                    <a:pt x="7" y="21"/>
                  </a:lnTo>
                  <a:lnTo>
                    <a:pt x="5" y="1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7" name="Freeform 142"/>
            <p:cNvSpPr>
              <a:spLocks/>
            </p:cNvSpPr>
            <p:nvPr/>
          </p:nvSpPr>
          <p:spPr bwMode="auto">
            <a:xfrm>
              <a:off x="2241" y="1520"/>
              <a:ext cx="30" cy="165"/>
            </a:xfrm>
            <a:custGeom>
              <a:avLst/>
              <a:gdLst>
                <a:gd name="T0" fmla="*/ 2 w 30"/>
                <a:gd name="T1" fmla="*/ 0 h 165"/>
                <a:gd name="T2" fmla="*/ 0 w 30"/>
                <a:gd name="T3" fmla="*/ 18 h 165"/>
                <a:gd name="T4" fmla="*/ 2 w 30"/>
                <a:gd name="T5" fmla="*/ 38 h 165"/>
                <a:gd name="T6" fmla="*/ 4 w 30"/>
                <a:gd name="T7" fmla="*/ 57 h 165"/>
                <a:gd name="T8" fmla="*/ 6 w 30"/>
                <a:gd name="T9" fmla="*/ 76 h 165"/>
                <a:gd name="T10" fmla="*/ 7 w 30"/>
                <a:gd name="T11" fmla="*/ 87 h 165"/>
                <a:gd name="T12" fmla="*/ 9 w 30"/>
                <a:gd name="T13" fmla="*/ 98 h 165"/>
                <a:gd name="T14" fmla="*/ 11 w 30"/>
                <a:gd name="T15" fmla="*/ 109 h 165"/>
                <a:gd name="T16" fmla="*/ 14 w 30"/>
                <a:gd name="T17" fmla="*/ 120 h 165"/>
                <a:gd name="T18" fmla="*/ 17 w 30"/>
                <a:gd name="T19" fmla="*/ 131 h 165"/>
                <a:gd name="T20" fmla="*/ 20 w 30"/>
                <a:gd name="T21" fmla="*/ 142 h 165"/>
                <a:gd name="T22" fmla="*/ 22 w 30"/>
                <a:gd name="T23" fmla="*/ 153 h 165"/>
                <a:gd name="T24" fmla="*/ 24 w 30"/>
                <a:gd name="T25" fmla="*/ 164 h 165"/>
                <a:gd name="T26" fmla="*/ 25 w 30"/>
                <a:gd name="T27" fmla="*/ 165 h 165"/>
                <a:gd name="T28" fmla="*/ 27 w 30"/>
                <a:gd name="T29" fmla="*/ 165 h 165"/>
                <a:gd name="T30" fmla="*/ 29 w 30"/>
                <a:gd name="T31" fmla="*/ 163 h 165"/>
                <a:gd name="T32" fmla="*/ 30 w 30"/>
                <a:gd name="T33" fmla="*/ 161 h 165"/>
                <a:gd name="T34" fmla="*/ 28 w 30"/>
                <a:gd name="T35" fmla="*/ 140 h 165"/>
                <a:gd name="T36" fmla="*/ 25 w 30"/>
                <a:gd name="T37" fmla="*/ 119 h 165"/>
                <a:gd name="T38" fmla="*/ 21 w 30"/>
                <a:gd name="T39" fmla="*/ 99 h 165"/>
                <a:gd name="T40" fmla="*/ 15 w 30"/>
                <a:gd name="T41" fmla="*/ 78 h 165"/>
                <a:gd name="T42" fmla="*/ 13 w 30"/>
                <a:gd name="T43" fmla="*/ 67 h 165"/>
                <a:gd name="T44" fmla="*/ 11 w 30"/>
                <a:gd name="T45" fmla="*/ 56 h 165"/>
                <a:gd name="T46" fmla="*/ 10 w 30"/>
                <a:gd name="T47" fmla="*/ 45 h 165"/>
                <a:gd name="T48" fmla="*/ 8 w 30"/>
                <a:gd name="T49" fmla="*/ 35 h 165"/>
                <a:gd name="T50" fmla="*/ 6 w 30"/>
                <a:gd name="T51" fmla="*/ 26 h 165"/>
                <a:gd name="T52" fmla="*/ 5 w 30"/>
                <a:gd name="T53" fmla="*/ 17 h 165"/>
                <a:gd name="T54" fmla="*/ 3 w 30"/>
                <a:gd name="T55" fmla="*/ 9 h 165"/>
                <a:gd name="T56" fmla="*/ 2 w 30"/>
                <a:gd name="T57" fmla="*/ 0 h 165"/>
                <a:gd name="T58" fmla="*/ 2 w 30"/>
                <a:gd name="T59" fmla="*/ 0 h 165"/>
                <a:gd name="T60" fmla="*/ 2 w 30"/>
                <a:gd name="T61" fmla="*/ 0 h 165"/>
                <a:gd name="T62" fmla="*/ 2 w 30"/>
                <a:gd name="T63" fmla="*/ 0 h 165"/>
                <a:gd name="T64" fmla="*/ 2 w 30"/>
                <a:gd name="T65" fmla="*/ 0 h 165"/>
                <a:gd name="T66" fmla="*/ 2 w 30"/>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 h="165">
                  <a:moveTo>
                    <a:pt x="2" y="0"/>
                  </a:moveTo>
                  <a:lnTo>
                    <a:pt x="0" y="18"/>
                  </a:lnTo>
                  <a:lnTo>
                    <a:pt x="2" y="38"/>
                  </a:lnTo>
                  <a:lnTo>
                    <a:pt x="4" y="57"/>
                  </a:lnTo>
                  <a:lnTo>
                    <a:pt x="6" y="76"/>
                  </a:lnTo>
                  <a:lnTo>
                    <a:pt x="7" y="87"/>
                  </a:lnTo>
                  <a:lnTo>
                    <a:pt x="9" y="98"/>
                  </a:lnTo>
                  <a:lnTo>
                    <a:pt x="11" y="109"/>
                  </a:lnTo>
                  <a:lnTo>
                    <a:pt x="14" y="120"/>
                  </a:lnTo>
                  <a:lnTo>
                    <a:pt x="17" y="131"/>
                  </a:lnTo>
                  <a:lnTo>
                    <a:pt x="20" y="142"/>
                  </a:lnTo>
                  <a:lnTo>
                    <a:pt x="22" y="153"/>
                  </a:lnTo>
                  <a:lnTo>
                    <a:pt x="24" y="164"/>
                  </a:lnTo>
                  <a:lnTo>
                    <a:pt x="25" y="165"/>
                  </a:lnTo>
                  <a:lnTo>
                    <a:pt x="27" y="165"/>
                  </a:lnTo>
                  <a:lnTo>
                    <a:pt x="29" y="163"/>
                  </a:lnTo>
                  <a:lnTo>
                    <a:pt x="30" y="161"/>
                  </a:lnTo>
                  <a:lnTo>
                    <a:pt x="28" y="140"/>
                  </a:lnTo>
                  <a:lnTo>
                    <a:pt x="25" y="119"/>
                  </a:lnTo>
                  <a:lnTo>
                    <a:pt x="21" y="99"/>
                  </a:lnTo>
                  <a:lnTo>
                    <a:pt x="15" y="78"/>
                  </a:lnTo>
                  <a:lnTo>
                    <a:pt x="13" y="67"/>
                  </a:lnTo>
                  <a:lnTo>
                    <a:pt x="11" y="56"/>
                  </a:lnTo>
                  <a:lnTo>
                    <a:pt x="10" y="45"/>
                  </a:lnTo>
                  <a:lnTo>
                    <a:pt x="8" y="35"/>
                  </a:lnTo>
                  <a:lnTo>
                    <a:pt x="6" y="26"/>
                  </a:lnTo>
                  <a:lnTo>
                    <a:pt x="5" y="17"/>
                  </a:lnTo>
                  <a:lnTo>
                    <a:pt x="3" y="9"/>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8" name="Freeform 143"/>
            <p:cNvSpPr>
              <a:spLocks/>
            </p:cNvSpPr>
            <p:nvPr/>
          </p:nvSpPr>
          <p:spPr bwMode="auto">
            <a:xfrm>
              <a:off x="2142" y="1482"/>
              <a:ext cx="43" cy="27"/>
            </a:xfrm>
            <a:custGeom>
              <a:avLst/>
              <a:gdLst>
                <a:gd name="T0" fmla="*/ 1 w 43"/>
                <a:gd name="T1" fmla="*/ 27 h 27"/>
                <a:gd name="T2" fmla="*/ 3 w 43"/>
                <a:gd name="T3" fmla="*/ 21 h 27"/>
                <a:gd name="T4" fmla="*/ 5 w 43"/>
                <a:gd name="T5" fmla="*/ 17 h 27"/>
                <a:gd name="T6" fmla="*/ 10 w 43"/>
                <a:gd name="T7" fmla="*/ 14 h 27"/>
                <a:gd name="T8" fmla="*/ 16 w 43"/>
                <a:gd name="T9" fmla="*/ 13 h 27"/>
                <a:gd name="T10" fmla="*/ 22 w 43"/>
                <a:gd name="T11" fmla="*/ 11 h 27"/>
                <a:gd name="T12" fmla="*/ 28 w 43"/>
                <a:gd name="T13" fmla="*/ 10 h 27"/>
                <a:gd name="T14" fmla="*/ 34 w 43"/>
                <a:gd name="T15" fmla="*/ 10 h 27"/>
                <a:gd name="T16" fmla="*/ 38 w 43"/>
                <a:gd name="T17" fmla="*/ 9 h 27"/>
                <a:gd name="T18" fmla="*/ 40 w 43"/>
                <a:gd name="T19" fmla="*/ 7 h 27"/>
                <a:gd name="T20" fmla="*/ 42 w 43"/>
                <a:gd name="T21" fmla="*/ 5 h 27"/>
                <a:gd name="T22" fmla="*/ 43 w 43"/>
                <a:gd name="T23" fmla="*/ 3 h 27"/>
                <a:gd name="T24" fmla="*/ 42 w 43"/>
                <a:gd name="T25" fmla="*/ 1 h 27"/>
                <a:gd name="T26" fmla="*/ 39 w 43"/>
                <a:gd name="T27" fmla="*/ 0 h 27"/>
                <a:gd name="T28" fmla="*/ 35 w 43"/>
                <a:gd name="T29" fmla="*/ 0 h 27"/>
                <a:gd name="T30" fmla="*/ 32 w 43"/>
                <a:gd name="T31" fmla="*/ 0 h 27"/>
                <a:gd name="T32" fmla="*/ 28 w 43"/>
                <a:gd name="T33" fmla="*/ 1 h 27"/>
                <a:gd name="T34" fmla="*/ 24 w 43"/>
                <a:gd name="T35" fmla="*/ 3 h 27"/>
                <a:gd name="T36" fmla="*/ 20 w 43"/>
                <a:gd name="T37" fmla="*/ 4 h 27"/>
                <a:gd name="T38" fmla="*/ 17 w 43"/>
                <a:gd name="T39" fmla="*/ 6 h 27"/>
                <a:gd name="T40" fmla="*/ 14 w 43"/>
                <a:gd name="T41" fmla="*/ 8 h 27"/>
                <a:gd name="T42" fmla="*/ 9 w 43"/>
                <a:gd name="T43" fmla="*/ 11 h 27"/>
                <a:gd name="T44" fmla="*/ 4 w 43"/>
                <a:gd name="T45" fmla="*/ 15 h 27"/>
                <a:gd name="T46" fmla="*/ 1 w 43"/>
                <a:gd name="T47" fmla="*/ 21 h 27"/>
                <a:gd name="T48" fmla="*/ 0 w 43"/>
                <a:gd name="T49" fmla="*/ 27 h 27"/>
                <a:gd name="T50" fmla="*/ 0 w 43"/>
                <a:gd name="T51" fmla="*/ 27 h 27"/>
                <a:gd name="T52" fmla="*/ 1 w 43"/>
                <a:gd name="T53" fmla="*/ 27 h 27"/>
                <a:gd name="T54" fmla="*/ 1 w 43"/>
                <a:gd name="T55" fmla="*/ 27 h 27"/>
                <a:gd name="T56" fmla="*/ 1 w 43"/>
                <a:gd name="T57" fmla="*/ 27 h 27"/>
                <a:gd name="T58" fmla="*/ 1 w 43"/>
                <a:gd name="T59" fmla="*/ 27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27">
                  <a:moveTo>
                    <a:pt x="1" y="27"/>
                  </a:moveTo>
                  <a:lnTo>
                    <a:pt x="3" y="21"/>
                  </a:lnTo>
                  <a:lnTo>
                    <a:pt x="5" y="17"/>
                  </a:lnTo>
                  <a:lnTo>
                    <a:pt x="10" y="14"/>
                  </a:lnTo>
                  <a:lnTo>
                    <a:pt x="16" y="13"/>
                  </a:lnTo>
                  <a:lnTo>
                    <a:pt x="22" y="11"/>
                  </a:lnTo>
                  <a:lnTo>
                    <a:pt x="28" y="10"/>
                  </a:lnTo>
                  <a:lnTo>
                    <a:pt x="34" y="10"/>
                  </a:lnTo>
                  <a:lnTo>
                    <a:pt x="38" y="9"/>
                  </a:lnTo>
                  <a:lnTo>
                    <a:pt x="40" y="7"/>
                  </a:lnTo>
                  <a:lnTo>
                    <a:pt x="42" y="5"/>
                  </a:lnTo>
                  <a:lnTo>
                    <a:pt x="43" y="3"/>
                  </a:lnTo>
                  <a:lnTo>
                    <a:pt x="42" y="1"/>
                  </a:lnTo>
                  <a:lnTo>
                    <a:pt x="39" y="0"/>
                  </a:lnTo>
                  <a:lnTo>
                    <a:pt x="35" y="0"/>
                  </a:lnTo>
                  <a:lnTo>
                    <a:pt x="32" y="0"/>
                  </a:lnTo>
                  <a:lnTo>
                    <a:pt x="28" y="1"/>
                  </a:lnTo>
                  <a:lnTo>
                    <a:pt x="24" y="3"/>
                  </a:lnTo>
                  <a:lnTo>
                    <a:pt x="20" y="4"/>
                  </a:lnTo>
                  <a:lnTo>
                    <a:pt x="17" y="6"/>
                  </a:lnTo>
                  <a:lnTo>
                    <a:pt x="14" y="8"/>
                  </a:lnTo>
                  <a:lnTo>
                    <a:pt x="9" y="11"/>
                  </a:lnTo>
                  <a:lnTo>
                    <a:pt x="4" y="15"/>
                  </a:lnTo>
                  <a:lnTo>
                    <a:pt x="1" y="21"/>
                  </a:lnTo>
                  <a:lnTo>
                    <a:pt x="0" y="27"/>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69" name="Freeform 144"/>
            <p:cNvSpPr>
              <a:spLocks/>
            </p:cNvSpPr>
            <p:nvPr/>
          </p:nvSpPr>
          <p:spPr bwMode="auto">
            <a:xfrm>
              <a:off x="2124" y="1366"/>
              <a:ext cx="75" cy="33"/>
            </a:xfrm>
            <a:custGeom>
              <a:avLst/>
              <a:gdLst>
                <a:gd name="T0" fmla="*/ 0 w 75"/>
                <a:gd name="T1" fmla="*/ 33 h 33"/>
                <a:gd name="T2" fmla="*/ 4 w 75"/>
                <a:gd name="T3" fmla="*/ 30 h 33"/>
                <a:gd name="T4" fmla="*/ 9 w 75"/>
                <a:gd name="T5" fmla="*/ 26 h 33"/>
                <a:gd name="T6" fmla="*/ 14 w 75"/>
                <a:gd name="T7" fmla="*/ 22 h 33"/>
                <a:gd name="T8" fmla="*/ 18 w 75"/>
                <a:gd name="T9" fmla="*/ 19 h 33"/>
                <a:gd name="T10" fmla="*/ 23 w 75"/>
                <a:gd name="T11" fmla="*/ 16 h 33"/>
                <a:gd name="T12" fmla="*/ 27 w 75"/>
                <a:gd name="T13" fmla="*/ 13 h 33"/>
                <a:gd name="T14" fmla="*/ 33 w 75"/>
                <a:gd name="T15" fmla="*/ 11 h 33"/>
                <a:gd name="T16" fmla="*/ 38 w 75"/>
                <a:gd name="T17" fmla="*/ 11 h 33"/>
                <a:gd name="T18" fmla="*/ 42 w 75"/>
                <a:gd name="T19" fmla="*/ 11 h 33"/>
                <a:gd name="T20" fmla="*/ 47 w 75"/>
                <a:gd name="T21" fmla="*/ 12 h 33"/>
                <a:gd name="T22" fmla="*/ 51 w 75"/>
                <a:gd name="T23" fmla="*/ 13 h 33"/>
                <a:gd name="T24" fmla="*/ 55 w 75"/>
                <a:gd name="T25" fmla="*/ 14 h 33"/>
                <a:gd name="T26" fmla="*/ 59 w 75"/>
                <a:gd name="T27" fmla="*/ 15 h 33"/>
                <a:gd name="T28" fmla="*/ 63 w 75"/>
                <a:gd name="T29" fmla="*/ 15 h 33"/>
                <a:gd name="T30" fmla="*/ 67 w 75"/>
                <a:gd name="T31" fmla="*/ 15 h 33"/>
                <a:gd name="T32" fmla="*/ 71 w 75"/>
                <a:gd name="T33" fmla="*/ 14 h 33"/>
                <a:gd name="T34" fmla="*/ 73 w 75"/>
                <a:gd name="T35" fmla="*/ 12 h 33"/>
                <a:gd name="T36" fmla="*/ 75 w 75"/>
                <a:gd name="T37" fmla="*/ 10 h 33"/>
                <a:gd name="T38" fmla="*/ 75 w 75"/>
                <a:gd name="T39" fmla="*/ 7 h 33"/>
                <a:gd name="T40" fmla="*/ 74 w 75"/>
                <a:gd name="T41" fmla="*/ 5 h 33"/>
                <a:gd name="T42" fmla="*/ 71 w 75"/>
                <a:gd name="T43" fmla="*/ 2 h 33"/>
                <a:gd name="T44" fmla="*/ 66 w 75"/>
                <a:gd name="T45" fmla="*/ 1 h 33"/>
                <a:gd name="T46" fmla="*/ 61 w 75"/>
                <a:gd name="T47" fmla="*/ 0 h 33"/>
                <a:gd name="T48" fmla="*/ 56 w 75"/>
                <a:gd name="T49" fmla="*/ 0 h 33"/>
                <a:gd name="T50" fmla="*/ 50 w 75"/>
                <a:gd name="T51" fmla="*/ 1 h 33"/>
                <a:gd name="T52" fmla="*/ 45 w 75"/>
                <a:gd name="T53" fmla="*/ 2 h 33"/>
                <a:gd name="T54" fmla="*/ 40 w 75"/>
                <a:gd name="T55" fmla="*/ 3 h 33"/>
                <a:gd name="T56" fmla="*/ 36 w 75"/>
                <a:gd name="T57" fmla="*/ 5 h 33"/>
                <a:gd name="T58" fmla="*/ 31 w 75"/>
                <a:gd name="T59" fmla="*/ 7 h 33"/>
                <a:gd name="T60" fmla="*/ 26 w 75"/>
                <a:gd name="T61" fmla="*/ 10 h 33"/>
                <a:gd name="T62" fmla="*/ 22 w 75"/>
                <a:gd name="T63" fmla="*/ 14 h 33"/>
                <a:gd name="T64" fmla="*/ 18 w 75"/>
                <a:gd name="T65" fmla="*/ 18 h 33"/>
                <a:gd name="T66" fmla="*/ 14 w 75"/>
                <a:gd name="T67" fmla="*/ 22 h 33"/>
                <a:gd name="T68" fmla="*/ 9 w 75"/>
                <a:gd name="T69" fmla="*/ 26 h 33"/>
                <a:gd name="T70" fmla="*/ 5 w 75"/>
                <a:gd name="T71" fmla="*/ 29 h 33"/>
                <a:gd name="T72" fmla="*/ 0 w 75"/>
                <a:gd name="T73" fmla="*/ 33 h 33"/>
                <a:gd name="T74" fmla="*/ 0 w 75"/>
                <a:gd name="T75" fmla="*/ 33 h 33"/>
                <a:gd name="T76" fmla="*/ 0 w 75"/>
                <a:gd name="T77" fmla="*/ 33 h 33"/>
                <a:gd name="T78" fmla="*/ 0 w 75"/>
                <a:gd name="T79" fmla="*/ 33 h 33"/>
                <a:gd name="T80" fmla="*/ 0 w 75"/>
                <a:gd name="T81" fmla="*/ 33 h 33"/>
                <a:gd name="T82" fmla="*/ 0 w 75"/>
                <a:gd name="T83" fmla="*/ 33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5" h="33">
                  <a:moveTo>
                    <a:pt x="0" y="33"/>
                  </a:moveTo>
                  <a:lnTo>
                    <a:pt x="4" y="30"/>
                  </a:lnTo>
                  <a:lnTo>
                    <a:pt x="9" y="26"/>
                  </a:lnTo>
                  <a:lnTo>
                    <a:pt x="14" y="22"/>
                  </a:lnTo>
                  <a:lnTo>
                    <a:pt x="18" y="19"/>
                  </a:lnTo>
                  <a:lnTo>
                    <a:pt x="23" y="16"/>
                  </a:lnTo>
                  <a:lnTo>
                    <a:pt x="27" y="13"/>
                  </a:lnTo>
                  <a:lnTo>
                    <a:pt x="33" y="11"/>
                  </a:lnTo>
                  <a:lnTo>
                    <a:pt x="38" y="11"/>
                  </a:lnTo>
                  <a:lnTo>
                    <a:pt x="42" y="11"/>
                  </a:lnTo>
                  <a:lnTo>
                    <a:pt x="47" y="12"/>
                  </a:lnTo>
                  <a:lnTo>
                    <a:pt x="51" y="13"/>
                  </a:lnTo>
                  <a:lnTo>
                    <a:pt x="55" y="14"/>
                  </a:lnTo>
                  <a:lnTo>
                    <a:pt x="59" y="15"/>
                  </a:lnTo>
                  <a:lnTo>
                    <a:pt x="63" y="15"/>
                  </a:lnTo>
                  <a:lnTo>
                    <a:pt x="67" y="15"/>
                  </a:lnTo>
                  <a:lnTo>
                    <a:pt x="71" y="14"/>
                  </a:lnTo>
                  <a:lnTo>
                    <a:pt x="73" y="12"/>
                  </a:lnTo>
                  <a:lnTo>
                    <a:pt x="75" y="10"/>
                  </a:lnTo>
                  <a:lnTo>
                    <a:pt x="75" y="7"/>
                  </a:lnTo>
                  <a:lnTo>
                    <a:pt x="74" y="5"/>
                  </a:lnTo>
                  <a:lnTo>
                    <a:pt x="71" y="2"/>
                  </a:lnTo>
                  <a:lnTo>
                    <a:pt x="66" y="1"/>
                  </a:lnTo>
                  <a:lnTo>
                    <a:pt x="61" y="0"/>
                  </a:lnTo>
                  <a:lnTo>
                    <a:pt x="56" y="0"/>
                  </a:lnTo>
                  <a:lnTo>
                    <a:pt x="50" y="1"/>
                  </a:lnTo>
                  <a:lnTo>
                    <a:pt x="45" y="2"/>
                  </a:lnTo>
                  <a:lnTo>
                    <a:pt x="40" y="3"/>
                  </a:lnTo>
                  <a:lnTo>
                    <a:pt x="36" y="5"/>
                  </a:lnTo>
                  <a:lnTo>
                    <a:pt x="31" y="7"/>
                  </a:lnTo>
                  <a:lnTo>
                    <a:pt x="26" y="10"/>
                  </a:lnTo>
                  <a:lnTo>
                    <a:pt x="22" y="14"/>
                  </a:lnTo>
                  <a:lnTo>
                    <a:pt x="18" y="18"/>
                  </a:lnTo>
                  <a:lnTo>
                    <a:pt x="14" y="22"/>
                  </a:lnTo>
                  <a:lnTo>
                    <a:pt x="9" y="26"/>
                  </a:lnTo>
                  <a:lnTo>
                    <a:pt x="5" y="29"/>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0" name="Freeform 145"/>
            <p:cNvSpPr>
              <a:spLocks/>
            </p:cNvSpPr>
            <p:nvPr/>
          </p:nvSpPr>
          <p:spPr bwMode="auto">
            <a:xfrm>
              <a:off x="2116" y="1332"/>
              <a:ext cx="86" cy="28"/>
            </a:xfrm>
            <a:custGeom>
              <a:avLst/>
              <a:gdLst>
                <a:gd name="T0" fmla="*/ 0 w 86"/>
                <a:gd name="T1" fmla="*/ 28 h 28"/>
                <a:gd name="T2" fmla="*/ 4 w 86"/>
                <a:gd name="T3" fmla="*/ 24 h 28"/>
                <a:gd name="T4" fmla="*/ 8 w 86"/>
                <a:gd name="T5" fmla="*/ 20 h 28"/>
                <a:gd name="T6" fmla="*/ 13 w 86"/>
                <a:gd name="T7" fmla="*/ 18 h 28"/>
                <a:gd name="T8" fmla="*/ 18 w 86"/>
                <a:gd name="T9" fmla="*/ 16 h 28"/>
                <a:gd name="T10" fmla="*/ 23 w 86"/>
                <a:gd name="T11" fmla="*/ 15 h 28"/>
                <a:gd name="T12" fmla="*/ 29 w 86"/>
                <a:gd name="T13" fmla="*/ 14 h 28"/>
                <a:gd name="T14" fmla="*/ 34 w 86"/>
                <a:gd name="T15" fmla="*/ 14 h 28"/>
                <a:gd name="T16" fmla="*/ 40 w 86"/>
                <a:gd name="T17" fmla="*/ 14 h 28"/>
                <a:gd name="T18" fmla="*/ 43 w 86"/>
                <a:gd name="T19" fmla="*/ 14 h 28"/>
                <a:gd name="T20" fmla="*/ 45 w 86"/>
                <a:gd name="T21" fmla="*/ 14 h 28"/>
                <a:gd name="T22" fmla="*/ 48 w 86"/>
                <a:gd name="T23" fmla="*/ 14 h 28"/>
                <a:gd name="T24" fmla="*/ 49 w 86"/>
                <a:gd name="T25" fmla="*/ 15 h 28"/>
                <a:gd name="T26" fmla="*/ 52 w 86"/>
                <a:gd name="T27" fmla="*/ 15 h 28"/>
                <a:gd name="T28" fmla="*/ 54 w 86"/>
                <a:gd name="T29" fmla="*/ 15 h 28"/>
                <a:gd name="T30" fmla="*/ 56 w 86"/>
                <a:gd name="T31" fmla="*/ 16 h 28"/>
                <a:gd name="T32" fmla="*/ 59 w 86"/>
                <a:gd name="T33" fmla="*/ 17 h 28"/>
                <a:gd name="T34" fmla="*/ 61 w 86"/>
                <a:gd name="T35" fmla="*/ 17 h 28"/>
                <a:gd name="T36" fmla="*/ 63 w 86"/>
                <a:gd name="T37" fmla="*/ 17 h 28"/>
                <a:gd name="T38" fmla="*/ 65 w 86"/>
                <a:gd name="T39" fmla="*/ 17 h 28"/>
                <a:gd name="T40" fmla="*/ 68 w 86"/>
                <a:gd name="T41" fmla="*/ 17 h 28"/>
                <a:gd name="T42" fmla="*/ 70 w 86"/>
                <a:gd name="T43" fmla="*/ 17 h 28"/>
                <a:gd name="T44" fmla="*/ 72 w 86"/>
                <a:gd name="T45" fmla="*/ 16 h 28"/>
                <a:gd name="T46" fmla="*/ 75 w 86"/>
                <a:gd name="T47" fmla="*/ 17 h 28"/>
                <a:gd name="T48" fmla="*/ 77 w 86"/>
                <a:gd name="T49" fmla="*/ 17 h 28"/>
                <a:gd name="T50" fmla="*/ 80 w 86"/>
                <a:gd name="T51" fmla="*/ 17 h 28"/>
                <a:gd name="T52" fmla="*/ 83 w 86"/>
                <a:gd name="T53" fmla="*/ 15 h 28"/>
                <a:gd name="T54" fmla="*/ 86 w 86"/>
                <a:gd name="T55" fmla="*/ 12 h 28"/>
                <a:gd name="T56" fmla="*/ 86 w 86"/>
                <a:gd name="T57" fmla="*/ 9 h 28"/>
                <a:gd name="T58" fmla="*/ 82 w 86"/>
                <a:gd name="T59" fmla="*/ 4 h 28"/>
                <a:gd name="T60" fmla="*/ 78 w 86"/>
                <a:gd name="T61" fmla="*/ 1 h 28"/>
                <a:gd name="T62" fmla="*/ 71 w 86"/>
                <a:gd name="T63" fmla="*/ 0 h 28"/>
                <a:gd name="T64" fmla="*/ 65 w 86"/>
                <a:gd name="T65" fmla="*/ 1 h 28"/>
                <a:gd name="T66" fmla="*/ 57 w 86"/>
                <a:gd name="T67" fmla="*/ 2 h 28"/>
                <a:gd name="T68" fmla="*/ 50 w 86"/>
                <a:gd name="T69" fmla="*/ 3 h 28"/>
                <a:gd name="T70" fmla="*/ 44 w 86"/>
                <a:gd name="T71" fmla="*/ 5 h 28"/>
                <a:gd name="T72" fmla="*/ 38 w 86"/>
                <a:gd name="T73" fmla="*/ 6 h 28"/>
                <a:gd name="T74" fmla="*/ 33 w 86"/>
                <a:gd name="T75" fmla="*/ 7 h 28"/>
                <a:gd name="T76" fmla="*/ 28 w 86"/>
                <a:gd name="T77" fmla="*/ 9 h 28"/>
                <a:gd name="T78" fmla="*/ 22 w 86"/>
                <a:gd name="T79" fmla="*/ 11 h 28"/>
                <a:gd name="T80" fmla="*/ 17 w 86"/>
                <a:gd name="T81" fmla="*/ 13 h 28"/>
                <a:gd name="T82" fmla="*/ 12 w 86"/>
                <a:gd name="T83" fmla="*/ 16 h 28"/>
                <a:gd name="T84" fmla="*/ 7 w 86"/>
                <a:gd name="T85" fmla="*/ 20 h 28"/>
                <a:gd name="T86" fmla="*/ 3 w 86"/>
                <a:gd name="T87" fmla="*/ 24 h 28"/>
                <a:gd name="T88" fmla="*/ 0 w 86"/>
                <a:gd name="T89" fmla="*/ 28 h 28"/>
                <a:gd name="T90" fmla="*/ 0 w 86"/>
                <a:gd name="T91" fmla="*/ 28 h 28"/>
                <a:gd name="T92" fmla="*/ 0 w 86"/>
                <a:gd name="T93" fmla="*/ 28 h 28"/>
                <a:gd name="T94" fmla="*/ 0 w 86"/>
                <a:gd name="T95" fmla="*/ 28 h 28"/>
                <a:gd name="T96" fmla="*/ 0 w 86"/>
                <a:gd name="T97" fmla="*/ 28 h 28"/>
                <a:gd name="T98" fmla="*/ 0 w 86"/>
                <a:gd name="T99" fmla="*/ 28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 h="28">
                  <a:moveTo>
                    <a:pt x="0" y="28"/>
                  </a:moveTo>
                  <a:lnTo>
                    <a:pt x="4" y="24"/>
                  </a:lnTo>
                  <a:lnTo>
                    <a:pt x="8" y="20"/>
                  </a:lnTo>
                  <a:lnTo>
                    <a:pt x="13" y="18"/>
                  </a:lnTo>
                  <a:lnTo>
                    <a:pt x="18" y="16"/>
                  </a:lnTo>
                  <a:lnTo>
                    <a:pt x="23" y="15"/>
                  </a:lnTo>
                  <a:lnTo>
                    <a:pt x="29" y="14"/>
                  </a:lnTo>
                  <a:lnTo>
                    <a:pt x="34" y="14"/>
                  </a:lnTo>
                  <a:lnTo>
                    <a:pt x="40" y="14"/>
                  </a:lnTo>
                  <a:lnTo>
                    <a:pt x="43" y="14"/>
                  </a:lnTo>
                  <a:lnTo>
                    <a:pt x="45" y="14"/>
                  </a:lnTo>
                  <a:lnTo>
                    <a:pt x="48" y="14"/>
                  </a:lnTo>
                  <a:lnTo>
                    <a:pt x="49" y="15"/>
                  </a:lnTo>
                  <a:lnTo>
                    <a:pt x="52" y="15"/>
                  </a:lnTo>
                  <a:lnTo>
                    <a:pt x="54" y="15"/>
                  </a:lnTo>
                  <a:lnTo>
                    <a:pt x="56" y="16"/>
                  </a:lnTo>
                  <a:lnTo>
                    <a:pt x="59" y="17"/>
                  </a:lnTo>
                  <a:lnTo>
                    <a:pt x="61" y="17"/>
                  </a:lnTo>
                  <a:lnTo>
                    <a:pt x="63" y="17"/>
                  </a:lnTo>
                  <a:lnTo>
                    <a:pt x="65" y="17"/>
                  </a:lnTo>
                  <a:lnTo>
                    <a:pt x="68" y="17"/>
                  </a:lnTo>
                  <a:lnTo>
                    <a:pt x="70" y="17"/>
                  </a:lnTo>
                  <a:lnTo>
                    <a:pt x="72" y="16"/>
                  </a:lnTo>
                  <a:lnTo>
                    <a:pt x="75" y="17"/>
                  </a:lnTo>
                  <a:lnTo>
                    <a:pt x="77" y="17"/>
                  </a:lnTo>
                  <a:lnTo>
                    <a:pt x="80" y="17"/>
                  </a:lnTo>
                  <a:lnTo>
                    <a:pt x="83" y="15"/>
                  </a:lnTo>
                  <a:lnTo>
                    <a:pt x="86" y="12"/>
                  </a:lnTo>
                  <a:lnTo>
                    <a:pt x="86" y="9"/>
                  </a:lnTo>
                  <a:lnTo>
                    <a:pt x="82" y="4"/>
                  </a:lnTo>
                  <a:lnTo>
                    <a:pt x="78" y="1"/>
                  </a:lnTo>
                  <a:lnTo>
                    <a:pt x="71" y="0"/>
                  </a:lnTo>
                  <a:lnTo>
                    <a:pt x="65" y="1"/>
                  </a:lnTo>
                  <a:lnTo>
                    <a:pt x="57" y="2"/>
                  </a:lnTo>
                  <a:lnTo>
                    <a:pt x="50" y="3"/>
                  </a:lnTo>
                  <a:lnTo>
                    <a:pt x="44" y="5"/>
                  </a:lnTo>
                  <a:lnTo>
                    <a:pt x="38" y="6"/>
                  </a:lnTo>
                  <a:lnTo>
                    <a:pt x="33" y="7"/>
                  </a:lnTo>
                  <a:lnTo>
                    <a:pt x="28" y="9"/>
                  </a:lnTo>
                  <a:lnTo>
                    <a:pt x="22" y="11"/>
                  </a:lnTo>
                  <a:lnTo>
                    <a:pt x="17" y="13"/>
                  </a:lnTo>
                  <a:lnTo>
                    <a:pt x="12" y="16"/>
                  </a:lnTo>
                  <a:lnTo>
                    <a:pt x="7" y="20"/>
                  </a:lnTo>
                  <a:lnTo>
                    <a:pt x="3" y="24"/>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1" name="Freeform 146"/>
            <p:cNvSpPr>
              <a:spLocks/>
            </p:cNvSpPr>
            <p:nvPr/>
          </p:nvSpPr>
          <p:spPr bwMode="auto">
            <a:xfrm>
              <a:off x="2114" y="1296"/>
              <a:ext cx="85" cy="29"/>
            </a:xfrm>
            <a:custGeom>
              <a:avLst/>
              <a:gdLst>
                <a:gd name="T0" fmla="*/ 0 w 85"/>
                <a:gd name="T1" fmla="*/ 29 h 29"/>
                <a:gd name="T2" fmla="*/ 5 w 85"/>
                <a:gd name="T3" fmla="*/ 27 h 29"/>
                <a:gd name="T4" fmla="*/ 8 w 85"/>
                <a:gd name="T5" fmla="*/ 25 h 29"/>
                <a:gd name="T6" fmla="*/ 12 w 85"/>
                <a:gd name="T7" fmla="*/ 23 h 29"/>
                <a:gd name="T8" fmla="*/ 16 w 85"/>
                <a:gd name="T9" fmla="*/ 20 h 29"/>
                <a:gd name="T10" fmla="*/ 19 w 85"/>
                <a:gd name="T11" fmla="*/ 19 h 29"/>
                <a:gd name="T12" fmla="*/ 22 w 85"/>
                <a:gd name="T13" fmla="*/ 16 h 29"/>
                <a:gd name="T14" fmla="*/ 26 w 85"/>
                <a:gd name="T15" fmla="*/ 15 h 29"/>
                <a:gd name="T16" fmla="*/ 31 w 85"/>
                <a:gd name="T17" fmla="*/ 13 h 29"/>
                <a:gd name="T18" fmla="*/ 37 w 85"/>
                <a:gd name="T19" fmla="*/ 12 h 29"/>
                <a:gd name="T20" fmla="*/ 43 w 85"/>
                <a:gd name="T21" fmla="*/ 12 h 29"/>
                <a:gd name="T22" fmla="*/ 49 w 85"/>
                <a:gd name="T23" fmla="*/ 12 h 29"/>
                <a:gd name="T24" fmla="*/ 55 w 85"/>
                <a:gd name="T25" fmla="*/ 13 h 29"/>
                <a:gd name="T26" fmla="*/ 61 w 85"/>
                <a:gd name="T27" fmla="*/ 14 h 29"/>
                <a:gd name="T28" fmla="*/ 66 w 85"/>
                <a:gd name="T29" fmla="*/ 16 h 29"/>
                <a:gd name="T30" fmla="*/ 72 w 85"/>
                <a:gd name="T31" fmla="*/ 17 h 29"/>
                <a:gd name="T32" fmla="*/ 78 w 85"/>
                <a:gd name="T33" fmla="*/ 18 h 29"/>
                <a:gd name="T34" fmla="*/ 81 w 85"/>
                <a:gd name="T35" fmla="*/ 17 h 29"/>
                <a:gd name="T36" fmla="*/ 84 w 85"/>
                <a:gd name="T37" fmla="*/ 15 h 29"/>
                <a:gd name="T38" fmla="*/ 85 w 85"/>
                <a:gd name="T39" fmla="*/ 12 h 29"/>
                <a:gd name="T40" fmla="*/ 85 w 85"/>
                <a:gd name="T41" fmla="*/ 9 h 29"/>
                <a:gd name="T42" fmla="*/ 81 w 85"/>
                <a:gd name="T43" fmla="*/ 4 h 29"/>
                <a:gd name="T44" fmla="*/ 76 w 85"/>
                <a:gd name="T45" fmla="*/ 2 h 29"/>
                <a:gd name="T46" fmla="*/ 70 w 85"/>
                <a:gd name="T47" fmla="*/ 0 h 29"/>
                <a:gd name="T48" fmla="*/ 63 w 85"/>
                <a:gd name="T49" fmla="*/ 0 h 29"/>
                <a:gd name="T50" fmla="*/ 57 w 85"/>
                <a:gd name="T51" fmla="*/ 0 h 29"/>
                <a:gd name="T52" fmla="*/ 51 w 85"/>
                <a:gd name="T53" fmla="*/ 1 h 29"/>
                <a:gd name="T54" fmla="*/ 44 w 85"/>
                <a:gd name="T55" fmla="*/ 2 h 29"/>
                <a:gd name="T56" fmla="*/ 39 w 85"/>
                <a:gd name="T57" fmla="*/ 4 h 29"/>
                <a:gd name="T58" fmla="*/ 33 w 85"/>
                <a:gd name="T59" fmla="*/ 5 h 29"/>
                <a:gd name="T60" fmla="*/ 28 w 85"/>
                <a:gd name="T61" fmla="*/ 8 h 29"/>
                <a:gd name="T62" fmla="*/ 23 w 85"/>
                <a:gd name="T63" fmla="*/ 11 h 29"/>
                <a:gd name="T64" fmla="*/ 19 w 85"/>
                <a:gd name="T65" fmla="*/ 15 h 29"/>
                <a:gd name="T66" fmla="*/ 14 w 85"/>
                <a:gd name="T67" fmla="*/ 19 h 29"/>
                <a:gd name="T68" fmla="*/ 10 w 85"/>
                <a:gd name="T69" fmla="*/ 22 h 29"/>
                <a:gd name="T70" fmla="*/ 6 w 85"/>
                <a:gd name="T71" fmla="*/ 26 h 29"/>
                <a:gd name="T72" fmla="*/ 0 w 85"/>
                <a:gd name="T73" fmla="*/ 29 h 29"/>
                <a:gd name="T74" fmla="*/ 0 w 85"/>
                <a:gd name="T75" fmla="*/ 29 h 29"/>
                <a:gd name="T76" fmla="*/ 0 w 85"/>
                <a:gd name="T77" fmla="*/ 29 h 29"/>
                <a:gd name="T78" fmla="*/ 0 w 85"/>
                <a:gd name="T79" fmla="*/ 29 h 29"/>
                <a:gd name="T80" fmla="*/ 0 w 85"/>
                <a:gd name="T81" fmla="*/ 29 h 29"/>
                <a:gd name="T82" fmla="*/ 0 w 85"/>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29">
                  <a:moveTo>
                    <a:pt x="0" y="29"/>
                  </a:moveTo>
                  <a:lnTo>
                    <a:pt x="5" y="27"/>
                  </a:lnTo>
                  <a:lnTo>
                    <a:pt x="8" y="25"/>
                  </a:lnTo>
                  <a:lnTo>
                    <a:pt x="12" y="23"/>
                  </a:lnTo>
                  <a:lnTo>
                    <a:pt x="16" y="20"/>
                  </a:lnTo>
                  <a:lnTo>
                    <a:pt x="19" y="19"/>
                  </a:lnTo>
                  <a:lnTo>
                    <a:pt x="22" y="16"/>
                  </a:lnTo>
                  <a:lnTo>
                    <a:pt x="26" y="15"/>
                  </a:lnTo>
                  <a:lnTo>
                    <a:pt x="31" y="13"/>
                  </a:lnTo>
                  <a:lnTo>
                    <a:pt x="37" y="12"/>
                  </a:lnTo>
                  <a:lnTo>
                    <a:pt x="43" y="12"/>
                  </a:lnTo>
                  <a:lnTo>
                    <a:pt x="49" y="12"/>
                  </a:lnTo>
                  <a:lnTo>
                    <a:pt x="55" y="13"/>
                  </a:lnTo>
                  <a:lnTo>
                    <a:pt x="61" y="14"/>
                  </a:lnTo>
                  <a:lnTo>
                    <a:pt x="66" y="16"/>
                  </a:lnTo>
                  <a:lnTo>
                    <a:pt x="72" y="17"/>
                  </a:lnTo>
                  <a:lnTo>
                    <a:pt x="78" y="18"/>
                  </a:lnTo>
                  <a:lnTo>
                    <a:pt x="81" y="17"/>
                  </a:lnTo>
                  <a:lnTo>
                    <a:pt x="84" y="15"/>
                  </a:lnTo>
                  <a:lnTo>
                    <a:pt x="85" y="12"/>
                  </a:lnTo>
                  <a:lnTo>
                    <a:pt x="85" y="9"/>
                  </a:lnTo>
                  <a:lnTo>
                    <a:pt x="81" y="4"/>
                  </a:lnTo>
                  <a:lnTo>
                    <a:pt x="76" y="2"/>
                  </a:lnTo>
                  <a:lnTo>
                    <a:pt x="70" y="0"/>
                  </a:lnTo>
                  <a:lnTo>
                    <a:pt x="63" y="0"/>
                  </a:lnTo>
                  <a:lnTo>
                    <a:pt x="57" y="0"/>
                  </a:lnTo>
                  <a:lnTo>
                    <a:pt x="51" y="1"/>
                  </a:lnTo>
                  <a:lnTo>
                    <a:pt x="44" y="2"/>
                  </a:lnTo>
                  <a:lnTo>
                    <a:pt x="39" y="4"/>
                  </a:lnTo>
                  <a:lnTo>
                    <a:pt x="33" y="5"/>
                  </a:lnTo>
                  <a:lnTo>
                    <a:pt x="28" y="8"/>
                  </a:lnTo>
                  <a:lnTo>
                    <a:pt x="23" y="11"/>
                  </a:lnTo>
                  <a:lnTo>
                    <a:pt x="19" y="15"/>
                  </a:lnTo>
                  <a:lnTo>
                    <a:pt x="14" y="19"/>
                  </a:lnTo>
                  <a:lnTo>
                    <a:pt x="10" y="22"/>
                  </a:lnTo>
                  <a:lnTo>
                    <a:pt x="6" y="26"/>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2" name="Freeform 147"/>
            <p:cNvSpPr>
              <a:spLocks/>
            </p:cNvSpPr>
            <p:nvPr/>
          </p:nvSpPr>
          <p:spPr bwMode="auto">
            <a:xfrm>
              <a:off x="2120" y="1260"/>
              <a:ext cx="67" cy="31"/>
            </a:xfrm>
            <a:custGeom>
              <a:avLst/>
              <a:gdLst>
                <a:gd name="T0" fmla="*/ 0 w 67"/>
                <a:gd name="T1" fmla="*/ 31 h 31"/>
                <a:gd name="T2" fmla="*/ 2 w 67"/>
                <a:gd name="T3" fmla="*/ 26 h 31"/>
                <a:gd name="T4" fmla="*/ 5 w 67"/>
                <a:gd name="T5" fmla="*/ 22 h 31"/>
                <a:gd name="T6" fmla="*/ 10 w 67"/>
                <a:gd name="T7" fmla="*/ 19 h 31"/>
                <a:gd name="T8" fmla="*/ 14 w 67"/>
                <a:gd name="T9" fmla="*/ 16 h 31"/>
                <a:gd name="T10" fmla="*/ 19 w 67"/>
                <a:gd name="T11" fmla="*/ 14 h 31"/>
                <a:gd name="T12" fmla="*/ 25 w 67"/>
                <a:gd name="T13" fmla="*/ 13 h 31"/>
                <a:gd name="T14" fmla="*/ 30 w 67"/>
                <a:gd name="T15" fmla="*/ 12 h 31"/>
                <a:gd name="T16" fmla="*/ 35 w 67"/>
                <a:gd name="T17" fmla="*/ 12 h 31"/>
                <a:gd name="T18" fmla="*/ 38 w 67"/>
                <a:gd name="T19" fmla="*/ 12 h 31"/>
                <a:gd name="T20" fmla="*/ 41 w 67"/>
                <a:gd name="T21" fmla="*/ 12 h 31"/>
                <a:gd name="T22" fmla="*/ 44 w 67"/>
                <a:gd name="T23" fmla="*/ 13 h 31"/>
                <a:gd name="T24" fmla="*/ 48 w 67"/>
                <a:gd name="T25" fmla="*/ 13 h 31"/>
                <a:gd name="T26" fmla="*/ 50 w 67"/>
                <a:gd name="T27" fmla="*/ 14 h 31"/>
                <a:gd name="T28" fmla="*/ 53 w 67"/>
                <a:gd name="T29" fmla="*/ 15 h 31"/>
                <a:gd name="T30" fmla="*/ 56 w 67"/>
                <a:gd name="T31" fmla="*/ 17 h 31"/>
                <a:gd name="T32" fmla="*/ 57 w 67"/>
                <a:gd name="T33" fmla="*/ 19 h 31"/>
                <a:gd name="T34" fmla="*/ 60 w 67"/>
                <a:gd name="T35" fmla="*/ 20 h 31"/>
                <a:gd name="T36" fmla="*/ 63 w 67"/>
                <a:gd name="T37" fmla="*/ 19 h 31"/>
                <a:gd name="T38" fmla="*/ 65 w 67"/>
                <a:gd name="T39" fmla="*/ 17 h 31"/>
                <a:gd name="T40" fmla="*/ 67 w 67"/>
                <a:gd name="T41" fmla="*/ 15 h 31"/>
                <a:gd name="T42" fmla="*/ 67 w 67"/>
                <a:gd name="T43" fmla="*/ 9 h 31"/>
                <a:gd name="T44" fmla="*/ 64 w 67"/>
                <a:gd name="T45" fmla="*/ 5 h 31"/>
                <a:gd name="T46" fmla="*/ 61 w 67"/>
                <a:gd name="T47" fmla="*/ 2 h 31"/>
                <a:gd name="T48" fmla="*/ 56 w 67"/>
                <a:gd name="T49" fmla="*/ 0 h 31"/>
                <a:gd name="T50" fmla="*/ 51 w 67"/>
                <a:gd name="T51" fmla="*/ 0 h 31"/>
                <a:gd name="T52" fmla="*/ 45 w 67"/>
                <a:gd name="T53" fmla="*/ 0 h 31"/>
                <a:gd name="T54" fmla="*/ 40 w 67"/>
                <a:gd name="T55" fmla="*/ 0 h 31"/>
                <a:gd name="T56" fmla="*/ 35 w 67"/>
                <a:gd name="T57" fmla="*/ 2 h 31"/>
                <a:gd name="T58" fmla="*/ 29 w 67"/>
                <a:gd name="T59" fmla="*/ 3 h 31"/>
                <a:gd name="T60" fmla="*/ 24 w 67"/>
                <a:gd name="T61" fmla="*/ 6 h 31"/>
                <a:gd name="T62" fmla="*/ 18 w 67"/>
                <a:gd name="T63" fmla="*/ 8 h 31"/>
                <a:gd name="T64" fmla="*/ 13 w 67"/>
                <a:gd name="T65" fmla="*/ 12 h 31"/>
                <a:gd name="T66" fmla="*/ 8 w 67"/>
                <a:gd name="T67" fmla="*/ 16 h 31"/>
                <a:gd name="T68" fmla="*/ 4 w 67"/>
                <a:gd name="T69" fmla="*/ 21 h 31"/>
                <a:gd name="T70" fmla="*/ 1 w 67"/>
                <a:gd name="T71" fmla="*/ 26 h 31"/>
                <a:gd name="T72" fmla="*/ 0 w 67"/>
                <a:gd name="T73" fmla="*/ 31 h 31"/>
                <a:gd name="T74" fmla="*/ 0 w 67"/>
                <a:gd name="T75" fmla="*/ 31 h 31"/>
                <a:gd name="T76" fmla="*/ 0 w 67"/>
                <a:gd name="T77" fmla="*/ 31 h 31"/>
                <a:gd name="T78" fmla="*/ 0 w 67"/>
                <a:gd name="T79" fmla="*/ 31 h 31"/>
                <a:gd name="T80" fmla="*/ 0 w 67"/>
                <a:gd name="T81" fmla="*/ 31 h 31"/>
                <a:gd name="T82" fmla="*/ 0 w 67"/>
                <a:gd name="T83" fmla="*/ 31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 h="31">
                  <a:moveTo>
                    <a:pt x="0" y="31"/>
                  </a:moveTo>
                  <a:lnTo>
                    <a:pt x="2" y="26"/>
                  </a:lnTo>
                  <a:lnTo>
                    <a:pt x="5" y="22"/>
                  </a:lnTo>
                  <a:lnTo>
                    <a:pt x="10" y="19"/>
                  </a:lnTo>
                  <a:lnTo>
                    <a:pt x="14" y="16"/>
                  </a:lnTo>
                  <a:lnTo>
                    <a:pt x="19" y="14"/>
                  </a:lnTo>
                  <a:lnTo>
                    <a:pt x="25" y="13"/>
                  </a:lnTo>
                  <a:lnTo>
                    <a:pt x="30" y="12"/>
                  </a:lnTo>
                  <a:lnTo>
                    <a:pt x="35" y="12"/>
                  </a:lnTo>
                  <a:lnTo>
                    <a:pt x="38" y="12"/>
                  </a:lnTo>
                  <a:lnTo>
                    <a:pt x="41" y="12"/>
                  </a:lnTo>
                  <a:lnTo>
                    <a:pt x="44" y="13"/>
                  </a:lnTo>
                  <a:lnTo>
                    <a:pt x="48" y="13"/>
                  </a:lnTo>
                  <a:lnTo>
                    <a:pt x="50" y="14"/>
                  </a:lnTo>
                  <a:lnTo>
                    <a:pt x="53" y="15"/>
                  </a:lnTo>
                  <a:lnTo>
                    <a:pt x="56" y="17"/>
                  </a:lnTo>
                  <a:lnTo>
                    <a:pt x="57" y="19"/>
                  </a:lnTo>
                  <a:lnTo>
                    <a:pt x="60" y="20"/>
                  </a:lnTo>
                  <a:lnTo>
                    <a:pt x="63" y="19"/>
                  </a:lnTo>
                  <a:lnTo>
                    <a:pt x="65" y="17"/>
                  </a:lnTo>
                  <a:lnTo>
                    <a:pt x="67" y="15"/>
                  </a:lnTo>
                  <a:lnTo>
                    <a:pt x="67" y="9"/>
                  </a:lnTo>
                  <a:lnTo>
                    <a:pt x="64" y="5"/>
                  </a:lnTo>
                  <a:lnTo>
                    <a:pt x="61" y="2"/>
                  </a:lnTo>
                  <a:lnTo>
                    <a:pt x="56" y="0"/>
                  </a:lnTo>
                  <a:lnTo>
                    <a:pt x="51" y="0"/>
                  </a:lnTo>
                  <a:lnTo>
                    <a:pt x="45" y="0"/>
                  </a:lnTo>
                  <a:lnTo>
                    <a:pt x="40" y="0"/>
                  </a:lnTo>
                  <a:lnTo>
                    <a:pt x="35" y="2"/>
                  </a:lnTo>
                  <a:lnTo>
                    <a:pt x="29" y="3"/>
                  </a:lnTo>
                  <a:lnTo>
                    <a:pt x="24" y="6"/>
                  </a:lnTo>
                  <a:lnTo>
                    <a:pt x="18" y="8"/>
                  </a:lnTo>
                  <a:lnTo>
                    <a:pt x="13" y="12"/>
                  </a:lnTo>
                  <a:lnTo>
                    <a:pt x="8" y="16"/>
                  </a:lnTo>
                  <a:lnTo>
                    <a:pt x="4" y="21"/>
                  </a:lnTo>
                  <a:lnTo>
                    <a:pt x="1" y="26"/>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3" name="Freeform 148"/>
            <p:cNvSpPr>
              <a:spLocks/>
            </p:cNvSpPr>
            <p:nvPr/>
          </p:nvSpPr>
          <p:spPr bwMode="auto">
            <a:xfrm>
              <a:off x="2170" y="1240"/>
              <a:ext cx="39" cy="153"/>
            </a:xfrm>
            <a:custGeom>
              <a:avLst/>
              <a:gdLst>
                <a:gd name="T0" fmla="*/ 0 w 39"/>
                <a:gd name="T1" fmla="*/ 0 h 153"/>
                <a:gd name="T2" fmla="*/ 0 w 39"/>
                <a:gd name="T3" fmla="*/ 9 h 153"/>
                <a:gd name="T4" fmla="*/ 0 w 39"/>
                <a:gd name="T5" fmla="*/ 19 h 153"/>
                <a:gd name="T6" fmla="*/ 2 w 39"/>
                <a:gd name="T7" fmla="*/ 28 h 153"/>
                <a:gd name="T8" fmla="*/ 5 w 39"/>
                <a:gd name="T9" fmla="*/ 38 h 153"/>
                <a:gd name="T10" fmla="*/ 8 w 39"/>
                <a:gd name="T11" fmla="*/ 47 h 153"/>
                <a:gd name="T12" fmla="*/ 11 w 39"/>
                <a:gd name="T13" fmla="*/ 56 h 153"/>
                <a:gd name="T14" fmla="*/ 14 w 39"/>
                <a:gd name="T15" fmla="*/ 65 h 153"/>
                <a:gd name="T16" fmla="*/ 17 w 39"/>
                <a:gd name="T17" fmla="*/ 74 h 153"/>
                <a:gd name="T18" fmla="*/ 20 w 39"/>
                <a:gd name="T19" fmla="*/ 84 h 153"/>
                <a:gd name="T20" fmla="*/ 22 w 39"/>
                <a:gd name="T21" fmla="*/ 94 h 153"/>
                <a:gd name="T22" fmla="*/ 24 w 39"/>
                <a:gd name="T23" fmla="*/ 103 h 153"/>
                <a:gd name="T24" fmla="*/ 25 w 39"/>
                <a:gd name="T25" fmla="*/ 113 h 153"/>
                <a:gd name="T26" fmla="*/ 27 w 39"/>
                <a:gd name="T27" fmla="*/ 123 h 153"/>
                <a:gd name="T28" fmla="*/ 29 w 39"/>
                <a:gd name="T29" fmla="*/ 133 h 153"/>
                <a:gd name="T30" fmla="*/ 31 w 39"/>
                <a:gd name="T31" fmla="*/ 143 h 153"/>
                <a:gd name="T32" fmla="*/ 35 w 39"/>
                <a:gd name="T33" fmla="*/ 152 h 153"/>
                <a:gd name="T34" fmla="*/ 36 w 39"/>
                <a:gd name="T35" fmla="*/ 153 h 153"/>
                <a:gd name="T36" fmla="*/ 37 w 39"/>
                <a:gd name="T37" fmla="*/ 152 h 153"/>
                <a:gd name="T38" fmla="*/ 39 w 39"/>
                <a:gd name="T39" fmla="*/ 151 h 153"/>
                <a:gd name="T40" fmla="*/ 39 w 39"/>
                <a:gd name="T41" fmla="*/ 150 h 153"/>
                <a:gd name="T42" fmla="*/ 37 w 39"/>
                <a:gd name="T43" fmla="*/ 132 h 153"/>
                <a:gd name="T44" fmla="*/ 35 w 39"/>
                <a:gd name="T45" fmla="*/ 113 h 153"/>
                <a:gd name="T46" fmla="*/ 32 w 39"/>
                <a:gd name="T47" fmla="*/ 95 h 153"/>
                <a:gd name="T48" fmla="*/ 26 w 39"/>
                <a:gd name="T49" fmla="*/ 78 h 153"/>
                <a:gd name="T50" fmla="*/ 22 w 39"/>
                <a:gd name="T51" fmla="*/ 69 h 153"/>
                <a:gd name="T52" fmla="*/ 18 w 39"/>
                <a:gd name="T53" fmla="*/ 60 h 153"/>
                <a:gd name="T54" fmla="*/ 15 w 39"/>
                <a:gd name="T55" fmla="*/ 51 h 153"/>
                <a:gd name="T56" fmla="*/ 12 w 39"/>
                <a:gd name="T57" fmla="*/ 42 h 153"/>
                <a:gd name="T58" fmla="*/ 8 w 39"/>
                <a:gd name="T59" fmla="*/ 31 h 153"/>
                <a:gd name="T60" fmla="*/ 4 w 39"/>
                <a:gd name="T61" fmla="*/ 21 h 153"/>
                <a:gd name="T62" fmla="*/ 1 w 39"/>
                <a:gd name="T63" fmla="*/ 11 h 153"/>
                <a:gd name="T64" fmla="*/ 0 w 39"/>
                <a:gd name="T65" fmla="*/ 0 h 153"/>
                <a:gd name="T66" fmla="*/ 0 w 39"/>
                <a:gd name="T67" fmla="*/ 0 h 153"/>
                <a:gd name="T68" fmla="*/ 0 w 39"/>
                <a:gd name="T69" fmla="*/ 0 h 153"/>
                <a:gd name="T70" fmla="*/ 0 w 39"/>
                <a:gd name="T71" fmla="*/ 0 h 153"/>
                <a:gd name="T72" fmla="*/ 0 w 39"/>
                <a:gd name="T73" fmla="*/ 0 h 153"/>
                <a:gd name="T74" fmla="*/ 0 w 39"/>
                <a:gd name="T75" fmla="*/ 0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 h="153">
                  <a:moveTo>
                    <a:pt x="0" y="0"/>
                  </a:moveTo>
                  <a:lnTo>
                    <a:pt x="0" y="9"/>
                  </a:lnTo>
                  <a:lnTo>
                    <a:pt x="0" y="19"/>
                  </a:lnTo>
                  <a:lnTo>
                    <a:pt x="2" y="28"/>
                  </a:lnTo>
                  <a:lnTo>
                    <a:pt x="5" y="38"/>
                  </a:lnTo>
                  <a:lnTo>
                    <a:pt x="8" y="47"/>
                  </a:lnTo>
                  <a:lnTo>
                    <a:pt x="11" y="56"/>
                  </a:lnTo>
                  <a:lnTo>
                    <a:pt x="14" y="65"/>
                  </a:lnTo>
                  <a:lnTo>
                    <a:pt x="17" y="74"/>
                  </a:lnTo>
                  <a:lnTo>
                    <a:pt x="20" y="84"/>
                  </a:lnTo>
                  <a:lnTo>
                    <a:pt x="22" y="94"/>
                  </a:lnTo>
                  <a:lnTo>
                    <a:pt x="24" y="103"/>
                  </a:lnTo>
                  <a:lnTo>
                    <a:pt x="25" y="113"/>
                  </a:lnTo>
                  <a:lnTo>
                    <a:pt x="27" y="123"/>
                  </a:lnTo>
                  <a:lnTo>
                    <a:pt x="29" y="133"/>
                  </a:lnTo>
                  <a:lnTo>
                    <a:pt x="31" y="143"/>
                  </a:lnTo>
                  <a:lnTo>
                    <a:pt x="35" y="152"/>
                  </a:lnTo>
                  <a:lnTo>
                    <a:pt x="36" y="153"/>
                  </a:lnTo>
                  <a:lnTo>
                    <a:pt x="37" y="152"/>
                  </a:lnTo>
                  <a:lnTo>
                    <a:pt x="39" y="151"/>
                  </a:lnTo>
                  <a:lnTo>
                    <a:pt x="39" y="150"/>
                  </a:lnTo>
                  <a:lnTo>
                    <a:pt x="37" y="132"/>
                  </a:lnTo>
                  <a:lnTo>
                    <a:pt x="35" y="113"/>
                  </a:lnTo>
                  <a:lnTo>
                    <a:pt x="32" y="95"/>
                  </a:lnTo>
                  <a:lnTo>
                    <a:pt x="26" y="78"/>
                  </a:lnTo>
                  <a:lnTo>
                    <a:pt x="22" y="69"/>
                  </a:lnTo>
                  <a:lnTo>
                    <a:pt x="18" y="60"/>
                  </a:lnTo>
                  <a:lnTo>
                    <a:pt x="15" y="51"/>
                  </a:lnTo>
                  <a:lnTo>
                    <a:pt x="12" y="42"/>
                  </a:lnTo>
                  <a:lnTo>
                    <a:pt x="8" y="31"/>
                  </a:lnTo>
                  <a:lnTo>
                    <a:pt x="4" y="21"/>
                  </a:lnTo>
                  <a:lnTo>
                    <a:pt x="1"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4" name="Freeform 149"/>
            <p:cNvSpPr>
              <a:spLocks/>
            </p:cNvSpPr>
            <p:nvPr/>
          </p:nvSpPr>
          <p:spPr bwMode="auto">
            <a:xfrm>
              <a:off x="2106" y="1258"/>
              <a:ext cx="62" cy="249"/>
            </a:xfrm>
            <a:custGeom>
              <a:avLst/>
              <a:gdLst>
                <a:gd name="T0" fmla="*/ 1 w 62"/>
                <a:gd name="T1" fmla="*/ 0 h 249"/>
                <a:gd name="T2" fmla="*/ 0 w 62"/>
                <a:gd name="T3" fmla="*/ 14 h 249"/>
                <a:gd name="T4" fmla="*/ 1 w 62"/>
                <a:gd name="T5" fmla="*/ 28 h 249"/>
                <a:gd name="T6" fmla="*/ 2 w 62"/>
                <a:gd name="T7" fmla="*/ 43 h 249"/>
                <a:gd name="T8" fmla="*/ 4 w 62"/>
                <a:gd name="T9" fmla="*/ 57 h 249"/>
                <a:gd name="T10" fmla="*/ 6 w 62"/>
                <a:gd name="T11" fmla="*/ 75 h 249"/>
                <a:gd name="T12" fmla="*/ 9 w 62"/>
                <a:gd name="T13" fmla="*/ 93 h 249"/>
                <a:gd name="T14" fmla="*/ 13 w 62"/>
                <a:gd name="T15" fmla="*/ 111 h 249"/>
                <a:gd name="T16" fmla="*/ 16 w 62"/>
                <a:gd name="T17" fmla="*/ 129 h 249"/>
                <a:gd name="T18" fmla="*/ 19 w 62"/>
                <a:gd name="T19" fmla="*/ 145 h 249"/>
                <a:gd name="T20" fmla="*/ 23 w 62"/>
                <a:gd name="T21" fmla="*/ 160 h 249"/>
                <a:gd name="T22" fmla="*/ 26 w 62"/>
                <a:gd name="T23" fmla="*/ 175 h 249"/>
                <a:gd name="T24" fmla="*/ 30 w 62"/>
                <a:gd name="T25" fmla="*/ 190 h 249"/>
                <a:gd name="T26" fmla="*/ 35 w 62"/>
                <a:gd name="T27" fmla="*/ 205 h 249"/>
                <a:gd name="T28" fmla="*/ 41 w 62"/>
                <a:gd name="T29" fmla="*/ 220 h 249"/>
                <a:gd name="T30" fmla="*/ 48 w 62"/>
                <a:gd name="T31" fmla="*/ 234 h 249"/>
                <a:gd name="T32" fmla="*/ 56 w 62"/>
                <a:gd name="T33" fmla="*/ 248 h 249"/>
                <a:gd name="T34" fmla="*/ 58 w 62"/>
                <a:gd name="T35" fmla="*/ 249 h 249"/>
                <a:gd name="T36" fmla="*/ 60 w 62"/>
                <a:gd name="T37" fmla="*/ 247 h 249"/>
                <a:gd name="T38" fmla="*/ 62 w 62"/>
                <a:gd name="T39" fmla="*/ 245 h 249"/>
                <a:gd name="T40" fmla="*/ 62 w 62"/>
                <a:gd name="T41" fmla="*/ 242 h 249"/>
                <a:gd name="T42" fmla="*/ 57 w 62"/>
                <a:gd name="T43" fmla="*/ 228 h 249"/>
                <a:gd name="T44" fmla="*/ 52 w 62"/>
                <a:gd name="T45" fmla="*/ 214 h 249"/>
                <a:gd name="T46" fmla="*/ 48 w 62"/>
                <a:gd name="T47" fmla="*/ 200 h 249"/>
                <a:gd name="T48" fmla="*/ 44 w 62"/>
                <a:gd name="T49" fmla="*/ 185 h 249"/>
                <a:gd name="T50" fmla="*/ 40 w 62"/>
                <a:gd name="T51" fmla="*/ 170 h 249"/>
                <a:gd name="T52" fmla="*/ 37 w 62"/>
                <a:gd name="T53" fmla="*/ 156 h 249"/>
                <a:gd name="T54" fmla="*/ 33 w 62"/>
                <a:gd name="T55" fmla="*/ 141 h 249"/>
                <a:gd name="T56" fmla="*/ 29 w 62"/>
                <a:gd name="T57" fmla="*/ 126 h 249"/>
                <a:gd name="T58" fmla="*/ 25 w 62"/>
                <a:gd name="T59" fmla="*/ 111 h 249"/>
                <a:gd name="T60" fmla="*/ 21 w 62"/>
                <a:gd name="T61" fmla="*/ 96 h 249"/>
                <a:gd name="T62" fmla="*/ 17 w 62"/>
                <a:gd name="T63" fmla="*/ 80 h 249"/>
                <a:gd name="T64" fmla="*/ 14 w 62"/>
                <a:gd name="T65" fmla="*/ 65 h 249"/>
                <a:gd name="T66" fmla="*/ 12 w 62"/>
                <a:gd name="T67" fmla="*/ 57 h 249"/>
                <a:gd name="T68" fmla="*/ 10 w 62"/>
                <a:gd name="T69" fmla="*/ 49 h 249"/>
                <a:gd name="T70" fmla="*/ 8 w 62"/>
                <a:gd name="T71" fmla="*/ 41 h 249"/>
                <a:gd name="T72" fmla="*/ 7 w 62"/>
                <a:gd name="T73" fmla="*/ 33 h 249"/>
                <a:gd name="T74" fmla="*/ 6 w 62"/>
                <a:gd name="T75" fmla="*/ 24 h 249"/>
                <a:gd name="T76" fmla="*/ 3 w 62"/>
                <a:gd name="T77" fmla="*/ 16 h 249"/>
                <a:gd name="T78" fmla="*/ 2 w 62"/>
                <a:gd name="T79" fmla="*/ 9 h 249"/>
                <a:gd name="T80" fmla="*/ 2 w 62"/>
                <a:gd name="T81" fmla="*/ 0 h 249"/>
                <a:gd name="T82" fmla="*/ 2 w 62"/>
                <a:gd name="T83" fmla="*/ 0 h 249"/>
                <a:gd name="T84" fmla="*/ 2 w 62"/>
                <a:gd name="T85" fmla="*/ 0 h 249"/>
                <a:gd name="T86" fmla="*/ 1 w 62"/>
                <a:gd name="T87" fmla="*/ 0 h 249"/>
                <a:gd name="T88" fmla="*/ 1 w 62"/>
                <a:gd name="T89" fmla="*/ 0 h 249"/>
                <a:gd name="T90" fmla="*/ 1 w 62"/>
                <a:gd name="T91" fmla="*/ 0 h 2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2" h="249">
                  <a:moveTo>
                    <a:pt x="1" y="0"/>
                  </a:moveTo>
                  <a:lnTo>
                    <a:pt x="0" y="14"/>
                  </a:lnTo>
                  <a:lnTo>
                    <a:pt x="1" y="28"/>
                  </a:lnTo>
                  <a:lnTo>
                    <a:pt x="2" y="43"/>
                  </a:lnTo>
                  <a:lnTo>
                    <a:pt x="4" y="57"/>
                  </a:lnTo>
                  <a:lnTo>
                    <a:pt x="6" y="75"/>
                  </a:lnTo>
                  <a:lnTo>
                    <a:pt x="9" y="93"/>
                  </a:lnTo>
                  <a:lnTo>
                    <a:pt x="13" y="111"/>
                  </a:lnTo>
                  <a:lnTo>
                    <a:pt x="16" y="129"/>
                  </a:lnTo>
                  <a:lnTo>
                    <a:pt x="19" y="145"/>
                  </a:lnTo>
                  <a:lnTo>
                    <a:pt x="23" y="160"/>
                  </a:lnTo>
                  <a:lnTo>
                    <a:pt x="26" y="175"/>
                  </a:lnTo>
                  <a:lnTo>
                    <a:pt x="30" y="190"/>
                  </a:lnTo>
                  <a:lnTo>
                    <a:pt x="35" y="205"/>
                  </a:lnTo>
                  <a:lnTo>
                    <a:pt x="41" y="220"/>
                  </a:lnTo>
                  <a:lnTo>
                    <a:pt x="48" y="234"/>
                  </a:lnTo>
                  <a:lnTo>
                    <a:pt x="56" y="248"/>
                  </a:lnTo>
                  <a:lnTo>
                    <a:pt x="58" y="249"/>
                  </a:lnTo>
                  <a:lnTo>
                    <a:pt x="60" y="247"/>
                  </a:lnTo>
                  <a:lnTo>
                    <a:pt x="62" y="245"/>
                  </a:lnTo>
                  <a:lnTo>
                    <a:pt x="62" y="242"/>
                  </a:lnTo>
                  <a:lnTo>
                    <a:pt x="57" y="228"/>
                  </a:lnTo>
                  <a:lnTo>
                    <a:pt x="52" y="214"/>
                  </a:lnTo>
                  <a:lnTo>
                    <a:pt x="48" y="200"/>
                  </a:lnTo>
                  <a:lnTo>
                    <a:pt x="44" y="185"/>
                  </a:lnTo>
                  <a:lnTo>
                    <a:pt x="40" y="170"/>
                  </a:lnTo>
                  <a:lnTo>
                    <a:pt x="37" y="156"/>
                  </a:lnTo>
                  <a:lnTo>
                    <a:pt x="33" y="141"/>
                  </a:lnTo>
                  <a:lnTo>
                    <a:pt x="29" y="126"/>
                  </a:lnTo>
                  <a:lnTo>
                    <a:pt x="25" y="111"/>
                  </a:lnTo>
                  <a:lnTo>
                    <a:pt x="21" y="96"/>
                  </a:lnTo>
                  <a:lnTo>
                    <a:pt x="17" y="80"/>
                  </a:lnTo>
                  <a:lnTo>
                    <a:pt x="14" y="65"/>
                  </a:lnTo>
                  <a:lnTo>
                    <a:pt x="12" y="57"/>
                  </a:lnTo>
                  <a:lnTo>
                    <a:pt x="10" y="49"/>
                  </a:lnTo>
                  <a:lnTo>
                    <a:pt x="8" y="41"/>
                  </a:lnTo>
                  <a:lnTo>
                    <a:pt x="7" y="33"/>
                  </a:lnTo>
                  <a:lnTo>
                    <a:pt x="6" y="24"/>
                  </a:lnTo>
                  <a:lnTo>
                    <a:pt x="3" y="16"/>
                  </a:lnTo>
                  <a:lnTo>
                    <a:pt x="2" y="9"/>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5" name="Freeform 150"/>
            <p:cNvSpPr>
              <a:spLocks/>
            </p:cNvSpPr>
            <p:nvPr/>
          </p:nvSpPr>
          <p:spPr bwMode="auto">
            <a:xfrm>
              <a:off x="2242" y="1526"/>
              <a:ext cx="114" cy="65"/>
            </a:xfrm>
            <a:custGeom>
              <a:avLst/>
              <a:gdLst>
                <a:gd name="T0" fmla="*/ 0 w 114"/>
                <a:gd name="T1" fmla="*/ 0 h 65"/>
                <a:gd name="T2" fmla="*/ 7 w 114"/>
                <a:gd name="T3" fmla="*/ 4 h 65"/>
                <a:gd name="T4" fmla="*/ 14 w 114"/>
                <a:gd name="T5" fmla="*/ 8 h 65"/>
                <a:gd name="T6" fmla="*/ 21 w 114"/>
                <a:gd name="T7" fmla="*/ 12 h 65"/>
                <a:gd name="T8" fmla="*/ 27 w 114"/>
                <a:gd name="T9" fmla="*/ 16 h 65"/>
                <a:gd name="T10" fmla="*/ 34 w 114"/>
                <a:gd name="T11" fmla="*/ 20 h 65"/>
                <a:gd name="T12" fmla="*/ 40 w 114"/>
                <a:gd name="T13" fmla="*/ 25 h 65"/>
                <a:gd name="T14" fmla="*/ 47 w 114"/>
                <a:gd name="T15" fmla="*/ 30 h 65"/>
                <a:gd name="T16" fmla="*/ 53 w 114"/>
                <a:gd name="T17" fmla="*/ 34 h 65"/>
                <a:gd name="T18" fmla="*/ 60 w 114"/>
                <a:gd name="T19" fmla="*/ 38 h 65"/>
                <a:gd name="T20" fmla="*/ 66 w 114"/>
                <a:gd name="T21" fmla="*/ 43 h 65"/>
                <a:gd name="T22" fmla="*/ 73 w 114"/>
                <a:gd name="T23" fmla="*/ 47 h 65"/>
                <a:gd name="T24" fmla="*/ 80 w 114"/>
                <a:gd name="T25" fmla="*/ 51 h 65"/>
                <a:gd name="T26" fmla="*/ 87 w 114"/>
                <a:gd name="T27" fmla="*/ 55 h 65"/>
                <a:gd name="T28" fmla="*/ 94 w 114"/>
                <a:gd name="T29" fmla="*/ 58 h 65"/>
                <a:gd name="T30" fmla="*/ 100 w 114"/>
                <a:gd name="T31" fmla="*/ 62 h 65"/>
                <a:gd name="T32" fmla="*/ 108 w 114"/>
                <a:gd name="T33" fmla="*/ 65 h 65"/>
                <a:gd name="T34" fmla="*/ 111 w 114"/>
                <a:gd name="T35" fmla="*/ 65 h 65"/>
                <a:gd name="T36" fmla="*/ 113 w 114"/>
                <a:gd name="T37" fmla="*/ 63 h 65"/>
                <a:gd name="T38" fmla="*/ 114 w 114"/>
                <a:gd name="T39" fmla="*/ 60 h 65"/>
                <a:gd name="T40" fmla="*/ 113 w 114"/>
                <a:gd name="T41" fmla="*/ 58 h 65"/>
                <a:gd name="T42" fmla="*/ 108 w 114"/>
                <a:gd name="T43" fmla="*/ 52 h 65"/>
                <a:gd name="T44" fmla="*/ 102 w 114"/>
                <a:gd name="T45" fmla="*/ 47 h 65"/>
                <a:gd name="T46" fmla="*/ 96 w 114"/>
                <a:gd name="T47" fmla="*/ 43 h 65"/>
                <a:gd name="T48" fmla="*/ 90 w 114"/>
                <a:gd name="T49" fmla="*/ 39 h 65"/>
                <a:gd name="T50" fmla="*/ 83 w 114"/>
                <a:gd name="T51" fmla="*/ 35 h 65"/>
                <a:gd name="T52" fmla="*/ 75 w 114"/>
                <a:gd name="T53" fmla="*/ 32 h 65"/>
                <a:gd name="T54" fmla="*/ 68 w 114"/>
                <a:gd name="T55" fmla="*/ 29 h 65"/>
                <a:gd name="T56" fmla="*/ 61 w 114"/>
                <a:gd name="T57" fmla="*/ 26 h 65"/>
                <a:gd name="T58" fmla="*/ 54 w 114"/>
                <a:gd name="T59" fmla="*/ 22 h 65"/>
                <a:gd name="T60" fmla="*/ 47 w 114"/>
                <a:gd name="T61" fmla="*/ 18 h 65"/>
                <a:gd name="T62" fmla="*/ 39 w 114"/>
                <a:gd name="T63" fmla="*/ 15 h 65"/>
                <a:gd name="T64" fmla="*/ 31 w 114"/>
                <a:gd name="T65" fmla="*/ 11 h 65"/>
                <a:gd name="T66" fmla="*/ 24 w 114"/>
                <a:gd name="T67" fmla="*/ 8 h 65"/>
                <a:gd name="T68" fmla="*/ 16 w 114"/>
                <a:gd name="T69" fmla="*/ 5 h 65"/>
                <a:gd name="T70" fmla="*/ 8 w 114"/>
                <a:gd name="T71" fmla="*/ 2 h 65"/>
                <a:gd name="T72" fmla="*/ 0 w 114"/>
                <a:gd name="T73" fmla="*/ 0 h 65"/>
                <a:gd name="T74" fmla="*/ 0 w 114"/>
                <a:gd name="T75" fmla="*/ 0 h 65"/>
                <a:gd name="T76" fmla="*/ 0 w 114"/>
                <a:gd name="T77" fmla="*/ 0 h 65"/>
                <a:gd name="T78" fmla="*/ 0 w 114"/>
                <a:gd name="T79" fmla="*/ 0 h 65"/>
                <a:gd name="T80" fmla="*/ 0 w 114"/>
                <a:gd name="T81" fmla="*/ 0 h 65"/>
                <a:gd name="T82" fmla="*/ 0 w 114"/>
                <a:gd name="T83" fmla="*/ 0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4" h="65">
                  <a:moveTo>
                    <a:pt x="0" y="0"/>
                  </a:moveTo>
                  <a:lnTo>
                    <a:pt x="7" y="4"/>
                  </a:lnTo>
                  <a:lnTo>
                    <a:pt x="14" y="8"/>
                  </a:lnTo>
                  <a:lnTo>
                    <a:pt x="21" y="12"/>
                  </a:lnTo>
                  <a:lnTo>
                    <a:pt x="27" y="16"/>
                  </a:lnTo>
                  <a:lnTo>
                    <a:pt x="34" y="20"/>
                  </a:lnTo>
                  <a:lnTo>
                    <a:pt x="40" y="25"/>
                  </a:lnTo>
                  <a:lnTo>
                    <a:pt x="47" y="30"/>
                  </a:lnTo>
                  <a:lnTo>
                    <a:pt x="53" y="34"/>
                  </a:lnTo>
                  <a:lnTo>
                    <a:pt x="60" y="38"/>
                  </a:lnTo>
                  <a:lnTo>
                    <a:pt x="66" y="43"/>
                  </a:lnTo>
                  <a:lnTo>
                    <a:pt x="73" y="47"/>
                  </a:lnTo>
                  <a:lnTo>
                    <a:pt x="80" y="51"/>
                  </a:lnTo>
                  <a:lnTo>
                    <a:pt x="87" y="55"/>
                  </a:lnTo>
                  <a:lnTo>
                    <a:pt x="94" y="58"/>
                  </a:lnTo>
                  <a:lnTo>
                    <a:pt x="100" y="62"/>
                  </a:lnTo>
                  <a:lnTo>
                    <a:pt x="108" y="65"/>
                  </a:lnTo>
                  <a:lnTo>
                    <a:pt x="111" y="65"/>
                  </a:lnTo>
                  <a:lnTo>
                    <a:pt x="113" y="63"/>
                  </a:lnTo>
                  <a:lnTo>
                    <a:pt x="114" y="60"/>
                  </a:lnTo>
                  <a:lnTo>
                    <a:pt x="113" y="58"/>
                  </a:lnTo>
                  <a:lnTo>
                    <a:pt x="108" y="52"/>
                  </a:lnTo>
                  <a:lnTo>
                    <a:pt x="102" y="47"/>
                  </a:lnTo>
                  <a:lnTo>
                    <a:pt x="96" y="43"/>
                  </a:lnTo>
                  <a:lnTo>
                    <a:pt x="90" y="39"/>
                  </a:lnTo>
                  <a:lnTo>
                    <a:pt x="83" y="35"/>
                  </a:lnTo>
                  <a:lnTo>
                    <a:pt x="75" y="32"/>
                  </a:lnTo>
                  <a:lnTo>
                    <a:pt x="68" y="29"/>
                  </a:lnTo>
                  <a:lnTo>
                    <a:pt x="61" y="26"/>
                  </a:lnTo>
                  <a:lnTo>
                    <a:pt x="54" y="22"/>
                  </a:lnTo>
                  <a:lnTo>
                    <a:pt x="47" y="18"/>
                  </a:lnTo>
                  <a:lnTo>
                    <a:pt x="39" y="15"/>
                  </a:lnTo>
                  <a:lnTo>
                    <a:pt x="31" y="11"/>
                  </a:lnTo>
                  <a:lnTo>
                    <a:pt x="24" y="8"/>
                  </a:lnTo>
                  <a:lnTo>
                    <a:pt x="16" y="5"/>
                  </a:lnTo>
                  <a:lnTo>
                    <a:pt x="8"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6" name="Freeform 151"/>
            <p:cNvSpPr>
              <a:spLocks/>
            </p:cNvSpPr>
            <p:nvPr/>
          </p:nvSpPr>
          <p:spPr bwMode="auto">
            <a:xfrm>
              <a:off x="2253" y="1602"/>
              <a:ext cx="105" cy="53"/>
            </a:xfrm>
            <a:custGeom>
              <a:avLst/>
              <a:gdLst>
                <a:gd name="T0" fmla="*/ 0 w 105"/>
                <a:gd name="T1" fmla="*/ 12 h 53"/>
                <a:gd name="T2" fmla="*/ 2 w 105"/>
                <a:gd name="T3" fmla="*/ 7 h 53"/>
                <a:gd name="T4" fmla="*/ 5 w 105"/>
                <a:gd name="T5" fmla="*/ 4 h 53"/>
                <a:gd name="T6" fmla="*/ 10 w 105"/>
                <a:gd name="T7" fmla="*/ 3 h 53"/>
                <a:gd name="T8" fmla="*/ 16 w 105"/>
                <a:gd name="T9" fmla="*/ 3 h 53"/>
                <a:gd name="T10" fmla="*/ 24 w 105"/>
                <a:gd name="T11" fmla="*/ 5 h 53"/>
                <a:gd name="T12" fmla="*/ 31 w 105"/>
                <a:gd name="T13" fmla="*/ 8 h 53"/>
                <a:gd name="T14" fmla="*/ 40 w 105"/>
                <a:gd name="T15" fmla="*/ 12 h 53"/>
                <a:gd name="T16" fmla="*/ 48 w 105"/>
                <a:gd name="T17" fmla="*/ 17 h 53"/>
                <a:gd name="T18" fmla="*/ 57 w 105"/>
                <a:gd name="T19" fmla="*/ 22 h 53"/>
                <a:gd name="T20" fmla="*/ 65 w 105"/>
                <a:gd name="T21" fmla="*/ 27 h 53"/>
                <a:gd name="T22" fmla="*/ 74 w 105"/>
                <a:gd name="T23" fmla="*/ 33 h 53"/>
                <a:gd name="T24" fmla="*/ 81 w 105"/>
                <a:gd name="T25" fmla="*/ 38 h 53"/>
                <a:gd name="T26" fmla="*/ 88 w 105"/>
                <a:gd name="T27" fmla="*/ 43 h 53"/>
                <a:gd name="T28" fmla="*/ 94 w 105"/>
                <a:gd name="T29" fmla="*/ 47 h 53"/>
                <a:gd name="T30" fmla="*/ 99 w 105"/>
                <a:gd name="T31" fmla="*/ 51 h 53"/>
                <a:gd name="T32" fmla="*/ 102 w 105"/>
                <a:gd name="T33" fmla="*/ 53 h 53"/>
                <a:gd name="T34" fmla="*/ 103 w 105"/>
                <a:gd name="T35" fmla="*/ 53 h 53"/>
                <a:gd name="T36" fmla="*/ 104 w 105"/>
                <a:gd name="T37" fmla="*/ 53 h 53"/>
                <a:gd name="T38" fmla="*/ 105 w 105"/>
                <a:gd name="T39" fmla="*/ 52 h 53"/>
                <a:gd name="T40" fmla="*/ 105 w 105"/>
                <a:gd name="T41" fmla="*/ 51 h 53"/>
                <a:gd name="T42" fmla="*/ 102 w 105"/>
                <a:gd name="T43" fmla="*/ 47 h 53"/>
                <a:gd name="T44" fmla="*/ 98 w 105"/>
                <a:gd name="T45" fmla="*/ 42 h 53"/>
                <a:gd name="T46" fmla="*/ 92 w 105"/>
                <a:gd name="T47" fmla="*/ 38 h 53"/>
                <a:gd name="T48" fmla="*/ 85 w 105"/>
                <a:gd name="T49" fmla="*/ 32 h 53"/>
                <a:gd name="T50" fmla="*/ 77 w 105"/>
                <a:gd name="T51" fmla="*/ 27 h 53"/>
                <a:gd name="T52" fmla="*/ 68 w 105"/>
                <a:gd name="T53" fmla="*/ 21 h 53"/>
                <a:gd name="T54" fmla="*/ 59 w 105"/>
                <a:gd name="T55" fmla="*/ 16 h 53"/>
                <a:gd name="T56" fmla="*/ 50 w 105"/>
                <a:gd name="T57" fmla="*/ 11 h 53"/>
                <a:gd name="T58" fmla="*/ 41 w 105"/>
                <a:gd name="T59" fmla="*/ 7 h 53"/>
                <a:gd name="T60" fmla="*/ 32 w 105"/>
                <a:gd name="T61" fmla="*/ 3 h 53"/>
                <a:gd name="T62" fmla="*/ 24 w 105"/>
                <a:gd name="T63" fmla="*/ 1 h 53"/>
                <a:gd name="T64" fmla="*/ 16 w 105"/>
                <a:gd name="T65" fmla="*/ 0 h 53"/>
                <a:gd name="T66" fmla="*/ 10 w 105"/>
                <a:gd name="T67" fmla="*/ 0 h 53"/>
                <a:gd name="T68" fmla="*/ 5 w 105"/>
                <a:gd name="T69" fmla="*/ 2 h 53"/>
                <a:gd name="T70" fmla="*/ 2 w 105"/>
                <a:gd name="T71" fmla="*/ 6 h 53"/>
                <a:gd name="T72" fmla="*/ 0 w 105"/>
                <a:gd name="T73" fmla="*/ 12 h 53"/>
                <a:gd name="T74" fmla="*/ 0 w 105"/>
                <a:gd name="T75" fmla="*/ 12 h 53"/>
                <a:gd name="T76" fmla="*/ 0 w 105"/>
                <a:gd name="T77" fmla="*/ 12 h 53"/>
                <a:gd name="T78" fmla="*/ 0 w 105"/>
                <a:gd name="T79" fmla="*/ 12 h 53"/>
                <a:gd name="T80" fmla="*/ 0 w 105"/>
                <a:gd name="T81" fmla="*/ 12 h 53"/>
                <a:gd name="T82" fmla="*/ 0 w 105"/>
                <a:gd name="T83" fmla="*/ 12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5" h="53">
                  <a:moveTo>
                    <a:pt x="0" y="12"/>
                  </a:moveTo>
                  <a:lnTo>
                    <a:pt x="2" y="7"/>
                  </a:lnTo>
                  <a:lnTo>
                    <a:pt x="5" y="4"/>
                  </a:lnTo>
                  <a:lnTo>
                    <a:pt x="10" y="3"/>
                  </a:lnTo>
                  <a:lnTo>
                    <a:pt x="16" y="3"/>
                  </a:lnTo>
                  <a:lnTo>
                    <a:pt x="24" y="5"/>
                  </a:lnTo>
                  <a:lnTo>
                    <a:pt x="31" y="8"/>
                  </a:lnTo>
                  <a:lnTo>
                    <a:pt x="40" y="12"/>
                  </a:lnTo>
                  <a:lnTo>
                    <a:pt x="48" y="17"/>
                  </a:lnTo>
                  <a:lnTo>
                    <a:pt x="57" y="22"/>
                  </a:lnTo>
                  <a:lnTo>
                    <a:pt x="65" y="27"/>
                  </a:lnTo>
                  <a:lnTo>
                    <a:pt x="74" y="33"/>
                  </a:lnTo>
                  <a:lnTo>
                    <a:pt x="81" y="38"/>
                  </a:lnTo>
                  <a:lnTo>
                    <a:pt x="88" y="43"/>
                  </a:lnTo>
                  <a:lnTo>
                    <a:pt x="94" y="47"/>
                  </a:lnTo>
                  <a:lnTo>
                    <a:pt x="99" y="51"/>
                  </a:lnTo>
                  <a:lnTo>
                    <a:pt x="102" y="53"/>
                  </a:lnTo>
                  <a:lnTo>
                    <a:pt x="103" y="53"/>
                  </a:lnTo>
                  <a:lnTo>
                    <a:pt x="104" y="53"/>
                  </a:lnTo>
                  <a:lnTo>
                    <a:pt x="105" y="52"/>
                  </a:lnTo>
                  <a:lnTo>
                    <a:pt x="105" y="51"/>
                  </a:lnTo>
                  <a:lnTo>
                    <a:pt x="102" y="47"/>
                  </a:lnTo>
                  <a:lnTo>
                    <a:pt x="98" y="42"/>
                  </a:lnTo>
                  <a:lnTo>
                    <a:pt x="92" y="38"/>
                  </a:lnTo>
                  <a:lnTo>
                    <a:pt x="85" y="32"/>
                  </a:lnTo>
                  <a:lnTo>
                    <a:pt x="77" y="27"/>
                  </a:lnTo>
                  <a:lnTo>
                    <a:pt x="68" y="21"/>
                  </a:lnTo>
                  <a:lnTo>
                    <a:pt x="59" y="16"/>
                  </a:lnTo>
                  <a:lnTo>
                    <a:pt x="50" y="11"/>
                  </a:lnTo>
                  <a:lnTo>
                    <a:pt x="41" y="7"/>
                  </a:lnTo>
                  <a:lnTo>
                    <a:pt x="32" y="3"/>
                  </a:lnTo>
                  <a:lnTo>
                    <a:pt x="24" y="1"/>
                  </a:lnTo>
                  <a:lnTo>
                    <a:pt x="16" y="0"/>
                  </a:lnTo>
                  <a:lnTo>
                    <a:pt x="10" y="0"/>
                  </a:lnTo>
                  <a:lnTo>
                    <a:pt x="5" y="2"/>
                  </a:lnTo>
                  <a:lnTo>
                    <a:pt x="2" y="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7" name="Freeform 152"/>
            <p:cNvSpPr>
              <a:spLocks/>
            </p:cNvSpPr>
            <p:nvPr/>
          </p:nvSpPr>
          <p:spPr bwMode="auto">
            <a:xfrm>
              <a:off x="2343" y="1575"/>
              <a:ext cx="34" cy="93"/>
            </a:xfrm>
            <a:custGeom>
              <a:avLst/>
              <a:gdLst>
                <a:gd name="T0" fmla="*/ 0 w 34"/>
                <a:gd name="T1" fmla="*/ 1 h 93"/>
                <a:gd name="T2" fmla="*/ 3 w 34"/>
                <a:gd name="T3" fmla="*/ 10 h 93"/>
                <a:gd name="T4" fmla="*/ 5 w 34"/>
                <a:gd name="T5" fmla="*/ 19 h 93"/>
                <a:gd name="T6" fmla="*/ 8 w 34"/>
                <a:gd name="T7" fmla="*/ 29 h 93"/>
                <a:gd name="T8" fmla="*/ 10 w 34"/>
                <a:gd name="T9" fmla="*/ 38 h 93"/>
                <a:gd name="T10" fmla="*/ 13 w 34"/>
                <a:gd name="T11" fmla="*/ 51 h 93"/>
                <a:gd name="T12" fmla="*/ 15 w 34"/>
                <a:gd name="T13" fmla="*/ 64 h 93"/>
                <a:gd name="T14" fmla="*/ 17 w 34"/>
                <a:gd name="T15" fmla="*/ 78 h 93"/>
                <a:gd name="T16" fmla="*/ 21 w 34"/>
                <a:gd name="T17" fmla="*/ 91 h 93"/>
                <a:gd name="T18" fmla="*/ 24 w 34"/>
                <a:gd name="T19" fmla="*/ 93 h 93"/>
                <a:gd name="T20" fmla="*/ 27 w 34"/>
                <a:gd name="T21" fmla="*/ 92 h 93"/>
                <a:gd name="T22" fmla="*/ 30 w 34"/>
                <a:gd name="T23" fmla="*/ 90 h 93"/>
                <a:gd name="T24" fmla="*/ 32 w 34"/>
                <a:gd name="T25" fmla="*/ 87 h 93"/>
                <a:gd name="T26" fmla="*/ 34 w 34"/>
                <a:gd name="T27" fmla="*/ 75 h 93"/>
                <a:gd name="T28" fmla="*/ 34 w 34"/>
                <a:gd name="T29" fmla="*/ 63 h 93"/>
                <a:gd name="T30" fmla="*/ 32 w 34"/>
                <a:gd name="T31" fmla="*/ 52 h 93"/>
                <a:gd name="T32" fmla="*/ 28 w 34"/>
                <a:gd name="T33" fmla="*/ 41 h 93"/>
                <a:gd name="T34" fmla="*/ 22 w 34"/>
                <a:gd name="T35" fmla="*/ 30 h 93"/>
                <a:gd name="T36" fmla="*/ 16 w 34"/>
                <a:gd name="T37" fmla="*/ 20 h 93"/>
                <a:gd name="T38" fmla="*/ 9 w 34"/>
                <a:gd name="T39" fmla="*/ 9 h 93"/>
                <a:gd name="T40" fmla="*/ 1 w 34"/>
                <a:gd name="T41" fmla="*/ 0 h 93"/>
                <a:gd name="T42" fmla="*/ 1 w 34"/>
                <a:gd name="T43" fmla="*/ 0 h 93"/>
                <a:gd name="T44" fmla="*/ 1 w 34"/>
                <a:gd name="T45" fmla="*/ 0 h 93"/>
                <a:gd name="T46" fmla="*/ 0 w 34"/>
                <a:gd name="T47" fmla="*/ 0 h 93"/>
                <a:gd name="T48" fmla="*/ 0 w 34"/>
                <a:gd name="T49" fmla="*/ 1 h 93"/>
                <a:gd name="T50" fmla="*/ 0 w 34"/>
                <a:gd name="T51" fmla="*/ 1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93">
                  <a:moveTo>
                    <a:pt x="0" y="1"/>
                  </a:moveTo>
                  <a:lnTo>
                    <a:pt x="3" y="10"/>
                  </a:lnTo>
                  <a:lnTo>
                    <a:pt x="5" y="19"/>
                  </a:lnTo>
                  <a:lnTo>
                    <a:pt x="8" y="29"/>
                  </a:lnTo>
                  <a:lnTo>
                    <a:pt x="10" y="38"/>
                  </a:lnTo>
                  <a:lnTo>
                    <a:pt x="13" y="51"/>
                  </a:lnTo>
                  <a:lnTo>
                    <a:pt x="15" y="64"/>
                  </a:lnTo>
                  <a:lnTo>
                    <a:pt x="17" y="78"/>
                  </a:lnTo>
                  <a:lnTo>
                    <a:pt x="21" y="91"/>
                  </a:lnTo>
                  <a:lnTo>
                    <a:pt x="24" y="93"/>
                  </a:lnTo>
                  <a:lnTo>
                    <a:pt x="27" y="92"/>
                  </a:lnTo>
                  <a:lnTo>
                    <a:pt x="30" y="90"/>
                  </a:lnTo>
                  <a:lnTo>
                    <a:pt x="32" y="87"/>
                  </a:lnTo>
                  <a:lnTo>
                    <a:pt x="34" y="75"/>
                  </a:lnTo>
                  <a:lnTo>
                    <a:pt x="34" y="63"/>
                  </a:lnTo>
                  <a:lnTo>
                    <a:pt x="32" y="52"/>
                  </a:lnTo>
                  <a:lnTo>
                    <a:pt x="28" y="41"/>
                  </a:lnTo>
                  <a:lnTo>
                    <a:pt x="22" y="30"/>
                  </a:lnTo>
                  <a:lnTo>
                    <a:pt x="16" y="20"/>
                  </a:lnTo>
                  <a:lnTo>
                    <a:pt x="9" y="9"/>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8" name="Freeform 153"/>
            <p:cNvSpPr>
              <a:spLocks/>
            </p:cNvSpPr>
            <p:nvPr/>
          </p:nvSpPr>
          <p:spPr bwMode="auto">
            <a:xfrm>
              <a:off x="2252" y="1614"/>
              <a:ext cx="105" cy="59"/>
            </a:xfrm>
            <a:custGeom>
              <a:avLst/>
              <a:gdLst>
                <a:gd name="T0" fmla="*/ 0 w 105"/>
                <a:gd name="T1" fmla="*/ 4 h 59"/>
                <a:gd name="T2" fmla="*/ 10 w 105"/>
                <a:gd name="T3" fmla="*/ 5 h 59"/>
                <a:gd name="T4" fmla="*/ 20 w 105"/>
                <a:gd name="T5" fmla="*/ 7 h 59"/>
                <a:gd name="T6" fmla="*/ 29 w 105"/>
                <a:gd name="T7" fmla="*/ 11 h 59"/>
                <a:gd name="T8" fmla="*/ 39 w 105"/>
                <a:gd name="T9" fmla="*/ 15 h 59"/>
                <a:gd name="T10" fmla="*/ 47 w 105"/>
                <a:gd name="T11" fmla="*/ 21 h 59"/>
                <a:gd name="T12" fmla="*/ 56 w 105"/>
                <a:gd name="T13" fmla="*/ 27 h 59"/>
                <a:gd name="T14" fmla="*/ 64 w 105"/>
                <a:gd name="T15" fmla="*/ 33 h 59"/>
                <a:gd name="T16" fmla="*/ 71 w 105"/>
                <a:gd name="T17" fmla="*/ 39 h 59"/>
                <a:gd name="T18" fmla="*/ 74 w 105"/>
                <a:gd name="T19" fmla="*/ 41 h 59"/>
                <a:gd name="T20" fmla="*/ 78 w 105"/>
                <a:gd name="T21" fmla="*/ 45 h 59"/>
                <a:gd name="T22" fmla="*/ 82 w 105"/>
                <a:gd name="T23" fmla="*/ 49 h 59"/>
                <a:gd name="T24" fmla="*/ 88 w 105"/>
                <a:gd name="T25" fmla="*/ 54 h 59"/>
                <a:gd name="T26" fmla="*/ 93 w 105"/>
                <a:gd name="T27" fmla="*/ 57 h 59"/>
                <a:gd name="T28" fmla="*/ 99 w 105"/>
                <a:gd name="T29" fmla="*/ 59 h 59"/>
                <a:gd name="T30" fmla="*/ 102 w 105"/>
                <a:gd name="T31" fmla="*/ 59 h 59"/>
                <a:gd name="T32" fmla="*/ 105 w 105"/>
                <a:gd name="T33" fmla="*/ 56 h 59"/>
                <a:gd name="T34" fmla="*/ 105 w 105"/>
                <a:gd name="T35" fmla="*/ 52 h 59"/>
                <a:gd name="T36" fmla="*/ 102 w 105"/>
                <a:gd name="T37" fmla="*/ 47 h 59"/>
                <a:gd name="T38" fmla="*/ 98 w 105"/>
                <a:gd name="T39" fmla="*/ 43 h 59"/>
                <a:gd name="T40" fmla="*/ 93 w 105"/>
                <a:gd name="T41" fmla="*/ 38 h 59"/>
                <a:gd name="T42" fmla="*/ 87 w 105"/>
                <a:gd name="T43" fmla="*/ 34 h 59"/>
                <a:gd name="T44" fmla="*/ 81 w 105"/>
                <a:gd name="T45" fmla="*/ 30 h 59"/>
                <a:gd name="T46" fmla="*/ 77 w 105"/>
                <a:gd name="T47" fmla="*/ 26 h 59"/>
                <a:gd name="T48" fmla="*/ 73 w 105"/>
                <a:gd name="T49" fmla="*/ 24 h 59"/>
                <a:gd name="T50" fmla="*/ 66 w 105"/>
                <a:gd name="T51" fmla="*/ 19 h 59"/>
                <a:gd name="T52" fmla="*/ 58 w 105"/>
                <a:gd name="T53" fmla="*/ 13 h 59"/>
                <a:gd name="T54" fmla="*/ 48 w 105"/>
                <a:gd name="T55" fmla="*/ 9 h 59"/>
                <a:gd name="T56" fmla="*/ 39 w 105"/>
                <a:gd name="T57" fmla="*/ 5 h 59"/>
                <a:gd name="T58" fmla="*/ 29 w 105"/>
                <a:gd name="T59" fmla="*/ 2 h 59"/>
                <a:gd name="T60" fmla="*/ 19 w 105"/>
                <a:gd name="T61" fmla="*/ 0 h 59"/>
                <a:gd name="T62" fmla="*/ 10 w 105"/>
                <a:gd name="T63" fmla="*/ 1 h 59"/>
                <a:gd name="T64" fmla="*/ 0 w 105"/>
                <a:gd name="T65" fmla="*/ 4 h 59"/>
                <a:gd name="T66" fmla="*/ 0 w 105"/>
                <a:gd name="T67" fmla="*/ 4 h 59"/>
                <a:gd name="T68" fmla="*/ 0 w 105"/>
                <a:gd name="T69" fmla="*/ 4 h 59"/>
                <a:gd name="T70" fmla="*/ 0 w 105"/>
                <a:gd name="T71" fmla="*/ 4 h 59"/>
                <a:gd name="T72" fmla="*/ 0 w 105"/>
                <a:gd name="T73" fmla="*/ 4 h 59"/>
                <a:gd name="T74" fmla="*/ 0 w 105"/>
                <a:gd name="T75" fmla="*/ 4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5" h="59">
                  <a:moveTo>
                    <a:pt x="0" y="4"/>
                  </a:moveTo>
                  <a:lnTo>
                    <a:pt x="10" y="5"/>
                  </a:lnTo>
                  <a:lnTo>
                    <a:pt x="20" y="7"/>
                  </a:lnTo>
                  <a:lnTo>
                    <a:pt x="29" y="11"/>
                  </a:lnTo>
                  <a:lnTo>
                    <a:pt x="39" y="15"/>
                  </a:lnTo>
                  <a:lnTo>
                    <a:pt x="47" y="21"/>
                  </a:lnTo>
                  <a:lnTo>
                    <a:pt x="56" y="27"/>
                  </a:lnTo>
                  <a:lnTo>
                    <a:pt x="64" y="33"/>
                  </a:lnTo>
                  <a:lnTo>
                    <a:pt x="71" y="39"/>
                  </a:lnTo>
                  <a:lnTo>
                    <a:pt x="74" y="41"/>
                  </a:lnTo>
                  <a:lnTo>
                    <a:pt x="78" y="45"/>
                  </a:lnTo>
                  <a:lnTo>
                    <a:pt x="82" y="49"/>
                  </a:lnTo>
                  <a:lnTo>
                    <a:pt x="88" y="54"/>
                  </a:lnTo>
                  <a:lnTo>
                    <a:pt x="93" y="57"/>
                  </a:lnTo>
                  <a:lnTo>
                    <a:pt x="99" y="59"/>
                  </a:lnTo>
                  <a:lnTo>
                    <a:pt x="102" y="59"/>
                  </a:lnTo>
                  <a:lnTo>
                    <a:pt x="105" y="56"/>
                  </a:lnTo>
                  <a:lnTo>
                    <a:pt x="105" y="52"/>
                  </a:lnTo>
                  <a:lnTo>
                    <a:pt x="102" y="47"/>
                  </a:lnTo>
                  <a:lnTo>
                    <a:pt x="98" y="43"/>
                  </a:lnTo>
                  <a:lnTo>
                    <a:pt x="93" y="38"/>
                  </a:lnTo>
                  <a:lnTo>
                    <a:pt x="87" y="34"/>
                  </a:lnTo>
                  <a:lnTo>
                    <a:pt x="81" y="30"/>
                  </a:lnTo>
                  <a:lnTo>
                    <a:pt x="77" y="26"/>
                  </a:lnTo>
                  <a:lnTo>
                    <a:pt x="73" y="24"/>
                  </a:lnTo>
                  <a:lnTo>
                    <a:pt x="66" y="19"/>
                  </a:lnTo>
                  <a:lnTo>
                    <a:pt x="58" y="13"/>
                  </a:lnTo>
                  <a:lnTo>
                    <a:pt x="48" y="9"/>
                  </a:lnTo>
                  <a:lnTo>
                    <a:pt x="39" y="5"/>
                  </a:lnTo>
                  <a:lnTo>
                    <a:pt x="29" y="2"/>
                  </a:lnTo>
                  <a:lnTo>
                    <a:pt x="19" y="0"/>
                  </a:lnTo>
                  <a:lnTo>
                    <a:pt x="10" y="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79" name="Freeform 154"/>
            <p:cNvSpPr>
              <a:spLocks/>
            </p:cNvSpPr>
            <p:nvPr/>
          </p:nvSpPr>
          <p:spPr bwMode="auto">
            <a:xfrm>
              <a:off x="2154" y="1496"/>
              <a:ext cx="40" cy="165"/>
            </a:xfrm>
            <a:custGeom>
              <a:avLst/>
              <a:gdLst>
                <a:gd name="T0" fmla="*/ 0 w 40"/>
                <a:gd name="T1" fmla="*/ 0 h 165"/>
                <a:gd name="T2" fmla="*/ 4 w 40"/>
                <a:gd name="T3" fmla="*/ 19 h 165"/>
                <a:gd name="T4" fmla="*/ 8 w 40"/>
                <a:gd name="T5" fmla="*/ 39 h 165"/>
                <a:gd name="T6" fmla="*/ 12 w 40"/>
                <a:gd name="T7" fmla="*/ 59 h 165"/>
                <a:gd name="T8" fmla="*/ 15 w 40"/>
                <a:gd name="T9" fmla="*/ 79 h 165"/>
                <a:gd name="T10" fmla="*/ 18 w 40"/>
                <a:gd name="T11" fmla="*/ 90 h 165"/>
                <a:gd name="T12" fmla="*/ 19 w 40"/>
                <a:gd name="T13" fmla="*/ 100 h 165"/>
                <a:gd name="T14" fmla="*/ 22 w 40"/>
                <a:gd name="T15" fmla="*/ 110 h 165"/>
                <a:gd name="T16" fmla="*/ 24 w 40"/>
                <a:gd name="T17" fmla="*/ 121 h 165"/>
                <a:gd name="T18" fmla="*/ 26 w 40"/>
                <a:gd name="T19" fmla="*/ 132 h 165"/>
                <a:gd name="T20" fmla="*/ 27 w 40"/>
                <a:gd name="T21" fmla="*/ 143 h 165"/>
                <a:gd name="T22" fmla="*/ 29 w 40"/>
                <a:gd name="T23" fmla="*/ 153 h 165"/>
                <a:gd name="T24" fmla="*/ 31 w 40"/>
                <a:gd name="T25" fmla="*/ 163 h 165"/>
                <a:gd name="T26" fmla="*/ 33 w 40"/>
                <a:gd name="T27" fmla="*/ 165 h 165"/>
                <a:gd name="T28" fmla="*/ 35 w 40"/>
                <a:gd name="T29" fmla="*/ 165 h 165"/>
                <a:gd name="T30" fmla="*/ 37 w 40"/>
                <a:gd name="T31" fmla="*/ 163 h 165"/>
                <a:gd name="T32" fmla="*/ 38 w 40"/>
                <a:gd name="T33" fmla="*/ 161 h 165"/>
                <a:gd name="T34" fmla="*/ 40 w 40"/>
                <a:gd name="T35" fmla="*/ 151 h 165"/>
                <a:gd name="T36" fmla="*/ 40 w 40"/>
                <a:gd name="T37" fmla="*/ 142 h 165"/>
                <a:gd name="T38" fmla="*/ 39 w 40"/>
                <a:gd name="T39" fmla="*/ 132 h 165"/>
                <a:gd name="T40" fmla="*/ 37 w 40"/>
                <a:gd name="T41" fmla="*/ 123 h 165"/>
                <a:gd name="T42" fmla="*/ 34 w 40"/>
                <a:gd name="T43" fmla="*/ 113 h 165"/>
                <a:gd name="T44" fmla="*/ 30 w 40"/>
                <a:gd name="T45" fmla="*/ 104 h 165"/>
                <a:gd name="T46" fmla="*/ 27 w 40"/>
                <a:gd name="T47" fmla="*/ 95 h 165"/>
                <a:gd name="T48" fmla="*/ 25 w 40"/>
                <a:gd name="T49" fmla="*/ 86 h 165"/>
                <a:gd name="T50" fmla="*/ 22 w 40"/>
                <a:gd name="T51" fmla="*/ 75 h 165"/>
                <a:gd name="T52" fmla="*/ 19 w 40"/>
                <a:gd name="T53" fmla="*/ 64 h 165"/>
                <a:gd name="T54" fmla="*/ 16 w 40"/>
                <a:gd name="T55" fmla="*/ 53 h 165"/>
                <a:gd name="T56" fmla="*/ 13 w 40"/>
                <a:gd name="T57" fmla="*/ 42 h 165"/>
                <a:gd name="T58" fmla="*/ 10 w 40"/>
                <a:gd name="T59" fmla="*/ 31 h 165"/>
                <a:gd name="T60" fmla="*/ 7 w 40"/>
                <a:gd name="T61" fmla="*/ 20 h 165"/>
                <a:gd name="T62" fmla="*/ 4 w 40"/>
                <a:gd name="T63" fmla="*/ 10 h 165"/>
                <a:gd name="T64" fmla="*/ 0 w 40"/>
                <a:gd name="T65" fmla="*/ 0 h 165"/>
                <a:gd name="T66" fmla="*/ 0 w 40"/>
                <a:gd name="T67" fmla="*/ 0 h 165"/>
                <a:gd name="T68" fmla="*/ 0 w 40"/>
                <a:gd name="T69" fmla="*/ 0 h 165"/>
                <a:gd name="T70" fmla="*/ 0 w 40"/>
                <a:gd name="T71" fmla="*/ 0 h 165"/>
                <a:gd name="T72" fmla="*/ 0 w 40"/>
                <a:gd name="T73" fmla="*/ 0 h 165"/>
                <a:gd name="T74" fmla="*/ 0 w 40"/>
                <a:gd name="T75" fmla="*/ 0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 h="165">
                  <a:moveTo>
                    <a:pt x="0" y="0"/>
                  </a:moveTo>
                  <a:lnTo>
                    <a:pt x="4" y="19"/>
                  </a:lnTo>
                  <a:lnTo>
                    <a:pt x="8" y="39"/>
                  </a:lnTo>
                  <a:lnTo>
                    <a:pt x="12" y="59"/>
                  </a:lnTo>
                  <a:lnTo>
                    <a:pt x="15" y="79"/>
                  </a:lnTo>
                  <a:lnTo>
                    <a:pt x="18" y="90"/>
                  </a:lnTo>
                  <a:lnTo>
                    <a:pt x="19" y="100"/>
                  </a:lnTo>
                  <a:lnTo>
                    <a:pt x="22" y="110"/>
                  </a:lnTo>
                  <a:lnTo>
                    <a:pt x="24" y="121"/>
                  </a:lnTo>
                  <a:lnTo>
                    <a:pt x="26" y="132"/>
                  </a:lnTo>
                  <a:lnTo>
                    <a:pt x="27" y="143"/>
                  </a:lnTo>
                  <a:lnTo>
                    <a:pt x="29" y="153"/>
                  </a:lnTo>
                  <a:lnTo>
                    <a:pt x="31" y="163"/>
                  </a:lnTo>
                  <a:lnTo>
                    <a:pt x="33" y="165"/>
                  </a:lnTo>
                  <a:lnTo>
                    <a:pt x="35" y="165"/>
                  </a:lnTo>
                  <a:lnTo>
                    <a:pt x="37" y="163"/>
                  </a:lnTo>
                  <a:lnTo>
                    <a:pt x="38" y="161"/>
                  </a:lnTo>
                  <a:lnTo>
                    <a:pt x="40" y="151"/>
                  </a:lnTo>
                  <a:lnTo>
                    <a:pt x="40" y="142"/>
                  </a:lnTo>
                  <a:lnTo>
                    <a:pt x="39" y="132"/>
                  </a:lnTo>
                  <a:lnTo>
                    <a:pt x="37" y="123"/>
                  </a:lnTo>
                  <a:lnTo>
                    <a:pt x="34" y="113"/>
                  </a:lnTo>
                  <a:lnTo>
                    <a:pt x="30" y="104"/>
                  </a:lnTo>
                  <a:lnTo>
                    <a:pt x="27" y="95"/>
                  </a:lnTo>
                  <a:lnTo>
                    <a:pt x="25" y="86"/>
                  </a:lnTo>
                  <a:lnTo>
                    <a:pt x="22" y="75"/>
                  </a:lnTo>
                  <a:lnTo>
                    <a:pt x="19" y="64"/>
                  </a:lnTo>
                  <a:lnTo>
                    <a:pt x="16" y="53"/>
                  </a:lnTo>
                  <a:lnTo>
                    <a:pt x="13" y="42"/>
                  </a:lnTo>
                  <a:lnTo>
                    <a:pt x="10" y="31"/>
                  </a:lnTo>
                  <a:lnTo>
                    <a:pt x="7" y="20"/>
                  </a:lnTo>
                  <a:lnTo>
                    <a:pt x="4"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0" name="Freeform 155"/>
            <p:cNvSpPr>
              <a:spLocks/>
            </p:cNvSpPr>
            <p:nvPr/>
          </p:nvSpPr>
          <p:spPr bwMode="auto">
            <a:xfrm>
              <a:off x="2120" y="1515"/>
              <a:ext cx="48" cy="154"/>
            </a:xfrm>
            <a:custGeom>
              <a:avLst/>
              <a:gdLst>
                <a:gd name="T0" fmla="*/ 45 w 48"/>
                <a:gd name="T1" fmla="*/ 11 h 154"/>
                <a:gd name="T2" fmla="*/ 41 w 48"/>
                <a:gd name="T3" fmla="*/ 8 h 154"/>
                <a:gd name="T4" fmla="*/ 36 w 48"/>
                <a:gd name="T5" fmla="*/ 5 h 154"/>
                <a:gd name="T6" fmla="*/ 31 w 48"/>
                <a:gd name="T7" fmla="*/ 3 h 154"/>
                <a:gd name="T8" fmla="*/ 26 w 48"/>
                <a:gd name="T9" fmla="*/ 1 h 154"/>
                <a:gd name="T10" fmla="*/ 21 w 48"/>
                <a:gd name="T11" fmla="*/ 0 h 154"/>
                <a:gd name="T12" fmla="*/ 16 w 48"/>
                <a:gd name="T13" fmla="*/ 0 h 154"/>
                <a:gd name="T14" fmla="*/ 11 w 48"/>
                <a:gd name="T15" fmla="*/ 1 h 154"/>
                <a:gd name="T16" fmla="*/ 6 w 48"/>
                <a:gd name="T17" fmla="*/ 4 h 154"/>
                <a:gd name="T18" fmla="*/ 2 w 48"/>
                <a:gd name="T19" fmla="*/ 9 h 154"/>
                <a:gd name="T20" fmla="*/ 0 w 48"/>
                <a:gd name="T21" fmla="*/ 16 h 154"/>
                <a:gd name="T22" fmla="*/ 1 w 48"/>
                <a:gd name="T23" fmla="*/ 23 h 154"/>
                <a:gd name="T24" fmla="*/ 2 w 48"/>
                <a:gd name="T25" fmla="*/ 30 h 154"/>
                <a:gd name="T26" fmla="*/ 4 w 48"/>
                <a:gd name="T27" fmla="*/ 37 h 154"/>
                <a:gd name="T28" fmla="*/ 7 w 48"/>
                <a:gd name="T29" fmla="*/ 45 h 154"/>
                <a:gd name="T30" fmla="*/ 9 w 48"/>
                <a:gd name="T31" fmla="*/ 52 h 154"/>
                <a:gd name="T32" fmla="*/ 11 w 48"/>
                <a:gd name="T33" fmla="*/ 60 h 154"/>
                <a:gd name="T34" fmla="*/ 14 w 48"/>
                <a:gd name="T35" fmla="*/ 68 h 154"/>
                <a:gd name="T36" fmla="*/ 16 w 48"/>
                <a:gd name="T37" fmla="*/ 75 h 154"/>
                <a:gd name="T38" fmla="*/ 18 w 48"/>
                <a:gd name="T39" fmla="*/ 83 h 154"/>
                <a:gd name="T40" fmla="*/ 19 w 48"/>
                <a:gd name="T41" fmla="*/ 90 h 154"/>
                <a:gd name="T42" fmla="*/ 21 w 48"/>
                <a:gd name="T43" fmla="*/ 99 h 154"/>
                <a:gd name="T44" fmla="*/ 22 w 48"/>
                <a:gd name="T45" fmla="*/ 107 h 154"/>
                <a:gd name="T46" fmla="*/ 24 w 48"/>
                <a:gd name="T47" fmla="*/ 115 h 154"/>
                <a:gd name="T48" fmla="*/ 26 w 48"/>
                <a:gd name="T49" fmla="*/ 123 h 154"/>
                <a:gd name="T50" fmla="*/ 29 w 48"/>
                <a:gd name="T51" fmla="*/ 131 h 154"/>
                <a:gd name="T52" fmla="*/ 32 w 48"/>
                <a:gd name="T53" fmla="*/ 138 h 154"/>
                <a:gd name="T54" fmla="*/ 36 w 48"/>
                <a:gd name="T55" fmla="*/ 146 h 154"/>
                <a:gd name="T56" fmla="*/ 41 w 48"/>
                <a:gd name="T57" fmla="*/ 153 h 154"/>
                <a:gd name="T58" fmla="*/ 44 w 48"/>
                <a:gd name="T59" fmla="*/ 154 h 154"/>
                <a:gd name="T60" fmla="*/ 46 w 48"/>
                <a:gd name="T61" fmla="*/ 151 h 154"/>
                <a:gd name="T62" fmla="*/ 48 w 48"/>
                <a:gd name="T63" fmla="*/ 148 h 154"/>
                <a:gd name="T64" fmla="*/ 48 w 48"/>
                <a:gd name="T65" fmla="*/ 146 h 154"/>
                <a:gd name="T66" fmla="*/ 46 w 48"/>
                <a:gd name="T67" fmla="*/ 135 h 154"/>
                <a:gd name="T68" fmla="*/ 44 w 48"/>
                <a:gd name="T69" fmla="*/ 125 h 154"/>
                <a:gd name="T70" fmla="*/ 42 w 48"/>
                <a:gd name="T71" fmla="*/ 114 h 154"/>
                <a:gd name="T72" fmla="*/ 40 w 48"/>
                <a:gd name="T73" fmla="*/ 104 h 154"/>
                <a:gd name="T74" fmla="*/ 38 w 48"/>
                <a:gd name="T75" fmla="*/ 93 h 154"/>
                <a:gd name="T76" fmla="*/ 35 w 48"/>
                <a:gd name="T77" fmla="*/ 83 h 154"/>
                <a:gd name="T78" fmla="*/ 32 w 48"/>
                <a:gd name="T79" fmla="*/ 72 h 154"/>
                <a:gd name="T80" fmla="*/ 28 w 48"/>
                <a:gd name="T81" fmla="*/ 63 h 154"/>
                <a:gd name="T82" fmla="*/ 25 w 48"/>
                <a:gd name="T83" fmla="*/ 53 h 154"/>
                <a:gd name="T84" fmla="*/ 21 w 48"/>
                <a:gd name="T85" fmla="*/ 44 h 154"/>
                <a:gd name="T86" fmla="*/ 18 w 48"/>
                <a:gd name="T87" fmla="*/ 34 h 154"/>
                <a:gd name="T88" fmla="*/ 14 w 48"/>
                <a:gd name="T89" fmla="*/ 25 h 154"/>
                <a:gd name="T90" fmla="*/ 12 w 48"/>
                <a:gd name="T91" fmla="*/ 19 h 154"/>
                <a:gd name="T92" fmla="*/ 11 w 48"/>
                <a:gd name="T93" fmla="*/ 15 h 154"/>
                <a:gd name="T94" fmla="*/ 13 w 48"/>
                <a:gd name="T95" fmla="*/ 11 h 154"/>
                <a:gd name="T96" fmla="*/ 20 w 48"/>
                <a:gd name="T97" fmla="*/ 10 h 154"/>
                <a:gd name="T98" fmla="*/ 23 w 48"/>
                <a:gd name="T99" fmla="*/ 10 h 154"/>
                <a:gd name="T100" fmla="*/ 26 w 48"/>
                <a:gd name="T101" fmla="*/ 10 h 154"/>
                <a:gd name="T102" fmla="*/ 30 w 48"/>
                <a:gd name="T103" fmla="*/ 10 h 154"/>
                <a:gd name="T104" fmla="*/ 33 w 48"/>
                <a:gd name="T105" fmla="*/ 10 h 154"/>
                <a:gd name="T106" fmla="*/ 35 w 48"/>
                <a:gd name="T107" fmla="*/ 10 h 154"/>
                <a:gd name="T108" fmla="*/ 38 w 48"/>
                <a:gd name="T109" fmla="*/ 11 h 154"/>
                <a:gd name="T110" fmla="*/ 41 w 48"/>
                <a:gd name="T111" fmla="*/ 11 h 154"/>
                <a:gd name="T112" fmla="*/ 44 w 48"/>
                <a:gd name="T113" fmla="*/ 11 h 154"/>
                <a:gd name="T114" fmla="*/ 45 w 48"/>
                <a:gd name="T115" fmla="*/ 11 h 154"/>
                <a:gd name="T116" fmla="*/ 45 w 48"/>
                <a:gd name="T117" fmla="*/ 11 h 154"/>
                <a:gd name="T118" fmla="*/ 45 w 48"/>
                <a:gd name="T119" fmla="*/ 11 h 154"/>
                <a:gd name="T120" fmla="*/ 45 w 48"/>
                <a:gd name="T121" fmla="*/ 11 h 154"/>
                <a:gd name="T122" fmla="*/ 45 w 48"/>
                <a:gd name="T123" fmla="*/ 11 h 1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 h="154">
                  <a:moveTo>
                    <a:pt x="45" y="11"/>
                  </a:moveTo>
                  <a:lnTo>
                    <a:pt x="41" y="8"/>
                  </a:lnTo>
                  <a:lnTo>
                    <a:pt x="36" y="5"/>
                  </a:lnTo>
                  <a:lnTo>
                    <a:pt x="31" y="3"/>
                  </a:lnTo>
                  <a:lnTo>
                    <a:pt x="26" y="1"/>
                  </a:lnTo>
                  <a:lnTo>
                    <a:pt x="21" y="0"/>
                  </a:lnTo>
                  <a:lnTo>
                    <a:pt x="16" y="0"/>
                  </a:lnTo>
                  <a:lnTo>
                    <a:pt x="11" y="1"/>
                  </a:lnTo>
                  <a:lnTo>
                    <a:pt x="6" y="4"/>
                  </a:lnTo>
                  <a:lnTo>
                    <a:pt x="2" y="9"/>
                  </a:lnTo>
                  <a:lnTo>
                    <a:pt x="0" y="16"/>
                  </a:lnTo>
                  <a:lnTo>
                    <a:pt x="1" y="23"/>
                  </a:lnTo>
                  <a:lnTo>
                    <a:pt x="2" y="30"/>
                  </a:lnTo>
                  <a:lnTo>
                    <a:pt x="4" y="37"/>
                  </a:lnTo>
                  <a:lnTo>
                    <a:pt x="7" y="45"/>
                  </a:lnTo>
                  <a:lnTo>
                    <a:pt x="9" y="52"/>
                  </a:lnTo>
                  <a:lnTo>
                    <a:pt x="11" y="60"/>
                  </a:lnTo>
                  <a:lnTo>
                    <a:pt x="14" y="68"/>
                  </a:lnTo>
                  <a:lnTo>
                    <a:pt x="16" y="75"/>
                  </a:lnTo>
                  <a:lnTo>
                    <a:pt x="18" y="83"/>
                  </a:lnTo>
                  <a:lnTo>
                    <a:pt x="19" y="90"/>
                  </a:lnTo>
                  <a:lnTo>
                    <a:pt x="21" y="99"/>
                  </a:lnTo>
                  <a:lnTo>
                    <a:pt x="22" y="107"/>
                  </a:lnTo>
                  <a:lnTo>
                    <a:pt x="24" y="115"/>
                  </a:lnTo>
                  <a:lnTo>
                    <a:pt x="26" y="123"/>
                  </a:lnTo>
                  <a:lnTo>
                    <a:pt x="29" y="131"/>
                  </a:lnTo>
                  <a:lnTo>
                    <a:pt x="32" y="138"/>
                  </a:lnTo>
                  <a:lnTo>
                    <a:pt x="36" y="146"/>
                  </a:lnTo>
                  <a:lnTo>
                    <a:pt x="41" y="153"/>
                  </a:lnTo>
                  <a:lnTo>
                    <a:pt x="44" y="154"/>
                  </a:lnTo>
                  <a:lnTo>
                    <a:pt x="46" y="151"/>
                  </a:lnTo>
                  <a:lnTo>
                    <a:pt x="48" y="148"/>
                  </a:lnTo>
                  <a:lnTo>
                    <a:pt x="48" y="146"/>
                  </a:lnTo>
                  <a:lnTo>
                    <a:pt x="46" y="135"/>
                  </a:lnTo>
                  <a:lnTo>
                    <a:pt x="44" y="125"/>
                  </a:lnTo>
                  <a:lnTo>
                    <a:pt x="42" y="114"/>
                  </a:lnTo>
                  <a:lnTo>
                    <a:pt x="40" y="104"/>
                  </a:lnTo>
                  <a:lnTo>
                    <a:pt x="38" y="93"/>
                  </a:lnTo>
                  <a:lnTo>
                    <a:pt x="35" y="83"/>
                  </a:lnTo>
                  <a:lnTo>
                    <a:pt x="32" y="72"/>
                  </a:lnTo>
                  <a:lnTo>
                    <a:pt x="28" y="63"/>
                  </a:lnTo>
                  <a:lnTo>
                    <a:pt x="25" y="53"/>
                  </a:lnTo>
                  <a:lnTo>
                    <a:pt x="21" y="44"/>
                  </a:lnTo>
                  <a:lnTo>
                    <a:pt x="18" y="34"/>
                  </a:lnTo>
                  <a:lnTo>
                    <a:pt x="14" y="25"/>
                  </a:lnTo>
                  <a:lnTo>
                    <a:pt x="12" y="19"/>
                  </a:lnTo>
                  <a:lnTo>
                    <a:pt x="11" y="15"/>
                  </a:lnTo>
                  <a:lnTo>
                    <a:pt x="13" y="11"/>
                  </a:lnTo>
                  <a:lnTo>
                    <a:pt x="20" y="10"/>
                  </a:lnTo>
                  <a:lnTo>
                    <a:pt x="23" y="10"/>
                  </a:lnTo>
                  <a:lnTo>
                    <a:pt x="26" y="10"/>
                  </a:lnTo>
                  <a:lnTo>
                    <a:pt x="30" y="10"/>
                  </a:lnTo>
                  <a:lnTo>
                    <a:pt x="33" y="10"/>
                  </a:lnTo>
                  <a:lnTo>
                    <a:pt x="35" y="10"/>
                  </a:lnTo>
                  <a:lnTo>
                    <a:pt x="38" y="11"/>
                  </a:lnTo>
                  <a:lnTo>
                    <a:pt x="41" y="11"/>
                  </a:lnTo>
                  <a:lnTo>
                    <a:pt x="44" y="11"/>
                  </a:lnTo>
                  <a:lnTo>
                    <a:pt x="4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1" name="Freeform 156"/>
            <p:cNvSpPr>
              <a:spLocks/>
            </p:cNvSpPr>
            <p:nvPr/>
          </p:nvSpPr>
          <p:spPr bwMode="auto">
            <a:xfrm>
              <a:off x="2262" y="1667"/>
              <a:ext cx="105" cy="95"/>
            </a:xfrm>
            <a:custGeom>
              <a:avLst/>
              <a:gdLst>
                <a:gd name="T0" fmla="*/ 0 w 105"/>
                <a:gd name="T1" fmla="*/ 0 h 95"/>
                <a:gd name="T2" fmla="*/ 2 w 105"/>
                <a:gd name="T3" fmla="*/ 7 h 95"/>
                <a:gd name="T4" fmla="*/ 5 w 105"/>
                <a:gd name="T5" fmla="*/ 14 h 95"/>
                <a:gd name="T6" fmla="*/ 10 w 105"/>
                <a:gd name="T7" fmla="*/ 20 h 95"/>
                <a:gd name="T8" fmla="*/ 15 w 105"/>
                <a:gd name="T9" fmla="*/ 25 h 95"/>
                <a:gd name="T10" fmla="*/ 20 w 105"/>
                <a:gd name="T11" fmla="*/ 31 h 95"/>
                <a:gd name="T12" fmla="*/ 26 w 105"/>
                <a:gd name="T13" fmla="*/ 36 h 95"/>
                <a:gd name="T14" fmla="*/ 32 w 105"/>
                <a:gd name="T15" fmla="*/ 41 h 95"/>
                <a:gd name="T16" fmla="*/ 38 w 105"/>
                <a:gd name="T17" fmla="*/ 46 h 95"/>
                <a:gd name="T18" fmla="*/ 41 w 105"/>
                <a:gd name="T19" fmla="*/ 48 h 95"/>
                <a:gd name="T20" fmla="*/ 45 w 105"/>
                <a:gd name="T21" fmla="*/ 51 h 95"/>
                <a:gd name="T22" fmla="*/ 49 w 105"/>
                <a:gd name="T23" fmla="*/ 53 h 95"/>
                <a:gd name="T24" fmla="*/ 53 w 105"/>
                <a:gd name="T25" fmla="*/ 55 h 95"/>
                <a:gd name="T26" fmla="*/ 56 w 105"/>
                <a:gd name="T27" fmla="*/ 58 h 95"/>
                <a:gd name="T28" fmla="*/ 60 w 105"/>
                <a:gd name="T29" fmla="*/ 60 h 95"/>
                <a:gd name="T30" fmla="*/ 64 w 105"/>
                <a:gd name="T31" fmla="*/ 63 h 95"/>
                <a:gd name="T32" fmla="*/ 68 w 105"/>
                <a:gd name="T33" fmla="*/ 65 h 95"/>
                <a:gd name="T34" fmla="*/ 72 w 105"/>
                <a:gd name="T35" fmla="*/ 69 h 95"/>
                <a:gd name="T36" fmla="*/ 76 w 105"/>
                <a:gd name="T37" fmla="*/ 72 h 95"/>
                <a:gd name="T38" fmla="*/ 79 w 105"/>
                <a:gd name="T39" fmla="*/ 75 h 95"/>
                <a:gd name="T40" fmla="*/ 83 w 105"/>
                <a:gd name="T41" fmla="*/ 79 h 95"/>
                <a:gd name="T42" fmla="*/ 86 w 105"/>
                <a:gd name="T43" fmla="*/ 82 h 95"/>
                <a:gd name="T44" fmla="*/ 90 w 105"/>
                <a:gd name="T45" fmla="*/ 86 h 95"/>
                <a:gd name="T46" fmla="*/ 94 w 105"/>
                <a:gd name="T47" fmla="*/ 90 h 95"/>
                <a:gd name="T48" fmla="*/ 97 w 105"/>
                <a:gd name="T49" fmla="*/ 93 h 95"/>
                <a:gd name="T50" fmla="*/ 100 w 105"/>
                <a:gd name="T51" fmla="*/ 95 h 95"/>
                <a:gd name="T52" fmla="*/ 103 w 105"/>
                <a:gd name="T53" fmla="*/ 92 h 95"/>
                <a:gd name="T54" fmla="*/ 105 w 105"/>
                <a:gd name="T55" fmla="*/ 89 h 95"/>
                <a:gd name="T56" fmla="*/ 105 w 105"/>
                <a:gd name="T57" fmla="*/ 86 h 95"/>
                <a:gd name="T58" fmla="*/ 102 w 105"/>
                <a:gd name="T59" fmla="*/ 77 h 95"/>
                <a:gd name="T60" fmla="*/ 98 w 105"/>
                <a:gd name="T61" fmla="*/ 70 h 95"/>
                <a:gd name="T62" fmla="*/ 93 w 105"/>
                <a:gd name="T63" fmla="*/ 64 h 95"/>
                <a:gd name="T64" fmla="*/ 86 w 105"/>
                <a:gd name="T65" fmla="*/ 58 h 95"/>
                <a:gd name="T66" fmla="*/ 79 w 105"/>
                <a:gd name="T67" fmla="*/ 54 h 95"/>
                <a:gd name="T68" fmla="*/ 71 w 105"/>
                <a:gd name="T69" fmla="*/ 49 h 95"/>
                <a:gd name="T70" fmla="*/ 63 w 105"/>
                <a:gd name="T71" fmla="*/ 45 h 95"/>
                <a:gd name="T72" fmla="*/ 54 w 105"/>
                <a:gd name="T73" fmla="*/ 41 h 95"/>
                <a:gd name="T74" fmla="*/ 46 w 105"/>
                <a:gd name="T75" fmla="*/ 37 h 95"/>
                <a:gd name="T76" fmla="*/ 38 w 105"/>
                <a:gd name="T77" fmla="*/ 34 h 95"/>
                <a:gd name="T78" fmla="*/ 30 w 105"/>
                <a:gd name="T79" fmla="*/ 30 h 95"/>
                <a:gd name="T80" fmla="*/ 22 w 105"/>
                <a:gd name="T81" fmla="*/ 25 h 95"/>
                <a:gd name="T82" fmla="*/ 15 w 105"/>
                <a:gd name="T83" fmla="*/ 20 h 95"/>
                <a:gd name="T84" fmla="*/ 9 w 105"/>
                <a:gd name="T85" fmla="*/ 14 h 95"/>
                <a:gd name="T86" fmla="*/ 4 w 105"/>
                <a:gd name="T87" fmla="*/ 7 h 95"/>
                <a:gd name="T88" fmla="*/ 0 w 105"/>
                <a:gd name="T89" fmla="*/ 0 h 95"/>
                <a:gd name="T90" fmla="*/ 0 w 105"/>
                <a:gd name="T91" fmla="*/ 0 h 95"/>
                <a:gd name="T92" fmla="*/ 0 w 105"/>
                <a:gd name="T93" fmla="*/ 0 h 95"/>
                <a:gd name="T94" fmla="*/ 0 w 105"/>
                <a:gd name="T95" fmla="*/ 0 h 95"/>
                <a:gd name="T96" fmla="*/ 0 w 105"/>
                <a:gd name="T97" fmla="*/ 0 h 95"/>
                <a:gd name="T98" fmla="*/ 0 w 105"/>
                <a:gd name="T99" fmla="*/ 0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 h="95">
                  <a:moveTo>
                    <a:pt x="0" y="0"/>
                  </a:moveTo>
                  <a:lnTo>
                    <a:pt x="2" y="7"/>
                  </a:lnTo>
                  <a:lnTo>
                    <a:pt x="5" y="14"/>
                  </a:lnTo>
                  <a:lnTo>
                    <a:pt x="10" y="20"/>
                  </a:lnTo>
                  <a:lnTo>
                    <a:pt x="15" y="25"/>
                  </a:lnTo>
                  <a:lnTo>
                    <a:pt x="20" y="31"/>
                  </a:lnTo>
                  <a:lnTo>
                    <a:pt x="26" y="36"/>
                  </a:lnTo>
                  <a:lnTo>
                    <a:pt x="32" y="41"/>
                  </a:lnTo>
                  <a:lnTo>
                    <a:pt x="38" y="46"/>
                  </a:lnTo>
                  <a:lnTo>
                    <a:pt x="41" y="48"/>
                  </a:lnTo>
                  <a:lnTo>
                    <a:pt x="45" y="51"/>
                  </a:lnTo>
                  <a:lnTo>
                    <a:pt x="49" y="53"/>
                  </a:lnTo>
                  <a:lnTo>
                    <a:pt x="53" y="55"/>
                  </a:lnTo>
                  <a:lnTo>
                    <a:pt x="56" y="58"/>
                  </a:lnTo>
                  <a:lnTo>
                    <a:pt x="60" y="60"/>
                  </a:lnTo>
                  <a:lnTo>
                    <a:pt x="64" y="63"/>
                  </a:lnTo>
                  <a:lnTo>
                    <a:pt x="68" y="65"/>
                  </a:lnTo>
                  <a:lnTo>
                    <a:pt x="72" y="69"/>
                  </a:lnTo>
                  <a:lnTo>
                    <a:pt x="76" y="72"/>
                  </a:lnTo>
                  <a:lnTo>
                    <a:pt x="79" y="75"/>
                  </a:lnTo>
                  <a:lnTo>
                    <a:pt x="83" y="79"/>
                  </a:lnTo>
                  <a:lnTo>
                    <a:pt x="86" y="82"/>
                  </a:lnTo>
                  <a:lnTo>
                    <a:pt x="90" y="86"/>
                  </a:lnTo>
                  <a:lnTo>
                    <a:pt x="94" y="90"/>
                  </a:lnTo>
                  <a:lnTo>
                    <a:pt x="97" y="93"/>
                  </a:lnTo>
                  <a:lnTo>
                    <a:pt x="100" y="95"/>
                  </a:lnTo>
                  <a:lnTo>
                    <a:pt x="103" y="92"/>
                  </a:lnTo>
                  <a:lnTo>
                    <a:pt x="105" y="89"/>
                  </a:lnTo>
                  <a:lnTo>
                    <a:pt x="105" y="86"/>
                  </a:lnTo>
                  <a:lnTo>
                    <a:pt x="102" y="77"/>
                  </a:lnTo>
                  <a:lnTo>
                    <a:pt x="98" y="70"/>
                  </a:lnTo>
                  <a:lnTo>
                    <a:pt x="93" y="64"/>
                  </a:lnTo>
                  <a:lnTo>
                    <a:pt x="86" y="58"/>
                  </a:lnTo>
                  <a:lnTo>
                    <a:pt x="79" y="54"/>
                  </a:lnTo>
                  <a:lnTo>
                    <a:pt x="71" y="49"/>
                  </a:lnTo>
                  <a:lnTo>
                    <a:pt x="63" y="45"/>
                  </a:lnTo>
                  <a:lnTo>
                    <a:pt x="54" y="41"/>
                  </a:lnTo>
                  <a:lnTo>
                    <a:pt x="46" y="37"/>
                  </a:lnTo>
                  <a:lnTo>
                    <a:pt x="38" y="34"/>
                  </a:lnTo>
                  <a:lnTo>
                    <a:pt x="30" y="30"/>
                  </a:lnTo>
                  <a:lnTo>
                    <a:pt x="22" y="25"/>
                  </a:lnTo>
                  <a:lnTo>
                    <a:pt x="15" y="20"/>
                  </a:lnTo>
                  <a:lnTo>
                    <a:pt x="9" y="14"/>
                  </a:lnTo>
                  <a:lnTo>
                    <a:pt x="4"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2" name="Freeform 157"/>
            <p:cNvSpPr>
              <a:spLocks/>
            </p:cNvSpPr>
            <p:nvPr/>
          </p:nvSpPr>
          <p:spPr bwMode="auto">
            <a:xfrm>
              <a:off x="2221" y="1765"/>
              <a:ext cx="62" cy="251"/>
            </a:xfrm>
            <a:custGeom>
              <a:avLst/>
              <a:gdLst>
                <a:gd name="T0" fmla="*/ 0 w 62"/>
                <a:gd name="T1" fmla="*/ 1 h 251"/>
                <a:gd name="T2" fmla="*/ 8 w 62"/>
                <a:gd name="T3" fmla="*/ 32 h 251"/>
                <a:gd name="T4" fmla="*/ 14 w 62"/>
                <a:gd name="T5" fmla="*/ 63 h 251"/>
                <a:gd name="T6" fmla="*/ 20 w 62"/>
                <a:gd name="T7" fmla="*/ 94 h 251"/>
                <a:gd name="T8" fmla="*/ 26 w 62"/>
                <a:gd name="T9" fmla="*/ 125 h 251"/>
                <a:gd name="T10" fmla="*/ 33 w 62"/>
                <a:gd name="T11" fmla="*/ 157 h 251"/>
                <a:gd name="T12" fmla="*/ 39 w 62"/>
                <a:gd name="T13" fmla="*/ 188 h 251"/>
                <a:gd name="T14" fmla="*/ 46 w 62"/>
                <a:gd name="T15" fmla="*/ 219 h 251"/>
                <a:gd name="T16" fmla="*/ 55 w 62"/>
                <a:gd name="T17" fmla="*/ 250 h 251"/>
                <a:gd name="T18" fmla="*/ 56 w 62"/>
                <a:gd name="T19" fmla="*/ 251 h 251"/>
                <a:gd name="T20" fmla="*/ 59 w 62"/>
                <a:gd name="T21" fmla="*/ 250 h 251"/>
                <a:gd name="T22" fmla="*/ 61 w 62"/>
                <a:gd name="T23" fmla="*/ 249 h 251"/>
                <a:gd name="T24" fmla="*/ 62 w 62"/>
                <a:gd name="T25" fmla="*/ 246 h 251"/>
                <a:gd name="T26" fmla="*/ 60 w 62"/>
                <a:gd name="T27" fmla="*/ 231 h 251"/>
                <a:gd name="T28" fmla="*/ 59 w 62"/>
                <a:gd name="T29" fmla="*/ 216 h 251"/>
                <a:gd name="T30" fmla="*/ 56 w 62"/>
                <a:gd name="T31" fmla="*/ 201 h 251"/>
                <a:gd name="T32" fmla="*/ 53 w 62"/>
                <a:gd name="T33" fmla="*/ 187 h 251"/>
                <a:gd name="T34" fmla="*/ 50 w 62"/>
                <a:gd name="T35" fmla="*/ 172 h 251"/>
                <a:gd name="T36" fmla="*/ 46 w 62"/>
                <a:gd name="T37" fmla="*/ 157 h 251"/>
                <a:gd name="T38" fmla="*/ 43 w 62"/>
                <a:gd name="T39" fmla="*/ 142 h 251"/>
                <a:gd name="T40" fmla="*/ 40 w 62"/>
                <a:gd name="T41" fmla="*/ 128 h 251"/>
                <a:gd name="T42" fmla="*/ 35 w 62"/>
                <a:gd name="T43" fmla="*/ 112 h 251"/>
                <a:gd name="T44" fmla="*/ 31 w 62"/>
                <a:gd name="T45" fmla="*/ 96 h 251"/>
                <a:gd name="T46" fmla="*/ 27 w 62"/>
                <a:gd name="T47" fmla="*/ 80 h 251"/>
                <a:gd name="T48" fmla="*/ 22 w 62"/>
                <a:gd name="T49" fmla="*/ 63 h 251"/>
                <a:gd name="T50" fmla="*/ 17 w 62"/>
                <a:gd name="T51" fmla="*/ 47 h 251"/>
                <a:gd name="T52" fmla="*/ 12 w 62"/>
                <a:gd name="T53" fmla="*/ 32 h 251"/>
                <a:gd name="T54" fmla="*/ 6 w 62"/>
                <a:gd name="T55" fmla="*/ 16 h 251"/>
                <a:gd name="T56" fmla="*/ 0 w 62"/>
                <a:gd name="T57" fmla="*/ 0 h 251"/>
                <a:gd name="T58" fmla="*/ 0 w 62"/>
                <a:gd name="T59" fmla="*/ 0 h 251"/>
                <a:gd name="T60" fmla="*/ 0 w 62"/>
                <a:gd name="T61" fmla="*/ 0 h 251"/>
                <a:gd name="T62" fmla="*/ 0 w 62"/>
                <a:gd name="T63" fmla="*/ 0 h 251"/>
                <a:gd name="T64" fmla="*/ 0 w 62"/>
                <a:gd name="T65" fmla="*/ 1 h 251"/>
                <a:gd name="T66" fmla="*/ 0 w 62"/>
                <a:gd name="T67" fmla="*/ 1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 h="251">
                  <a:moveTo>
                    <a:pt x="0" y="1"/>
                  </a:moveTo>
                  <a:lnTo>
                    <a:pt x="8" y="32"/>
                  </a:lnTo>
                  <a:lnTo>
                    <a:pt x="14" y="63"/>
                  </a:lnTo>
                  <a:lnTo>
                    <a:pt x="20" y="94"/>
                  </a:lnTo>
                  <a:lnTo>
                    <a:pt x="26" y="125"/>
                  </a:lnTo>
                  <a:lnTo>
                    <a:pt x="33" y="157"/>
                  </a:lnTo>
                  <a:lnTo>
                    <a:pt x="39" y="188"/>
                  </a:lnTo>
                  <a:lnTo>
                    <a:pt x="46" y="219"/>
                  </a:lnTo>
                  <a:lnTo>
                    <a:pt x="55" y="250"/>
                  </a:lnTo>
                  <a:lnTo>
                    <a:pt x="56" y="251"/>
                  </a:lnTo>
                  <a:lnTo>
                    <a:pt x="59" y="250"/>
                  </a:lnTo>
                  <a:lnTo>
                    <a:pt x="61" y="249"/>
                  </a:lnTo>
                  <a:lnTo>
                    <a:pt x="62" y="246"/>
                  </a:lnTo>
                  <a:lnTo>
                    <a:pt x="60" y="231"/>
                  </a:lnTo>
                  <a:lnTo>
                    <a:pt x="59" y="216"/>
                  </a:lnTo>
                  <a:lnTo>
                    <a:pt x="56" y="201"/>
                  </a:lnTo>
                  <a:lnTo>
                    <a:pt x="53" y="187"/>
                  </a:lnTo>
                  <a:lnTo>
                    <a:pt x="50" y="172"/>
                  </a:lnTo>
                  <a:lnTo>
                    <a:pt x="46" y="157"/>
                  </a:lnTo>
                  <a:lnTo>
                    <a:pt x="43" y="142"/>
                  </a:lnTo>
                  <a:lnTo>
                    <a:pt x="40" y="128"/>
                  </a:lnTo>
                  <a:lnTo>
                    <a:pt x="35" y="112"/>
                  </a:lnTo>
                  <a:lnTo>
                    <a:pt x="31" y="96"/>
                  </a:lnTo>
                  <a:lnTo>
                    <a:pt x="27" y="80"/>
                  </a:lnTo>
                  <a:lnTo>
                    <a:pt x="22" y="63"/>
                  </a:lnTo>
                  <a:lnTo>
                    <a:pt x="17" y="47"/>
                  </a:lnTo>
                  <a:lnTo>
                    <a:pt x="12" y="32"/>
                  </a:lnTo>
                  <a:lnTo>
                    <a:pt x="6" y="1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3" name="Freeform 158"/>
            <p:cNvSpPr>
              <a:spLocks/>
            </p:cNvSpPr>
            <p:nvPr/>
          </p:nvSpPr>
          <p:spPr bwMode="auto">
            <a:xfrm>
              <a:off x="2281" y="1761"/>
              <a:ext cx="152" cy="287"/>
            </a:xfrm>
            <a:custGeom>
              <a:avLst/>
              <a:gdLst>
                <a:gd name="T0" fmla="*/ 0 w 152"/>
                <a:gd name="T1" fmla="*/ 8 h 287"/>
                <a:gd name="T2" fmla="*/ 5 w 152"/>
                <a:gd name="T3" fmla="*/ 23 h 287"/>
                <a:gd name="T4" fmla="*/ 13 w 152"/>
                <a:gd name="T5" fmla="*/ 37 h 287"/>
                <a:gd name="T6" fmla="*/ 23 w 152"/>
                <a:gd name="T7" fmla="*/ 50 h 287"/>
                <a:gd name="T8" fmla="*/ 34 w 152"/>
                <a:gd name="T9" fmla="*/ 64 h 287"/>
                <a:gd name="T10" fmla="*/ 45 w 152"/>
                <a:gd name="T11" fmla="*/ 80 h 287"/>
                <a:gd name="T12" fmla="*/ 57 w 152"/>
                <a:gd name="T13" fmla="*/ 96 h 287"/>
                <a:gd name="T14" fmla="*/ 67 w 152"/>
                <a:gd name="T15" fmla="*/ 113 h 287"/>
                <a:gd name="T16" fmla="*/ 82 w 152"/>
                <a:gd name="T17" fmla="*/ 142 h 287"/>
                <a:gd name="T18" fmla="*/ 101 w 152"/>
                <a:gd name="T19" fmla="*/ 183 h 287"/>
                <a:gd name="T20" fmla="*/ 119 w 152"/>
                <a:gd name="T21" fmla="*/ 224 h 287"/>
                <a:gd name="T22" fmla="*/ 137 w 152"/>
                <a:gd name="T23" fmla="*/ 266 h 287"/>
                <a:gd name="T24" fmla="*/ 148 w 152"/>
                <a:gd name="T25" fmla="*/ 287 h 287"/>
                <a:gd name="T26" fmla="*/ 151 w 152"/>
                <a:gd name="T27" fmla="*/ 284 h 287"/>
                <a:gd name="T28" fmla="*/ 147 w 152"/>
                <a:gd name="T29" fmla="*/ 272 h 287"/>
                <a:gd name="T30" fmla="*/ 139 w 152"/>
                <a:gd name="T31" fmla="*/ 252 h 287"/>
                <a:gd name="T32" fmla="*/ 132 w 152"/>
                <a:gd name="T33" fmla="*/ 232 h 287"/>
                <a:gd name="T34" fmla="*/ 124 w 152"/>
                <a:gd name="T35" fmla="*/ 212 h 287"/>
                <a:gd name="T36" fmla="*/ 116 w 152"/>
                <a:gd name="T37" fmla="*/ 192 h 287"/>
                <a:gd name="T38" fmla="*/ 108 w 152"/>
                <a:gd name="T39" fmla="*/ 172 h 287"/>
                <a:gd name="T40" fmla="*/ 99 w 152"/>
                <a:gd name="T41" fmla="*/ 153 h 287"/>
                <a:gd name="T42" fmla="*/ 90 w 152"/>
                <a:gd name="T43" fmla="*/ 134 h 287"/>
                <a:gd name="T44" fmla="*/ 81 w 152"/>
                <a:gd name="T45" fmla="*/ 118 h 287"/>
                <a:gd name="T46" fmla="*/ 72 w 152"/>
                <a:gd name="T47" fmla="*/ 102 h 287"/>
                <a:gd name="T48" fmla="*/ 63 w 152"/>
                <a:gd name="T49" fmla="*/ 87 h 287"/>
                <a:gd name="T50" fmla="*/ 53 w 152"/>
                <a:gd name="T51" fmla="*/ 73 h 287"/>
                <a:gd name="T52" fmla="*/ 41 w 152"/>
                <a:gd name="T53" fmla="*/ 59 h 287"/>
                <a:gd name="T54" fmla="*/ 26 w 152"/>
                <a:gd name="T55" fmla="*/ 44 h 287"/>
                <a:gd name="T56" fmla="*/ 11 w 152"/>
                <a:gd name="T57" fmla="*/ 27 h 287"/>
                <a:gd name="T58" fmla="*/ 1 w 152"/>
                <a:gd name="T59" fmla="*/ 9 h 287"/>
                <a:gd name="T60" fmla="*/ 0 w 152"/>
                <a:gd name="T61" fmla="*/ 0 h 287"/>
                <a:gd name="T62" fmla="*/ 0 w 152"/>
                <a:gd name="T63" fmla="*/ 0 h 287"/>
                <a:gd name="T64" fmla="*/ 0 w 152"/>
                <a:gd name="T65" fmla="*/ 0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87">
                  <a:moveTo>
                    <a:pt x="0" y="0"/>
                  </a:moveTo>
                  <a:lnTo>
                    <a:pt x="0" y="8"/>
                  </a:lnTo>
                  <a:lnTo>
                    <a:pt x="2" y="16"/>
                  </a:lnTo>
                  <a:lnTo>
                    <a:pt x="5" y="23"/>
                  </a:lnTo>
                  <a:lnTo>
                    <a:pt x="8" y="30"/>
                  </a:lnTo>
                  <a:lnTo>
                    <a:pt x="13" y="37"/>
                  </a:lnTo>
                  <a:lnTo>
                    <a:pt x="18" y="44"/>
                  </a:lnTo>
                  <a:lnTo>
                    <a:pt x="23" y="50"/>
                  </a:lnTo>
                  <a:lnTo>
                    <a:pt x="27" y="56"/>
                  </a:lnTo>
                  <a:lnTo>
                    <a:pt x="34" y="64"/>
                  </a:lnTo>
                  <a:lnTo>
                    <a:pt x="40" y="71"/>
                  </a:lnTo>
                  <a:lnTo>
                    <a:pt x="45" y="80"/>
                  </a:lnTo>
                  <a:lnTo>
                    <a:pt x="51" y="88"/>
                  </a:lnTo>
                  <a:lnTo>
                    <a:pt x="57" y="96"/>
                  </a:lnTo>
                  <a:lnTo>
                    <a:pt x="62" y="104"/>
                  </a:lnTo>
                  <a:lnTo>
                    <a:pt x="67" y="113"/>
                  </a:lnTo>
                  <a:lnTo>
                    <a:pt x="72" y="122"/>
                  </a:lnTo>
                  <a:lnTo>
                    <a:pt x="82" y="142"/>
                  </a:lnTo>
                  <a:lnTo>
                    <a:pt x="92" y="162"/>
                  </a:lnTo>
                  <a:lnTo>
                    <a:pt x="101" y="183"/>
                  </a:lnTo>
                  <a:lnTo>
                    <a:pt x="110" y="204"/>
                  </a:lnTo>
                  <a:lnTo>
                    <a:pt x="119" y="224"/>
                  </a:lnTo>
                  <a:lnTo>
                    <a:pt x="128" y="245"/>
                  </a:lnTo>
                  <a:lnTo>
                    <a:pt x="137" y="266"/>
                  </a:lnTo>
                  <a:lnTo>
                    <a:pt x="147" y="286"/>
                  </a:lnTo>
                  <a:lnTo>
                    <a:pt x="148" y="287"/>
                  </a:lnTo>
                  <a:lnTo>
                    <a:pt x="150" y="285"/>
                  </a:lnTo>
                  <a:lnTo>
                    <a:pt x="151" y="284"/>
                  </a:lnTo>
                  <a:lnTo>
                    <a:pt x="152" y="282"/>
                  </a:lnTo>
                  <a:lnTo>
                    <a:pt x="147" y="272"/>
                  </a:lnTo>
                  <a:lnTo>
                    <a:pt x="143" y="262"/>
                  </a:lnTo>
                  <a:lnTo>
                    <a:pt x="139" y="252"/>
                  </a:lnTo>
                  <a:lnTo>
                    <a:pt x="136" y="242"/>
                  </a:lnTo>
                  <a:lnTo>
                    <a:pt x="132" y="232"/>
                  </a:lnTo>
                  <a:lnTo>
                    <a:pt x="128" y="222"/>
                  </a:lnTo>
                  <a:lnTo>
                    <a:pt x="124" y="212"/>
                  </a:lnTo>
                  <a:lnTo>
                    <a:pt x="120" y="202"/>
                  </a:lnTo>
                  <a:lnTo>
                    <a:pt x="116" y="192"/>
                  </a:lnTo>
                  <a:lnTo>
                    <a:pt x="112" y="182"/>
                  </a:lnTo>
                  <a:lnTo>
                    <a:pt x="108" y="172"/>
                  </a:lnTo>
                  <a:lnTo>
                    <a:pt x="104" y="163"/>
                  </a:lnTo>
                  <a:lnTo>
                    <a:pt x="99" y="153"/>
                  </a:lnTo>
                  <a:lnTo>
                    <a:pt x="94" y="144"/>
                  </a:lnTo>
                  <a:lnTo>
                    <a:pt x="90" y="134"/>
                  </a:lnTo>
                  <a:lnTo>
                    <a:pt x="85" y="125"/>
                  </a:lnTo>
                  <a:lnTo>
                    <a:pt x="81" y="118"/>
                  </a:lnTo>
                  <a:lnTo>
                    <a:pt x="77" y="110"/>
                  </a:lnTo>
                  <a:lnTo>
                    <a:pt x="72" y="102"/>
                  </a:lnTo>
                  <a:lnTo>
                    <a:pt x="68" y="95"/>
                  </a:lnTo>
                  <a:lnTo>
                    <a:pt x="63" y="87"/>
                  </a:lnTo>
                  <a:lnTo>
                    <a:pt x="59" y="80"/>
                  </a:lnTo>
                  <a:lnTo>
                    <a:pt x="53" y="73"/>
                  </a:lnTo>
                  <a:lnTo>
                    <a:pt x="48" y="66"/>
                  </a:lnTo>
                  <a:lnTo>
                    <a:pt x="41" y="59"/>
                  </a:lnTo>
                  <a:lnTo>
                    <a:pt x="34" y="51"/>
                  </a:lnTo>
                  <a:lnTo>
                    <a:pt x="26" y="44"/>
                  </a:lnTo>
                  <a:lnTo>
                    <a:pt x="19" y="35"/>
                  </a:lnTo>
                  <a:lnTo>
                    <a:pt x="11" y="27"/>
                  </a:lnTo>
                  <a:lnTo>
                    <a:pt x="5" y="18"/>
                  </a:lnTo>
                  <a:lnTo>
                    <a:pt x="1"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4" name="Freeform 159"/>
            <p:cNvSpPr>
              <a:spLocks/>
            </p:cNvSpPr>
            <p:nvPr/>
          </p:nvSpPr>
          <p:spPr bwMode="auto">
            <a:xfrm>
              <a:off x="2276" y="2016"/>
              <a:ext cx="159" cy="64"/>
            </a:xfrm>
            <a:custGeom>
              <a:avLst/>
              <a:gdLst>
                <a:gd name="T0" fmla="*/ 0 w 159"/>
                <a:gd name="T1" fmla="*/ 0 h 64"/>
                <a:gd name="T2" fmla="*/ 2 w 159"/>
                <a:gd name="T3" fmla="*/ 8 h 64"/>
                <a:gd name="T4" fmla="*/ 5 w 159"/>
                <a:gd name="T5" fmla="*/ 14 h 64"/>
                <a:gd name="T6" fmla="*/ 10 w 159"/>
                <a:gd name="T7" fmla="*/ 21 h 64"/>
                <a:gd name="T8" fmla="*/ 17 w 159"/>
                <a:gd name="T9" fmla="*/ 25 h 64"/>
                <a:gd name="T10" fmla="*/ 24 w 159"/>
                <a:gd name="T11" fmla="*/ 29 h 64"/>
                <a:gd name="T12" fmla="*/ 31 w 159"/>
                <a:gd name="T13" fmla="*/ 33 h 64"/>
                <a:gd name="T14" fmla="*/ 39 w 159"/>
                <a:gd name="T15" fmla="*/ 36 h 64"/>
                <a:gd name="T16" fmla="*/ 47 w 159"/>
                <a:gd name="T17" fmla="*/ 37 h 64"/>
                <a:gd name="T18" fmla="*/ 53 w 159"/>
                <a:gd name="T19" fmla="*/ 38 h 64"/>
                <a:gd name="T20" fmla="*/ 59 w 159"/>
                <a:gd name="T21" fmla="*/ 40 h 64"/>
                <a:gd name="T22" fmla="*/ 65 w 159"/>
                <a:gd name="T23" fmla="*/ 42 h 64"/>
                <a:gd name="T24" fmla="*/ 71 w 159"/>
                <a:gd name="T25" fmla="*/ 44 h 64"/>
                <a:gd name="T26" fmla="*/ 77 w 159"/>
                <a:gd name="T27" fmla="*/ 45 h 64"/>
                <a:gd name="T28" fmla="*/ 83 w 159"/>
                <a:gd name="T29" fmla="*/ 47 h 64"/>
                <a:gd name="T30" fmla="*/ 90 w 159"/>
                <a:gd name="T31" fmla="*/ 48 h 64"/>
                <a:gd name="T32" fmla="*/ 95 w 159"/>
                <a:gd name="T33" fmla="*/ 50 h 64"/>
                <a:gd name="T34" fmla="*/ 102 w 159"/>
                <a:gd name="T35" fmla="*/ 52 h 64"/>
                <a:gd name="T36" fmla="*/ 109 w 159"/>
                <a:gd name="T37" fmla="*/ 54 h 64"/>
                <a:gd name="T38" fmla="*/ 115 w 159"/>
                <a:gd name="T39" fmla="*/ 56 h 64"/>
                <a:gd name="T40" fmla="*/ 121 w 159"/>
                <a:gd name="T41" fmla="*/ 59 h 64"/>
                <a:gd name="T42" fmla="*/ 128 w 159"/>
                <a:gd name="T43" fmla="*/ 60 h 64"/>
                <a:gd name="T44" fmla="*/ 135 w 159"/>
                <a:gd name="T45" fmla="*/ 62 h 64"/>
                <a:gd name="T46" fmla="*/ 141 w 159"/>
                <a:gd name="T47" fmla="*/ 63 h 64"/>
                <a:gd name="T48" fmla="*/ 148 w 159"/>
                <a:gd name="T49" fmla="*/ 64 h 64"/>
                <a:gd name="T50" fmla="*/ 152 w 159"/>
                <a:gd name="T51" fmla="*/ 63 h 64"/>
                <a:gd name="T52" fmla="*/ 157 w 159"/>
                <a:gd name="T53" fmla="*/ 59 h 64"/>
                <a:gd name="T54" fmla="*/ 159 w 159"/>
                <a:gd name="T55" fmla="*/ 55 h 64"/>
                <a:gd name="T56" fmla="*/ 158 w 159"/>
                <a:gd name="T57" fmla="*/ 50 h 64"/>
                <a:gd name="T58" fmla="*/ 150 w 159"/>
                <a:gd name="T59" fmla="*/ 43 h 64"/>
                <a:gd name="T60" fmla="*/ 141 w 159"/>
                <a:gd name="T61" fmla="*/ 38 h 64"/>
                <a:gd name="T62" fmla="*/ 131 w 159"/>
                <a:gd name="T63" fmla="*/ 34 h 64"/>
                <a:gd name="T64" fmla="*/ 120 w 159"/>
                <a:gd name="T65" fmla="*/ 30 h 64"/>
                <a:gd name="T66" fmla="*/ 109 w 159"/>
                <a:gd name="T67" fmla="*/ 28 h 64"/>
                <a:gd name="T68" fmla="*/ 98 w 159"/>
                <a:gd name="T69" fmla="*/ 26 h 64"/>
                <a:gd name="T70" fmla="*/ 88 w 159"/>
                <a:gd name="T71" fmla="*/ 25 h 64"/>
                <a:gd name="T72" fmla="*/ 78 w 159"/>
                <a:gd name="T73" fmla="*/ 23 h 64"/>
                <a:gd name="T74" fmla="*/ 68 w 159"/>
                <a:gd name="T75" fmla="*/ 22 h 64"/>
                <a:gd name="T76" fmla="*/ 57 w 159"/>
                <a:gd name="T77" fmla="*/ 22 h 64"/>
                <a:gd name="T78" fmla="*/ 46 w 159"/>
                <a:gd name="T79" fmla="*/ 21 h 64"/>
                <a:gd name="T80" fmla="*/ 35 w 159"/>
                <a:gd name="T81" fmla="*/ 20 h 64"/>
                <a:gd name="T82" fmla="*/ 24 w 159"/>
                <a:gd name="T83" fmla="*/ 18 h 64"/>
                <a:gd name="T84" fmla="*/ 14 w 159"/>
                <a:gd name="T85" fmla="*/ 14 h 64"/>
                <a:gd name="T86" fmla="*/ 6 w 159"/>
                <a:gd name="T87" fmla="*/ 8 h 64"/>
                <a:gd name="T88" fmla="*/ 0 w 159"/>
                <a:gd name="T89" fmla="*/ 0 h 64"/>
                <a:gd name="T90" fmla="*/ 0 w 159"/>
                <a:gd name="T91" fmla="*/ 0 h 64"/>
                <a:gd name="T92" fmla="*/ 0 w 159"/>
                <a:gd name="T93" fmla="*/ 0 h 64"/>
                <a:gd name="T94" fmla="*/ 0 w 159"/>
                <a:gd name="T95" fmla="*/ 0 h 64"/>
                <a:gd name="T96" fmla="*/ 0 w 159"/>
                <a:gd name="T97" fmla="*/ 0 h 64"/>
                <a:gd name="T98" fmla="*/ 0 w 159"/>
                <a:gd name="T99" fmla="*/ 0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9" h="64">
                  <a:moveTo>
                    <a:pt x="0" y="0"/>
                  </a:moveTo>
                  <a:lnTo>
                    <a:pt x="2" y="8"/>
                  </a:lnTo>
                  <a:lnTo>
                    <a:pt x="5" y="14"/>
                  </a:lnTo>
                  <a:lnTo>
                    <a:pt x="10" y="21"/>
                  </a:lnTo>
                  <a:lnTo>
                    <a:pt x="17" y="25"/>
                  </a:lnTo>
                  <a:lnTo>
                    <a:pt x="24" y="29"/>
                  </a:lnTo>
                  <a:lnTo>
                    <a:pt x="31" y="33"/>
                  </a:lnTo>
                  <a:lnTo>
                    <a:pt x="39" y="36"/>
                  </a:lnTo>
                  <a:lnTo>
                    <a:pt x="47" y="37"/>
                  </a:lnTo>
                  <a:lnTo>
                    <a:pt x="53" y="38"/>
                  </a:lnTo>
                  <a:lnTo>
                    <a:pt x="59" y="40"/>
                  </a:lnTo>
                  <a:lnTo>
                    <a:pt x="65" y="42"/>
                  </a:lnTo>
                  <a:lnTo>
                    <a:pt x="71" y="44"/>
                  </a:lnTo>
                  <a:lnTo>
                    <a:pt x="77" y="45"/>
                  </a:lnTo>
                  <a:lnTo>
                    <a:pt x="83" y="47"/>
                  </a:lnTo>
                  <a:lnTo>
                    <a:pt x="90" y="48"/>
                  </a:lnTo>
                  <a:lnTo>
                    <a:pt x="95" y="50"/>
                  </a:lnTo>
                  <a:lnTo>
                    <a:pt x="102" y="52"/>
                  </a:lnTo>
                  <a:lnTo>
                    <a:pt x="109" y="54"/>
                  </a:lnTo>
                  <a:lnTo>
                    <a:pt x="115" y="56"/>
                  </a:lnTo>
                  <a:lnTo>
                    <a:pt x="121" y="59"/>
                  </a:lnTo>
                  <a:lnTo>
                    <a:pt x="128" y="60"/>
                  </a:lnTo>
                  <a:lnTo>
                    <a:pt x="135" y="62"/>
                  </a:lnTo>
                  <a:lnTo>
                    <a:pt x="141" y="63"/>
                  </a:lnTo>
                  <a:lnTo>
                    <a:pt x="148" y="64"/>
                  </a:lnTo>
                  <a:lnTo>
                    <a:pt x="152" y="63"/>
                  </a:lnTo>
                  <a:lnTo>
                    <a:pt x="157" y="59"/>
                  </a:lnTo>
                  <a:lnTo>
                    <a:pt x="159" y="55"/>
                  </a:lnTo>
                  <a:lnTo>
                    <a:pt x="158" y="50"/>
                  </a:lnTo>
                  <a:lnTo>
                    <a:pt x="150" y="43"/>
                  </a:lnTo>
                  <a:lnTo>
                    <a:pt x="141" y="38"/>
                  </a:lnTo>
                  <a:lnTo>
                    <a:pt x="131" y="34"/>
                  </a:lnTo>
                  <a:lnTo>
                    <a:pt x="120" y="30"/>
                  </a:lnTo>
                  <a:lnTo>
                    <a:pt x="109" y="28"/>
                  </a:lnTo>
                  <a:lnTo>
                    <a:pt x="98" y="26"/>
                  </a:lnTo>
                  <a:lnTo>
                    <a:pt x="88" y="25"/>
                  </a:lnTo>
                  <a:lnTo>
                    <a:pt x="78" y="23"/>
                  </a:lnTo>
                  <a:lnTo>
                    <a:pt x="68" y="22"/>
                  </a:lnTo>
                  <a:lnTo>
                    <a:pt x="57" y="22"/>
                  </a:lnTo>
                  <a:lnTo>
                    <a:pt x="46" y="21"/>
                  </a:lnTo>
                  <a:lnTo>
                    <a:pt x="35" y="20"/>
                  </a:lnTo>
                  <a:lnTo>
                    <a:pt x="24" y="18"/>
                  </a:lnTo>
                  <a:lnTo>
                    <a:pt x="14" y="14"/>
                  </a:lnTo>
                  <a:lnTo>
                    <a:pt x="6"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5" name="Freeform 160"/>
            <p:cNvSpPr>
              <a:spLocks/>
            </p:cNvSpPr>
            <p:nvPr/>
          </p:nvSpPr>
          <p:spPr bwMode="auto">
            <a:xfrm>
              <a:off x="2283" y="2013"/>
              <a:ext cx="162" cy="44"/>
            </a:xfrm>
            <a:custGeom>
              <a:avLst/>
              <a:gdLst>
                <a:gd name="T0" fmla="*/ 0 w 162"/>
                <a:gd name="T1" fmla="*/ 1 h 44"/>
                <a:gd name="T2" fmla="*/ 10 w 162"/>
                <a:gd name="T3" fmla="*/ 2 h 44"/>
                <a:gd name="T4" fmla="*/ 20 w 162"/>
                <a:gd name="T5" fmla="*/ 5 h 44"/>
                <a:gd name="T6" fmla="*/ 29 w 162"/>
                <a:gd name="T7" fmla="*/ 7 h 44"/>
                <a:gd name="T8" fmla="*/ 39 w 162"/>
                <a:gd name="T9" fmla="*/ 10 h 44"/>
                <a:gd name="T10" fmla="*/ 49 w 162"/>
                <a:gd name="T11" fmla="*/ 13 h 44"/>
                <a:gd name="T12" fmla="*/ 58 w 162"/>
                <a:gd name="T13" fmla="*/ 16 h 44"/>
                <a:gd name="T14" fmla="*/ 68 w 162"/>
                <a:gd name="T15" fmla="*/ 20 h 44"/>
                <a:gd name="T16" fmla="*/ 77 w 162"/>
                <a:gd name="T17" fmla="*/ 22 h 44"/>
                <a:gd name="T18" fmla="*/ 87 w 162"/>
                <a:gd name="T19" fmla="*/ 25 h 44"/>
                <a:gd name="T20" fmla="*/ 96 w 162"/>
                <a:gd name="T21" fmla="*/ 28 h 44"/>
                <a:gd name="T22" fmla="*/ 106 w 162"/>
                <a:gd name="T23" fmla="*/ 30 h 44"/>
                <a:gd name="T24" fmla="*/ 115 w 162"/>
                <a:gd name="T25" fmla="*/ 32 h 44"/>
                <a:gd name="T26" fmla="*/ 125 w 162"/>
                <a:gd name="T27" fmla="*/ 35 h 44"/>
                <a:gd name="T28" fmla="*/ 134 w 162"/>
                <a:gd name="T29" fmla="*/ 37 h 44"/>
                <a:gd name="T30" fmla="*/ 144 w 162"/>
                <a:gd name="T31" fmla="*/ 41 h 44"/>
                <a:gd name="T32" fmla="*/ 153 w 162"/>
                <a:gd name="T33" fmla="*/ 44 h 44"/>
                <a:gd name="T34" fmla="*/ 156 w 162"/>
                <a:gd name="T35" fmla="*/ 44 h 44"/>
                <a:gd name="T36" fmla="*/ 159 w 162"/>
                <a:gd name="T37" fmla="*/ 43 h 44"/>
                <a:gd name="T38" fmla="*/ 162 w 162"/>
                <a:gd name="T39" fmla="*/ 40 h 44"/>
                <a:gd name="T40" fmla="*/ 162 w 162"/>
                <a:gd name="T41" fmla="*/ 37 h 44"/>
                <a:gd name="T42" fmla="*/ 158 w 162"/>
                <a:gd name="T43" fmla="*/ 30 h 44"/>
                <a:gd name="T44" fmla="*/ 151 w 162"/>
                <a:gd name="T45" fmla="*/ 25 h 44"/>
                <a:gd name="T46" fmla="*/ 143 w 162"/>
                <a:gd name="T47" fmla="*/ 21 h 44"/>
                <a:gd name="T48" fmla="*/ 134 w 162"/>
                <a:gd name="T49" fmla="*/ 18 h 44"/>
                <a:gd name="T50" fmla="*/ 124 w 162"/>
                <a:gd name="T51" fmla="*/ 16 h 44"/>
                <a:gd name="T52" fmla="*/ 115 w 162"/>
                <a:gd name="T53" fmla="*/ 14 h 44"/>
                <a:gd name="T54" fmla="*/ 106 w 162"/>
                <a:gd name="T55" fmla="*/ 13 h 44"/>
                <a:gd name="T56" fmla="*/ 98 w 162"/>
                <a:gd name="T57" fmla="*/ 12 h 44"/>
                <a:gd name="T58" fmla="*/ 91 w 162"/>
                <a:gd name="T59" fmla="*/ 11 h 44"/>
                <a:gd name="T60" fmla="*/ 85 w 162"/>
                <a:gd name="T61" fmla="*/ 10 h 44"/>
                <a:gd name="T62" fmla="*/ 79 w 162"/>
                <a:gd name="T63" fmla="*/ 9 h 44"/>
                <a:gd name="T64" fmla="*/ 73 w 162"/>
                <a:gd name="T65" fmla="*/ 9 h 44"/>
                <a:gd name="T66" fmla="*/ 67 w 162"/>
                <a:gd name="T67" fmla="*/ 7 h 44"/>
                <a:gd name="T68" fmla="*/ 61 w 162"/>
                <a:gd name="T69" fmla="*/ 6 h 44"/>
                <a:gd name="T70" fmla="*/ 55 w 162"/>
                <a:gd name="T71" fmla="*/ 6 h 44"/>
                <a:gd name="T72" fmla="*/ 49 w 162"/>
                <a:gd name="T73" fmla="*/ 5 h 44"/>
                <a:gd name="T74" fmla="*/ 43 w 162"/>
                <a:gd name="T75" fmla="*/ 4 h 44"/>
                <a:gd name="T76" fmla="*/ 36 w 162"/>
                <a:gd name="T77" fmla="*/ 3 h 44"/>
                <a:gd name="T78" fmla="*/ 31 w 162"/>
                <a:gd name="T79" fmla="*/ 2 h 44"/>
                <a:gd name="T80" fmla="*/ 24 w 162"/>
                <a:gd name="T81" fmla="*/ 2 h 44"/>
                <a:gd name="T82" fmla="*/ 18 w 162"/>
                <a:gd name="T83" fmla="*/ 1 h 44"/>
                <a:gd name="T84" fmla="*/ 12 w 162"/>
                <a:gd name="T85" fmla="*/ 1 h 44"/>
                <a:gd name="T86" fmla="*/ 6 w 162"/>
                <a:gd name="T87" fmla="*/ 0 h 44"/>
                <a:gd name="T88" fmla="*/ 0 w 162"/>
                <a:gd name="T89" fmla="*/ 0 h 44"/>
                <a:gd name="T90" fmla="*/ 0 w 162"/>
                <a:gd name="T91" fmla="*/ 0 h 44"/>
                <a:gd name="T92" fmla="*/ 0 w 162"/>
                <a:gd name="T93" fmla="*/ 0 h 44"/>
                <a:gd name="T94" fmla="*/ 0 w 162"/>
                <a:gd name="T95" fmla="*/ 1 h 44"/>
                <a:gd name="T96" fmla="*/ 0 w 162"/>
                <a:gd name="T97" fmla="*/ 1 h 44"/>
                <a:gd name="T98" fmla="*/ 0 w 162"/>
                <a:gd name="T99" fmla="*/ 1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2" h="44">
                  <a:moveTo>
                    <a:pt x="0" y="1"/>
                  </a:moveTo>
                  <a:lnTo>
                    <a:pt x="10" y="2"/>
                  </a:lnTo>
                  <a:lnTo>
                    <a:pt x="20" y="5"/>
                  </a:lnTo>
                  <a:lnTo>
                    <a:pt x="29" y="7"/>
                  </a:lnTo>
                  <a:lnTo>
                    <a:pt x="39" y="10"/>
                  </a:lnTo>
                  <a:lnTo>
                    <a:pt x="49" y="13"/>
                  </a:lnTo>
                  <a:lnTo>
                    <a:pt x="58" y="16"/>
                  </a:lnTo>
                  <a:lnTo>
                    <a:pt x="68" y="20"/>
                  </a:lnTo>
                  <a:lnTo>
                    <a:pt x="77" y="22"/>
                  </a:lnTo>
                  <a:lnTo>
                    <a:pt x="87" y="25"/>
                  </a:lnTo>
                  <a:lnTo>
                    <a:pt x="96" y="28"/>
                  </a:lnTo>
                  <a:lnTo>
                    <a:pt x="106" y="30"/>
                  </a:lnTo>
                  <a:lnTo>
                    <a:pt x="115" y="32"/>
                  </a:lnTo>
                  <a:lnTo>
                    <a:pt x="125" y="35"/>
                  </a:lnTo>
                  <a:lnTo>
                    <a:pt x="134" y="37"/>
                  </a:lnTo>
                  <a:lnTo>
                    <a:pt x="144" y="41"/>
                  </a:lnTo>
                  <a:lnTo>
                    <a:pt x="153" y="44"/>
                  </a:lnTo>
                  <a:lnTo>
                    <a:pt x="156" y="44"/>
                  </a:lnTo>
                  <a:lnTo>
                    <a:pt x="159" y="43"/>
                  </a:lnTo>
                  <a:lnTo>
                    <a:pt x="162" y="40"/>
                  </a:lnTo>
                  <a:lnTo>
                    <a:pt x="162" y="37"/>
                  </a:lnTo>
                  <a:lnTo>
                    <a:pt x="158" y="30"/>
                  </a:lnTo>
                  <a:lnTo>
                    <a:pt x="151" y="25"/>
                  </a:lnTo>
                  <a:lnTo>
                    <a:pt x="143" y="21"/>
                  </a:lnTo>
                  <a:lnTo>
                    <a:pt x="134" y="18"/>
                  </a:lnTo>
                  <a:lnTo>
                    <a:pt x="124" y="16"/>
                  </a:lnTo>
                  <a:lnTo>
                    <a:pt x="115" y="14"/>
                  </a:lnTo>
                  <a:lnTo>
                    <a:pt x="106" y="13"/>
                  </a:lnTo>
                  <a:lnTo>
                    <a:pt x="98" y="12"/>
                  </a:lnTo>
                  <a:lnTo>
                    <a:pt x="91" y="11"/>
                  </a:lnTo>
                  <a:lnTo>
                    <a:pt x="85" y="10"/>
                  </a:lnTo>
                  <a:lnTo>
                    <a:pt x="79" y="9"/>
                  </a:lnTo>
                  <a:lnTo>
                    <a:pt x="73" y="9"/>
                  </a:lnTo>
                  <a:lnTo>
                    <a:pt x="67" y="7"/>
                  </a:lnTo>
                  <a:lnTo>
                    <a:pt x="61" y="6"/>
                  </a:lnTo>
                  <a:lnTo>
                    <a:pt x="55" y="6"/>
                  </a:lnTo>
                  <a:lnTo>
                    <a:pt x="49" y="5"/>
                  </a:lnTo>
                  <a:lnTo>
                    <a:pt x="43" y="4"/>
                  </a:lnTo>
                  <a:lnTo>
                    <a:pt x="36" y="3"/>
                  </a:lnTo>
                  <a:lnTo>
                    <a:pt x="31" y="2"/>
                  </a:lnTo>
                  <a:lnTo>
                    <a:pt x="24" y="2"/>
                  </a:lnTo>
                  <a:lnTo>
                    <a:pt x="18" y="1"/>
                  </a:lnTo>
                  <a:lnTo>
                    <a:pt x="12" y="1"/>
                  </a:lnTo>
                  <a:lnTo>
                    <a:pt x="6"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6" name="Freeform 161"/>
            <p:cNvSpPr>
              <a:spLocks/>
            </p:cNvSpPr>
            <p:nvPr/>
          </p:nvSpPr>
          <p:spPr bwMode="auto">
            <a:xfrm>
              <a:off x="2071" y="1207"/>
              <a:ext cx="63" cy="25"/>
            </a:xfrm>
            <a:custGeom>
              <a:avLst/>
              <a:gdLst>
                <a:gd name="T0" fmla="*/ 62 w 63"/>
                <a:gd name="T1" fmla="*/ 0 h 25"/>
                <a:gd name="T2" fmla="*/ 59 w 63"/>
                <a:gd name="T3" fmla="*/ 2 h 25"/>
                <a:gd name="T4" fmla="*/ 54 w 63"/>
                <a:gd name="T5" fmla="*/ 3 h 25"/>
                <a:gd name="T6" fmla="*/ 51 w 63"/>
                <a:gd name="T7" fmla="*/ 3 h 25"/>
                <a:gd name="T8" fmla="*/ 47 w 63"/>
                <a:gd name="T9" fmla="*/ 4 h 25"/>
                <a:gd name="T10" fmla="*/ 43 w 63"/>
                <a:gd name="T11" fmla="*/ 5 h 25"/>
                <a:gd name="T12" fmla="*/ 39 w 63"/>
                <a:gd name="T13" fmla="*/ 6 h 25"/>
                <a:gd name="T14" fmla="*/ 35 w 63"/>
                <a:gd name="T15" fmla="*/ 6 h 25"/>
                <a:gd name="T16" fmla="*/ 31 w 63"/>
                <a:gd name="T17" fmla="*/ 7 h 25"/>
                <a:gd name="T18" fmla="*/ 28 w 63"/>
                <a:gd name="T19" fmla="*/ 8 h 25"/>
                <a:gd name="T20" fmla="*/ 24 w 63"/>
                <a:gd name="T21" fmla="*/ 8 h 25"/>
                <a:gd name="T22" fmla="*/ 20 w 63"/>
                <a:gd name="T23" fmla="*/ 10 h 25"/>
                <a:gd name="T24" fmla="*/ 17 w 63"/>
                <a:gd name="T25" fmla="*/ 11 h 25"/>
                <a:gd name="T26" fmla="*/ 13 w 63"/>
                <a:gd name="T27" fmla="*/ 12 h 25"/>
                <a:gd name="T28" fmla="*/ 10 w 63"/>
                <a:gd name="T29" fmla="*/ 14 h 25"/>
                <a:gd name="T30" fmla="*/ 7 w 63"/>
                <a:gd name="T31" fmla="*/ 15 h 25"/>
                <a:gd name="T32" fmla="*/ 3 w 63"/>
                <a:gd name="T33" fmla="*/ 17 h 25"/>
                <a:gd name="T34" fmla="*/ 1 w 63"/>
                <a:gd name="T35" fmla="*/ 19 h 25"/>
                <a:gd name="T36" fmla="*/ 0 w 63"/>
                <a:gd name="T37" fmla="*/ 22 h 25"/>
                <a:gd name="T38" fmla="*/ 0 w 63"/>
                <a:gd name="T39" fmla="*/ 25 h 25"/>
                <a:gd name="T40" fmla="*/ 2 w 63"/>
                <a:gd name="T41" fmla="*/ 25 h 25"/>
                <a:gd name="T42" fmla="*/ 6 w 63"/>
                <a:gd name="T43" fmla="*/ 24 h 25"/>
                <a:gd name="T44" fmla="*/ 11 w 63"/>
                <a:gd name="T45" fmla="*/ 23 h 25"/>
                <a:gd name="T46" fmla="*/ 14 w 63"/>
                <a:gd name="T47" fmla="*/ 21 h 25"/>
                <a:gd name="T48" fmla="*/ 18 w 63"/>
                <a:gd name="T49" fmla="*/ 19 h 25"/>
                <a:gd name="T50" fmla="*/ 22 w 63"/>
                <a:gd name="T51" fmla="*/ 18 h 25"/>
                <a:gd name="T52" fmla="*/ 26 w 63"/>
                <a:gd name="T53" fmla="*/ 16 h 25"/>
                <a:gd name="T54" fmla="*/ 30 w 63"/>
                <a:gd name="T55" fmla="*/ 14 h 25"/>
                <a:gd name="T56" fmla="*/ 34 w 63"/>
                <a:gd name="T57" fmla="*/ 12 h 25"/>
                <a:gd name="T58" fmla="*/ 38 w 63"/>
                <a:gd name="T59" fmla="*/ 11 h 25"/>
                <a:gd name="T60" fmla="*/ 42 w 63"/>
                <a:gd name="T61" fmla="*/ 10 h 25"/>
                <a:gd name="T62" fmla="*/ 45 w 63"/>
                <a:gd name="T63" fmla="*/ 9 h 25"/>
                <a:gd name="T64" fmla="*/ 49 w 63"/>
                <a:gd name="T65" fmla="*/ 7 h 25"/>
                <a:gd name="T66" fmla="*/ 52 w 63"/>
                <a:gd name="T67" fmla="*/ 6 h 25"/>
                <a:gd name="T68" fmla="*/ 56 w 63"/>
                <a:gd name="T69" fmla="*/ 4 h 25"/>
                <a:gd name="T70" fmla="*/ 59 w 63"/>
                <a:gd name="T71" fmla="*/ 3 h 25"/>
                <a:gd name="T72" fmla="*/ 62 w 63"/>
                <a:gd name="T73" fmla="*/ 0 h 25"/>
                <a:gd name="T74" fmla="*/ 63 w 63"/>
                <a:gd name="T75" fmla="*/ 0 h 25"/>
                <a:gd name="T76" fmla="*/ 63 w 63"/>
                <a:gd name="T77" fmla="*/ 0 h 25"/>
                <a:gd name="T78" fmla="*/ 63 w 63"/>
                <a:gd name="T79" fmla="*/ 0 h 25"/>
                <a:gd name="T80" fmla="*/ 62 w 63"/>
                <a:gd name="T81" fmla="*/ 0 h 25"/>
                <a:gd name="T82" fmla="*/ 62 w 63"/>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 h="25">
                  <a:moveTo>
                    <a:pt x="62" y="0"/>
                  </a:moveTo>
                  <a:lnTo>
                    <a:pt x="59" y="2"/>
                  </a:lnTo>
                  <a:lnTo>
                    <a:pt x="54" y="3"/>
                  </a:lnTo>
                  <a:lnTo>
                    <a:pt x="51" y="3"/>
                  </a:lnTo>
                  <a:lnTo>
                    <a:pt x="47" y="4"/>
                  </a:lnTo>
                  <a:lnTo>
                    <a:pt x="43" y="5"/>
                  </a:lnTo>
                  <a:lnTo>
                    <a:pt x="39" y="6"/>
                  </a:lnTo>
                  <a:lnTo>
                    <a:pt x="35" y="6"/>
                  </a:lnTo>
                  <a:lnTo>
                    <a:pt x="31" y="7"/>
                  </a:lnTo>
                  <a:lnTo>
                    <a:pt x="28" y="8"/>
                  </a:lnTo>
                  <a:lnTo>
                    <a:pt x="24" y="8"/>
                  </a:lnTo>
                  <a:lnTo>
                    <a:pt x="20" y="10"/>
                  </a:lnTo>
                  <a:lnTo>
                    <a:pt x="17" y="11"/>
                  </a:lnTo>
                  <a:lnTo>
                    <a:pt x="13" y="12"/>
                  </a:lnTo>
                  <a:lnTo>
                    <a:pt x="10" y="14"/>
                  </a:lnTo>
                  <a:lnTo>
                    <a:pt x="7" y="15"/>
                  </a:lnTo>
                  <a:lnTo>
                    <a:pt x="3" y="17"/>
                  </a:lnTo>
                  <a:lnTo>
                    <a:pt x="1" y="19"/>
                  </a:lnTo>
                  <a:lnTo>
                    <a:pt x="0" y="22"/>
                  </a:lnTo>
                  <a:lnTo>
                    <a:pt x="0" y="25"/>
                  </a:lnTo>
                  <a:lnTo>
                    <a:pt x="2" y="25"/>
                  </a:lnTo>
                  <a:lnTo>
                    <a:pt x="6" y="24"/>
                  </a:lnTo>
                  <a:lnTo>
                    <a:pt x="11" y="23"/>
                  </a:lnTo>
                  <a:lnTo>
                    <a:pt x="14" y="21"/>
                  </a:lnTo>
                  <a:lnTo>
                    <a:pt x="18" y="19"/>
                  </a:lnTo>
                  <a:lnTo>
                    <a:pt x="22" y="18"/>
                  </a:lnTo>
                  <a:lnTo>
                    <a:pt x="26" y="16"/>
                  </a:lnTo>
                  <a:lnTo>
                    <a:pt x="30" y="14"/>
                  </a:lnTo>
                  <a:lnTo>
                    <a:pt x="34" y="12"/>
                  </a:lnTo>
                  <a:lnTo>
                    <a:pt x="38" y="11"/>
                  </a:lnTo>
                  <a:lnTo>
                    <a:pt x="42" y="10"/>
                  </a:lnTo>
                  <a:lnTo>
                    <a:pt x="45" y="9"/>
                  </a:lnTo>
                  <a:lnTo>
                    <a:pt x="49" y="7"/>
                  </a:lnTo>
                  <a:lnTo>
                    <a:pt x="52" y="6"/>
                  </a:lnTo>
                  <a:lnTo>
                    <a:pt x="56" y="4"/>
                  </a:lnTo>
                  <a:lnTo>
                    <a:pt x="59" y="3"/>
                  </a:lnTo>
                  <a:lnTo>
                    <a:pt x="62" y="0"/>
                  </a:lnTo>
                  <a:lnTo>
                    <a:pt x="63" y="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7" name="Freeform 162"/>
            <p:cNvSpPr>
              <a:spLocks/>
            </p:cNvSpPr>
            <p:nvPr/>
          </p:nvSpPr>
          <p:spPr bwMode="auto">
            <a:xfrm>
              <a:off x="2053" y="1228"/>
              <a:ext cx="76" cy="21"/>
            </a:xfrm>
            <a:custGeom>
              <a:avLst/>
              <a:gdLst>
                <a:gd name="T0" fmla="*/ 0 w 76"/>
                <a:gd name="T1" fmla="*/ 0 h 21"/>
                <a:gd name="T2" fmla="*/ 3 w 76"/>
                <a:gd name="T3" fmla="*/ 3 h 21"/>
                <a:gd name="T4" fmla="*/ 6 w 76"/>
                <a:gd name="T5" fmla="*/ 6 h 21"/>
                <a:gd name="T6" fmla="*/ 10 w 76"/>
                <a:gd name="T7" fmla="*/ 8 h 21"/>
                <a:gd name="T8" fmla="*/ 14 w 76"/>
                <a:gd name="T9" fmla="*/ 9 h 21"/>
                <a:gd name="T10" fmla="*/ 18 w 76"/>
                <a:gd name="T11" fmla="*/ 11 h 21"/>
                <a:gd name="T12" fmla="*/ 22 w 76"/>
                <a:gd name="T13" fmla="*/ 12 h 21"/>
                <a:gd name="T14" fmla="*/ 26 w 76"/>
                <a:gd name="T15" fmla="*/ 13 h 21"/>
                <a:gd name="T16" fmla="*/ 30 w 76"/>
                <a:gd name="T17" fmla="*/ 15 h 21"/>
                <a:gd name="T18" fmla="*/ 34 w 76"/>
                <a:gd name="T19" fmla="*/ 16 h 21"/>
                <a:gd name="T20" fmla="*/ 39 w 76"/>
                <a:gd name="T21" fmla="*/ 17 h 21"/>
                <a:gd name="T22" fmla="*/ 44 w 76"/>
                <a:gd name="T23" fmla="*/ 19 h 21"/>
                <a:gd name="T24" fmla="*/ 49 w 76"/>
                <a:gd name="T25" fmla="*/ 20 h 21"/>
                <a:gd name="T26" fmla="*/ 53 w 76"/>
                <a:gd name="T27" fmla="*/ 21 h 21"/>
                <a:gd name="T28" fmla="*/ 59 w 76"/>
                <a:gd name="T29" fmla="*/ 21 h 21"/>
                <a:gd name="T30" fmla="*/ 63 w 76"/>
                <a:gd name="T31" fmla="*/ 21 h 21"/>
                <a:gd name="T32" fmla="*/ 67 w 76"/>
                <a:gd name="T33" fmla="*/ 21 h 21"/>
                <a:gd name="T34" fmla="*/ 72 w 76"/>
                <a:gd name="T35" fmla="*/ 19 h 21"/>
                <a:gd name="T36" fmla="*/ 75 w 76"/>
                <a:gd name="T37" fmla="*/ 15 h 21"/>
                <a:gd name="T38" fmla="*/ 76 w 76"/>
                <a:gd name="T39" fmla="*/ 10 h 21"/>
                <a:gd name="T40" fmla="*/ 74 w 76"/>
                <a:gd name="T41" fmla="*/ 6 h 21"/>
                <a:gd name="T42" fmla="*/ 70 w 76"/>
                <a:gd name="T43" fmla="*/ 4 h 21"/>
                <a:gd name="T44" fmla="*/ 66 w 76"/>
                <a:gd name="T45" fmla="*/ 3 h 21"/>
                <a:gd name="T46" fmla="*/ 61 w 76"/>
                <a:gd name="T47" fmla="*/ 2 h 21"/>
                <a:gd name="T48" fmla="*/ 57 w 76"/>
                <a:gd name="T49" fmla="*/ 2 h 21"/>
                <a:gd name="T50" fmla="*/ 52 w 76"/>
                <a:gd name="T51" fmla="*/ 2 h 21"/>
                <a:gd name="T52" fmla="*/ 48 w 76"/>
                <a:gd name="T53" fmla="*/ 2 h 21"/>
                <a:gd name="T54" fmla="*/ 44 w 76"/>
                <a:gd name="T55" fmla="*/ 2 h 21"/>
                <a:gd name="T56" fmla="*/ 40 w 76"/>
                <a:gd name="T57" fmla="*/ 2 h 21"/>
                <a:gd name="T58" fmla="*/ 35 w 76"/>
                <a:gd name="T59" fmla="*/ 2 h 21"/>
                <a:gd name="T60" fmla="*/ 30 w 76"/>
                <a:gd name="T61" fmla="*/ 2 h 21"/>
                <a:gd name="T62" fmla="*/ 25 w 76"/>
                <a:gd name="T63" fmla="*/ 2 h 21"/>
                <a:gd name="T64" fmla="*/ 19 w 76"/>
                <a:gd name="T65" fmla="*/ 3 h 21"/>
                <a:gd name="T66" fmla="*/ 14 w 76"/>
                <a:gd name="T67" fmla="*/ 3 h 21"/>
                <a:gd name="T68" fmla="*/ 10 w 76"/>
                <a:gd name="T69" fmla="*/ 2 h 21"/>
                <a:gd name="T70" fmla="*/ 5 w 76"/>
                <a:gd name="T71" fmla="*/ 1 h 21"/>
                <a:gd name="T72" fmla="*/ 0 w 76"/>
                <a:gd name="T73" fmla="*/ 0 h 21"/>
                <a:gd name="T74" fmla="*/ 0 w 76"/>
                <a:gd name="T75" fmla="*/ 0 h 21"/>
                <a:gd name="T76" fmla="*/ 0 w 76"/>
                <a:gd name="T77" fmla="*/ 0 h 21"/>
                <a:gd name="T78" fmla="*/ 0 w 76"/>
                <a:gd name="T79" fmla="*/ 0 h 21"/>
                <a:gd name="T80" fmla="*/ 0 w 76"/>
                <a:gd name="T81" fmla="*/ 0 h 21"/>
                <a:gd name="T82" fmla="*/ 0 w 76"/>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6" h="21">
                  <a:moveTo>
                    <a:pt x="0" y="0"/>
                  </a:moveTo>
                  <a:lnTo>
                    <a:pt x="3" y="3"/>
                  </a:lnTo>
                  <a:lnTo>
                    <a:pt x="6" y="6"/>
                  </a:lnTo>
                  <a:lnTo>
                    <a:pt x="10" y="8"/>
                  </a:lnTo>
                  <a:lnTo>
                    <a:pt x="14" y="9"/>
                  </a:lnTo>
                  <a:lnTo>
                    <a:pt x="18" y="11"/>
                  </a:lnTo>
                  <a:lnTo>
                    <a:pt x="22" y="12"/>
                  </a:lnTo>
                  <a:lnTo>
                    <a:pt x="26" y="13"/>
                  </a:lnTo>
                  <a:lnTo>
                    <a:pt x="30" y="15"/>
                  </a:lnTo>
                  <a:lnTo>
                    <a:pt x="34" y="16"/>
                  </a:lnTo>
                  <a:lnTo>
                    <a:pt x="39" y="17"/>
                  </a:lnTo>
                  <a:lnTo>
                    <a:pt x="44" y="19"/>
                  </a:lnTo>
                  <a:lnTo>
                    <a:pt x="49" y="20"/>
                  </a:lnTo>
                  <a:lnTo>
                    <a:pt x="53" y="21"/>
                  </a:lnTo>
                  <a:lnTo>
                    <a:pt x="59" y="21"/>
                  </a:lnTo>
                  <a:lnTo>
                    <a:pt x="63" y="21"/>
                  </a:lnTo>
                  <a:lnTo>
                    <a:pt x="67" y="21"/>
                  </a:lnTo>
                  <a:lnTo>
                    <a:pt x="72" y="19"/>
                  </a:lnTo>
                  <a:lnTo>
                    <a:pt x="75" y="15"/>
                  </a:lnTo>
                  <a:lnTo>
                    <a:pt x="76" y="10"/>
                  </a:lnTo>
                  <a:lnTo>
                    <a:pt x="74" y="6"/>
                  </a:lnTo>
                  <a:lnTo>
                    <a:pt x="70" y="4"/>
                  </a:lnTo>
                  <a:lnTo>
                    <a:pt x="66" y="3"/>
                  </a:lnTo>
                  <a:lnTo>
                    <a:pt x="61" y="2"/>
                  </a:lnTo>
                  <a:lnTo>
                    <a:pt x="57" y="2"/>
                  </a:lnTo>
                  <a:lnTo>
                    <a:pt x="52" y="2"/>
                  </a:lnTo>
                  <a:lnTo>
                    <a:pt x="48" y="2"/>
                  </a:lnTo>
                  <a:lnTo>
                    <a:pt x="44" y="2"/>
                  </a:lnTo>
                  <a:lnTo>
                    <a:pt x="40" y="2"/>
                  </a:lnTo>
                  <a:lnTo>
                    <a:pt x="35" y="2"/>
                  </a:lnTo>
                  <a:lnTo>
                    <a:pt x="30" y="2"/>
                  </a:lnTo>
                  <a:lnTo>
                    <a:pt x="25" y="2"/>
                  </a:lnTo>
                  <a:lnTo>
                    <a:pt x="19" y="3"/>
                  </a:lnTo>
                  <a:lnTo>
                    <a:pt x="14" y="3"/>
                  </a:lnTo>
                  <a:lnTo>
                    <a:pt x="10" y="2"/>
                  </a:lnTo>
                  <a:lnTo>
                    <a:pt x="5"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8" name="Freeform 163"/>
            <p:cNvSpPr>
              <a:spLocks/>
            </p:cNvSpPr>
            <p:nvPr/>
          </p:nvSpPr>
          <p:spPr bwMode="auto">
            <a:xfrm>
              <a:off x="2097" y="1075"/>
              <a:ext cx="44" cy="184"/>
            </a:xfrm>
            <a:custGeom>
              <a:avLst/>
              <a:gdLst>
                <a:gd name="T0" fmla="*/ 43 w 44"/>
                <a:gd name="T1" fmla="*/ 184 h 184"/>
                <a:gd name="T2" fmla="*/ 44 w 44"/>
                <a:gd name="T3" fmla="*/ 173 h 184"/>
                <a:gd name="T4" fmla="*/ 43 w 44"/>
                <a:gd name="T5" fmla="*/ 162 h 184"/>
                <a:gd name="T6" fmla="*/ 41 w 44"/>
                <a:gd name="T7" fmla="*/ 153 h 184"/>
                <a:gd name="T8" fmla="*/ 38 w 44"/>
                <a:gd name="T9" fmla="*/ 142 h 184"/>
                <a:gd name="T10" fmla="*/ 37 w 44"/>
                <a:gd name="T11" fmla="*/ 129 h 184"/>
                <a:gd name="T12" fmla="*/ 35 w 44"/>
                <a:gd name="T13" fmla="*/ 117 h 184"/>
                <a:gd name="T14" fmla="*/ 34 w 44"/>
                <a:gd name="T15" fmla="*/ 105 h 184"/>
                <a:gd name="T16" fmla="*/ 31 w 44"/>
                <a:gd name="T17" fmla="*/ 93 h 184"/>
                <a:gd name="T18" fmla="*/ 29 w 44"/>
                <a:gd name="T19" fmla="*/ 80 h 184"/>
                <a:gd name="T20" fmla="*/ 27 w 44"/>
                <a:gd name="T21" fmla="*/ 68 h 184"/>
                <a:gd name="T22" fmla="*/ 25 w 44"/>
                <a:gd name="T23" fmla="*/ 56 h 184"/>
                <a:gd name="T24" fmla="*/ 23 w 44"/>
                <a:gd name="T25" fmla="*/ 44 h 184"/>
                <a:gd name="T26" fmla="*/ 20 w 44"/>
                <a:gd name="T27" fmla="*/ 33 h 184"/>
                <a:gd name="T28" fmla="*/ 18 w 44"/>
                <a:gd name="T29" fmla="*/ 21 h 184"/>
                <a:gd name="T30" fmla="*/ 15 w 44"/>
                <a:gd name="T31" fmla="*/ 11 h 184"/>
                <a:gd name="T32" fmla="*/ 9 w 44"/>
                <a:gd name="T33" fmla="*/ 1 h 184"/>
                <a:gd name="T34" fmla="*/ 6 w 44"/>
                <a:gd name="T35" fmla="*/ 0 h 184"/>
                <a:gd name="T36" fmla="*/ 3 w 44"/>
                <a:gd name="T37" fmla="*/ 1 h 184"/>
                <a:gd name="T38" fmla="*/ 1 w 44"/>
                <a:gd name="T39" fmla="*/ 4 h 184"/>
                <a:gd name="T40" fmla="*/ 0 w 44"/>
                <a:gd name="T41" fmla="*/ 7 h 184"/>
                <a:gd name="T42" fmla="*/ 1 w 44"/>
                <a:gd name="T43" fmla="*/ 20 h 184"/>
                <a:gd name="T44" fmla="*/ 4 w 44"/>
                <a:gd name="T45" fmla="*/ 32 h 184"/>
                <a:gd name="T46" fmla="*/ 7 w 44"/>
                <a:gd name="T47" fmla="*/ 44 h 184"/>
                <a:gd name="T48" fmla="*/ 9 w 44"/>
                <a:gd name="T49" fmla="*/ 56 h 184"/>
                <a:gd name="T50" fmla="*/ 11 w 44"/>
                <a:gd name="T51" fmla="*/ 67 h 184"/>
                <a:gd name="T52" fmla="*/ 13 w 44"/>
                <a:gd name="T53" fmla="*/ 78 h 184"/>
                <a:gd name="T54" fmla="*/ 15 w 44"/>
                <a:gd name="T55" fmla="*/ 89 h 184"/>
                <a:gd name="T56" fmla="*/ 17 w 44"/>
                <a:gd name="T57" fmla="*/ 100 h 184"/>
                <a:gd name="T58" fmla="*/ 20 w 44"/>
                <a:gd name="T59" fmla="*/ 110 h 184"/>
                <a:gd name="T60" fmla="*/ 22 w 44"/>
                <a:gd name="T61" fmla="*/ 121 h 184"/>
                <a:gd name="T62" fmla="*/ 24 w 44"/>
                <a:gd name="T63" fmla="*/ 132 h 184"/>
                <a:gd name="T64" fmla="*/ 26 w 44"/>
                <a:gd name="T65" fmla="*/ 142 h 184"/>
                <a:gd name="T66" fmla="*/ 27 w 44"/>
                <a:gd name="T67" fmla="*/ 148 h 184"/>
                <a:gd name="T68" fmla="*/ 29 w 44"/>
                <a:gd name="T69" fmla="*/ 153 h 184"/>
                <a:gd name="T70" fmla="*/ 31 w 44"/>
                <a:gd name="T71" fmla="*/ 158 h 184"/>
                <a:gd name="T72" fmla="*/ 34 w 44"/>
                <a:gd name="T73" fmla="*/ 164 h 184"/>
                <a:gd name="T74" fmla="*/ 36 w 44"/>
                <a:gd name="T75" fmla="*/ 169 h 184"/>
                <a:gd name="T76" fmla="*/ 38 w 44"/>
                <a:gd name="T77" fmla="*/ 173 h 184"/>
                <a:gd name="T78" fmla="*/ 41 w 44"/>
                <a:gd name="T79" fmla="*/ 179 h 184"/>
                <a:gd name="T80" fmla="*/ 43 w 44"/>
                <a:gd name="T81" fmla="*/ 184 h 184"/>
                <a:gd name="T82" fmla="*/ 43 w 44"/>
                <a:gd name="T83" fmla="*/ 184 h 184"/>
                <a:gd name="T84" fmla="*/ 43 w 44"/>
                <a:gd name="T85" fmla="*/ 184 h 184"/>
                <a:gd name="T86" fmla="*/ 43 w 44"/>
                <a:gd name="T87" fmla="*/ 184 h 184"/>
                <a:gd name="T88" fmla="*/ 43 w 44"/>
                <a:gd name="T89" fmla="*/ 184 h 184"/>
                <a:gd name="T90" fmla="*/ 43 w 44"/>
                <a:gd name="T91" fmla="*/ 184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84">
                  <a:moveTo>
                    <a:pt x="43" y="184"/>
                  </a:moveTo>
                  <a:lnTo>
                    <a:pt x="44" y="173"/>
                  </a:lnTo>
                  <a:lnTo>
                    <a:pt x="43" y="162"/>
                  </a:lnTo>
                  <a:lnTo>
                    <a:pt x="41" y="153"/>
                  </a:lnTo>
                  <a:lnTo>
                    <a:pt x="38" y="142"/>
                  </a:lnTo>
                  <a:lnTo>
                    <a:pt x="37" y="129"/>
                  </a:lnTo>
                  <a:lnTo>
                    <a:pt x="35" y="117"/>
                  </a:lnTo>
                  <a:lnTo>
                    <a:pt x="34" y="105"/>
                  </a:lnTo>
                  <a:lnTo>
                    <a:pt x="31" y="93"/>
                  </a:lnTo>
                  <a:lnTo>
                    <a:pt x="29" y="80"/>
                  </a:lnTo>
                  <a:lnTo>
                    <a:pt x="27" y="68"/>
                  </a:lnTo>
                  <a:lnTo>
                    <a:pt x="25" y="56"/>
                  </a:lnTo>
                  <a:lnTo>
                    <a:pt x="23" y="44"/>
                  </a:lnTo>
                  <a:lnTo>
                    <a:pt x="20" y="33"/>
                  </a:lnTo>
                  <a:lnTo>
                    <a:pt x="18" y="21"/>
                  </a:lnTo>
                  <a:lnTo>
                    <a:pt x="15" y="11"/>
                  </a:lnTo>
                  <a:lnTo>
                    <a:pt x="9" y="1"/>
                  </a:lnTo>
                  <a:lnTo>
                    <a:pt x="6" y="0"/>
                  </a:lnTo>
                  <a:lnTo>
                    <a:pt x="3" y="1"/>
                  </a:lnTo>
                  <a:lnTo>
                    <a:pt x="1" y="4"/>
                  </a:lnTo>
                  <a:lnTo>
                    <a:pt x="0" y="7"/>
                  </a:lnTo>
                  <a:lnTo>
                    <a:pt x="1" y="20"/>
                  </a:lnTo>
                  <a:lnTo>
                    <a:pt x="4" y="32"/>
                  </a:lnTo>
                  <a:lnTo>
                    <a:pt x="7" y="44"/>
                  </a:lnTo>
                  <a:lnTo>
                    <a:pt x="9" y="56"/>
                  </a:lnTo>
                  <a:lnTo>
                    <a:pt x="11" y="67"/>
                  </a:lnTo>
                  <a:lnTo>
                    <a:pt x="13" y="78"/>
                  </a:lnTo>
                  <a:lnTo>
                    <a:pt x="15" y="89"/>
                  </a:lnTo>
                  <a:lnTo>
                    <a:pt x="17" y="100"/>
                  </a:lnTo>
                  <a:lnTo>
                    <a:pt x="20" y="110"/>
                  </a:lnTo>
                  <a:lnTo>
                    <a:pt x="22" y="121"/>
                  </a:lnTo>
                  <a:lnTo>
                    <a:pt x="24" y="132"/>
                  </a:lnTo>
                  <a:lnTo>
                    <a:pt x="26" y="142"/>
                  </a:lnTo>
                  <a:lnTo>
                    <a:pt x="27" y="148"/>
                  </a:lnTo>
                  <a:lnTo>
                    <a:pt x="29" y="153"/>
                  </a:lnTo>
                  <a:lnTo>
                    <a:pt x="31" y="158"/>
                  </a:lnTo>
                  <a:lnTo>
                    <a:pt x="34" y="164"/>
                  </a:lnTo>
                  <a:lnTo>
                    <a:pt x="36" y="169"/>
                  </a:lnTo>
                  <a:lnTo>
                    <a:pt x="38" y="173"/>
                  </a:lnTo>
                  <a:lnTo>
                    <a:pt x="41" y="179"/>
                  </a:lnTo>
                  <a:lnTo>
                    <a:pt x="43"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89" name="Freeform 164"/>
            <p:cNvSpPr>
              <a:spLocks/>
            </p:cNvSpPr>
            <p:nvPr/>
          </p:nvSpPr>
          <p:spPr bwMode="auto">
            <a:xfrm>
              <a:off x="2081" y="1039"/>
              <a:ext cx="23" cy="50"/>
            </a:xfrm>
            <a:custGeom>
              <a:avLst/>
              <a:gdLst>
                <a:gd name="T0" fmla="*/ 0 w 23"/>
                <a:gd name="T1" fmla="*/ 0 h 50"/>
                <a:gd name="T2" fmla="*/ 1 w 23"/>
                <a:gd name="T3" fmla="*/ 7 h 50"/>
                <a:gd name="T4" fmla="*/ 2 w 23"/>
                <a:gd name="T5" fmla="*/ 15 h 50"/>
                <a:gd name="T6" fmla="*/ 3 w 23"/>
                <a:gd name="T7" fmla="*/ 22 h 50"/>
                <a:gd name="T8" fmla="*/ 4 w 23"/>
                <a:gd name="T9" fmla="*/ 30 h 50"/>
                <a:gd name="T10" fmla="*/ 5 w 23"/>
                <a:gd name="T11" fmla="*/ 36 h 50"/>
                <a:gd name="T12" fmla="*/ 6 w 23"/>
                <a:gd name="T13" fmla="*/ 42 h 50"/>
                <a:gd name="T14" fmla="*/ 9 w 23"/>
                <a:gd name="T15" fmla="*/ 46 h 50"/>
                <a:gd name="T16" fmla="*/ 14 w 23"/>
                <a:gd name="T17" fmla="*/ 50 h 50"/>
                <a:gd name="T18" fmla="*/ 17 w 23"/>
                <a:gd name="T19" fmla="*/ 50 h 50"/>
                <a:gd name="T20" fmla="*/ 20 w 23"/>
                <a:gd name="T21" fmla="*/ 48 h 50"/>
                <a:gd name="T22" fmla="*/ 22 w 23"/>
                <a:gd name="T23" fmla="*/ 45 h 50"/>
                <a:gd name="T24" fmla="*/ 23 w 23"/>
                <a:gd name="T25" fmla="*/ 42 h 50"/>
                <a:gd name="T26" fmla="*/ 23 w 23"/>
                <a:gd name="T27" fmla="*/ 40 h 50"/>
                <a:gd name="T28" fmla="*/ 22 w 23"/>
                <a:gd name="T29" fmla="*/ 37 h 50"/>
                <a:gd name="T30" fmla="*/ 22 w 23"/>
                <a:gd name="T31" fmla="*/ 36 h 50"/>
                <a:gd name="T32" fmla="*/ 21 w 23"/>
                <a:gd name="T33" fmla="*/ 33 h 50"/>
                <a:gd name="T34" fmla="*/ 20 w 23"/>
                <a:gd name="T35" fmla="*/ 30 h 50"/>
                <a:gd name="T36" fmla="*/ 18 w 23"/>
                <a:gd name="T37" fmla="*/ 27 h 50"/>
                <a:gd name="T38" fmla="*/ 17 w 23"/>
                <a:gd name="T39" fmla="*/ 24 h 50"/>
                <a:gd name="T40" fmla="*/ 14 w 23"/>
                <a:gd name="T41" fmla="*/ 21 h 50"/>
                <a:gd name="T42" fmla="*/ 11 w 23"/>
                <a:gd name="T43" fmla="*/ 16 h 50"/>
                <a:gd name="T44" fmla="*/ 8 w 23"/>
                <a:gd name="T45" fmla="*/ 10 h 50"/>
                <a:gd name="T46" fmla="*/ 3 w 23"/>
                <a:gd name="T47" fmla="*/ 5 h 50"/>
                <a:gd name="T48" fmla="*/ 0 w 23"/>
                <a:gd name="T49" fmla="*/ 0 h 50"/>
                <a:gd name="T50" fmla="*/ 0 w 23"/>
                <a:gd name="T51" fmla="*/ 0 h 50"/>
                <a:gd name="T52" fmla="*/ 0 w 23"/>
                <a:gd name="T53" fmla="*/ 0 h 50"/>
                <a:gd name="T54" fmla="*/ 0 w 23"/>
                <a:gd name="T55" fmla="*/ 0 h 50"/>
                <a:gd name="T56" fmla="*/ 0 w 23"/>
                <a:gd name="T57" fmla="*/ 0 h 50"/>
                <a:gd name="T58" fmla="*/ 0 w 23"/>
                <a:gd name="T59" fmla="*/ 0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50">
                  <a:moveTo>
                    <a:pt x="0" y="0"/>
                  </a:moveTo>
                  <a:lnTo>
                    <a:pt x="1" y="7"/>
                  </a:lnTo>
                  <a:lnTo>
                    <a:pt x="2" y="15"/>
                  </a:lnTo>
                  <a:lnTo>
                    <a:pt x="3" y="22"/>
                  </a:lnTo>
                  <a:lnTo>
                    <a:pt x="4" y="30"/>
                  </a:lnTo>
                  <a:lnTo>
                    <a:pt x="5" y="36"/>
                  </a:lnTo>
                  <a:lnTo>
                    <a:pt x="6" y="42"/>
                  </a:lnTo>
                  <a:lnTo>
                    <a:pt x="9" y="46"/>
                  </a:lnTo>
                  <a:lnTo>
                    <a:pt x="14" y="50"/>
                  </a:lnTo>
                  <a:lnTo>
                    <a:pt x="17" y="50"/>
                  </a:lnTo>
                  <a:lnTo>
                    <a:pt x="20" y="48"/>
                  </a:lnTo>
                  <a:lnTo>
                    <a:pt x="22" y="45"/>
                  </a:lnTo>
                  <a:lnTo>
                    <a:pt x="23" y="42"/>
                  </a:lnTo>
                  <a:lnTo>
                    <a:pt x="23" y="40"/>
                  </a:lnTo>
                  <a:lnTo>
                    <a:pt x="22" y="37"/>
                  </a:lnTo>
                  <a:lnTo>
                    <a:pt x="22" y="36"/>
                  </a:lnTo>
                  <a:lnTo>
                    <a:pt x="21" y="33"/>
                  </a:lnTo>
                  <a:lnTo>
                    <a:pt x="20" y="30"/>
                  </a:lnTo>
                  <a:lnTo>
                    <a:pt x="18" y="27"/>
                  </a:lnTo>
                  <a:lnTo>
                    <a:pt x="17" y="24"/>
                  </a:lnTo>
                  <a:lnTo>
                    <a:pt x="14" y="21"/>
                  </a:lnTo>
                  <a:lnTo>
                    <a:pt x="11" y="16"/>
                  </a:lnTo>
                  <a:lnTo>
                    <a:pt x="8" y="10"/>
                  </a:lnTo>
                  <a:lnTo>
                    <a:pt x="3"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0" name="Freeform 165"/>
            <p:cNvSpPr>
              <a:spLocks/>
            </p:cNvSpPr>
            <p:nvPr/>
          </p:nvSpPr>
          <p:spPr bwMode="auto">
            <a:xfrm>
              <a:off x="2098" y="1042"/>
              <a:ext cx="17" cy="41"/>
            </a:xfrm>
            <a:custGeom>
              <a:avLst/>
              <a:gdLst>
                <a:gd name="T0" fmla="*/ 0 w 17"/>
                <a:gd name="T1" fmla="*/ 0 h 41"/>
                <a:gd name="T2" fmla="*/ 0 w 17"/>
                <a:gd name="T3" fmla="*/ 6 h 41"/>
                <a:gd name="T4" fmla="*/ 1 w 17"/>
                <a:gd name="T5" fmla="*/ 11 h 41"/>
                <a:gd name="T6" fmla="*/ 2 w 17"/>
                <a:gd name="T7" fmla="*/ 16 h 41"/>
                <a:gd name="T8" fmla="*/ 3 w 17"/>
                <a:gd name="T9" fmla="*/ 21 h 41"/>
                <a:gd name="T10" fmla="*/ 4 w 17"/>
                <a:gd name="T11" fmla="*/ 26 h 41"/>
                <a:gd name="T12" fmla="*/ 7 w 17"/>
                <a:gd name="T13" fmla="*/ 30 h 41"/>
                <a:gd name="T14" fmla="*/ 9 w 17"/>
                <a:gd name="T15" fmla="*/ 35 h 41"/>
                <a:gd name="T16" fmla="*/ 11 w 17"/>
                <a:gd name="T17" fmla="*/ 40 h 41"/>
                <a:gd name="T18" fmla="*/ 13 w 17"/>
                <a:gd name="T19" fmla="*/ 41 h 41"/>
                <a:gd name="T20" fmla="*/ 15 w 17"/>
                <a:gd name="T21" fmla="*/ 40 h 41"/>
                <a:gd name="T22" fmla="*/ 16 w 17"/>
                <a:gd name="T23" fmla="*/ 38 h 41"/>
                <a:gd name="T24" fmla="*/ 17 w 17"/>
                <a:gd name="T25" fmla="*/ 36 h 41"/>
                <a:gd name="T26" fmla="*/ 16 w 17"/>
                <a:gd name="T27" fmla="*/ 32 h 41"/>
                <a:gd name="T28" fmla="*/ 15 w 17"/>
                <a:gd name="T29" fmla="*/ 26 h 41"/>
                <a:gd name="T30" fmla="*/ 14 w 17"/>
                <a:gd name="T31" fmla="*/ 22 h 41"/>
                <a:gd name="T32" fmla="*/ 12 w 17"/>
                <a:gd name="T33" fmla="*/ 17 h 41"/>
                <a:gd name="T34" fmla="*/ 9 w 17"/>
                <a:gd name="T35" fmla="*/ 13 h 41"/>
                <a:gd name="T36" fmla="*/ 7 w 17"/>
                <a:gd name="T37" fmla="*/ 9 h 41"/>
                <a:gd name="T38" fmla="*/ 4 w 17"/>
                <a:gd name="T39" fmla="*/ 4 h 41"/>
                <a:gd name="T40" fmla="*/ 1 w 17"/>
                <a:gd name="T41" fmla="*/ 0 h 41"/>
                <a:gd name="T42" fmla="*/ 0 w 17"/>
                <a:gd name="T43" fmla="*/ 0 h 41"/>
                <a:gd name="T44" fmla="*/ 0 w 17"/>
                <a:gd name="T45" fmla="*/ 0 h 41"/>
                <a:gd name="T46" fmla="*/ 0 w 17"/>
                <a:gd name="T47" fmla="*/ 0 h 41"/>
                <a:gd name="T48" fmla="*/ 0 w 17"/>
                <a:gd name="T49" fmla="*/ 0 h 41"/>
                <a:gd name="T50" fmla="*/ 0 w 17"/>
                <a:gd name="T51" fmla="*/ 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41">
                  <a:moveTo>
                    <a:pt x="0" y="0"/>
                  </a:moveTo>
                  <a:lnTo>
                    <a:pt x="0" y="6"/>
                  </a:lnTo>
                  <a:lnTo>
                    <a:pt x="1" y="11"/>
                  </a:lnTo>
                  <a:lnTo>
                    <a:pt x="2" y="16"/>
                  </a:lnTo>
                  <a:lnTo>
                    <a:pt x="3" y="21"/>
                  </a:lnTo>
                  <a:lnTo>
                    <a:pt x="4" y="26"/>
                  </a:lnTo>
                  <a:lnTo>
                    <a:pt x="7" y="30"/>
                  </a:lnTo>
                  <a:lnTo>
                    <a:pt x="9" y="35"/>
                  </a:lnTo>
                  <a:lnTo>
                    <a:pt x="11" y="40"/>
                  </a:lnTo>
                  <a:lnTo>
                    <a:pt x="13" y="41"/>
                  </a:lnTo>
                  <a:lnTo>
                    <a:pt x="15" y="40"/>
                  </a:lnTo>
                  <a:lnTo>
                    <a:pt x="16" y="38"/>
                  </a:lnTo>
                  <a:lnTo>
                    <a:pt x="17" y="36"/>
                  </a:lnTo>
                  <a:lnTo>
                    <a:pt x="16" y="32"/>
                  </a:lnTo>
                  <a:lnTo>
                    <a:pt x="15" y="26"/>
                  </a:lnTo>
                  <a:lnTo>
                    <a:pt x="14" y="22"/>
                  </a:lnTo>
                  <a:lnTo>
                    <a:pt x="12" y="17"/>
                  </a:lnTo>
                  <a:lnTo>
                    <a:pt x="9" y="13"/>
                  </a:lnTo>
                  <a:lnTo>
                    <a:pt x="7" y="9"/>
                  </a:lnTo>
                  <a:lnTo>
                    <a:pt x="4" y="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1" name="Freeform 166"/>
            <p:cNvSpPr>
              <a:spLocks/>
            </p:cNvSpPr>
            <p:nvPr/>
          </p:nvSpPr>
          <p:spPr bwMode="auto">
            <a:xfrm>
              <a:off x="2109" y="1231"/>
              <a:ext cx="53" cy="35"/>
            </a:xfrm>
            <a:custGeom>
              <a:avLst/>
              <a:gdLst>
                <a:gd name="T0" fmla="*/ 0 w 53"/>
                <a:gd name="T1" fmla="*/ 35 h 35"/>
                <a:gd name="T2" fmla="*/ 2 w 53"/>
                <a:gd name="T3" fmla="*/ 28 h 35"/>
                <a:gd name="T4" fmla="*/ 7 w 53"/>
                <a:gd name="T5" fmla="*/ 23 h 35"/>
                <a:gd name="T6" fmla="*/ 12 w 53"/>
                <a:gd name="T7" fmla="*/ 20 h 35"/>
                <a:gd name="T8" fmla="*/ 18 w 53"/>
                <a:gd name="T9" fmla="*/ 17 h 35"/>
                <a:gd name="T10" fmla="*/ 25 w 53"/>
                <a:gd name="T11" fmla="*/ 15 h 35"/>
                <a:gd name="T12" fmla="*/ 33 w 53"/>
                <a:gd name="T13" fmla="*/ 14 h 35"/>
                <a:gd name="T14" fmla="*/ 40 w 53"/>
                <a:gd name="T15" fmla="*/ 14 h 35"/>
                <a:gd name="T16" fmla="*/ 46 w 53"/>
                <a:gd name="T17" fmla="*/ 14 h 35"/>
                <a:gd name="T18" fmla="*/ 48 w 53"/>
                <a:gd name="T19" fmla="*/ 14 h 35"/>
                <a:gd name="T20" fmla="*/ 51 w 53"/>
                <a:gd name="T21" fmla="*/ 13 h 35"/>
                <a:gd name="T22" fmla="*/ 53 w 53"/>
                <a:gd name="T23" fmla="*/ 10 h 35"/>
                <a:gd name="T24" fmla="*/ 53 w 53"/>
                <a:gd name="T25" fmla="*/ 8 h 35"/>
                <a:gd name="T26" fmla="*/ 47 w 53"/>
                <a:gd name="T27" fmla="*/ 2 h 35"/>
                <a:gd name="T28" fmla="*/ 40 w 53"/>
                <a:gd name="T29" fmla="*/ 0 h 35"/>
                <a:gd name="T30" fmla="*/ 30 w 53"/>
                <a:gd name="T31" fmla="*/ 1 h 35"/>
                <a:gd name="T32" fmla="*/ 21 w 53"/>
                <a:gd name="T33" fmla="*/ 5 h 35"/>
                <a:gd name="T34" fmla="*/ 12 w 53"/>
                <a:gd name="T35" fmla="*/ 12 h 35"/>
                <a:gd name="T36" fmla="*/ 5 w 53"/>
                <a:gd name="T37" fmla="*/ 19 h 35"/>
                <a:gd name="T38" fmla="*/ 1 w 53"/>
                <a:gd name="T39" fmla="*/ 27 h 35"/>
                <a:gd name="T40" fmla="*/ 0 w 53"/>
                <a:gd name="T41" fmla="*/ 35 h 35"/>
                <a:gd name="T42" fmla="*/ 0 w 53"/>
                <a:gd name="T43" fmla="*/ 35 h 35"/>
                <a:gd name="T44" fmla="*/ 0 w 53"/>
                <a:gd name="T45" fmla="*/ 35 h 35"/>
                <a:gd name="T46" fmla="*/ 0 w 53"/>
                <a:gd name="T47" fmla="*/ 35 h 35"/>
                <a:gd name="T48" fmla="*/ 0 w 53"/>
                <a:gd name="T49" fmla="*/ 35 h 35"/>
                <a:gd name="T50" fmla="*/ 0 w 53"/>
                <a:gd name="T51" fmla="*/ 35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35">
                  <a:moveTo>
                    <a:pt x="0" y="35"/>
                  </a:moveTo>
                  <a:lnTo>
                    <a:pt x="2" y="28"/>
                  </a:lnTo>
                  <a:lnTo>
                    <a:pt x="7" y="23"/>
                  </a:lnTo>
                  <a:lnTo>
                    <a:pt x="12" y="20"/>
                  </a:lnTo>
                  <a:lnTo>
                    <a:pt x="18" y="17"/>
                  </a:lnTo>
                  <a:lnTo>
                    <a:pt x="25" y="15"/>
                  </a:lnTo>
                  <a:lnTo>
                    <a:pt x="33" y="14"/>
                  </a:lnTo>
                  <a:lnTo>
                    <a:pt x="40" y="14"/>
                  </a:lnTo>
                  <a:lnTo>
                    <a:pt x="46" y="14"/>
                  </a:lnTo>
                  <a:lnTo>
                    <a:pt x="48" y="14"/>
                  </a:lnTo>
                  <a:lnTo>
                    <a:pt x="51" y="13"/>
                  </a:lnTo>
                  <a:lnTo>
                    <a:pt x="53" y="10"/>
                  </a:lnTo>
                  <a:lnTo>
                    <a:pt x="53" y="8"/>
                  </a:lnTo>
                  <a:lnTo>
                    <a:pt x="47" y="2"/>
                  </a:lnTo>
                  <a:lnTo>
                    <a:pt x="40" y="0"/>
                  </a:lnTo>
                  <a:lnTo>
                    <a:pt x="30" y="1"/>
                  </a:lnTo>
                  <a:lnTo>
                    <a:pt x="21" y="5"/>
                  </a:lnTo>
                  <a:lnTo>
                    <a:pt x="12" y="12"/>
                  </a:lnTo>
                  <a:lnTo>
                    <a:pt x="5" y="19"/>
                  </a:lnTo>
                  <a:lnTo>
                    <a:pt x="1" y="27"/>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2" name="Freeform 167"/>
            <p:cNvSpPr>
              <a:spLocks/>
            </p:cNvSpPr>
            <p:nvPr/>
          </p:nvSpPr>
          <p:spPr bwMode="auto">
            <a:xfrm>
              <a:off x="2039" y="1605"/>
              <a:ext cx="21" cy="28"/>
            </a:xfrm>
            <a:custGeom>
              <a:avLst/>
              <a:gdLst>
                <a:gd name="T0" fmla="*/ 11 w 21"/>
                <a:gd name="T1" fmla="*/ 0 h 28"/>
                <a:gd name="T2" fmla="*/ 6 w 21"/>
                <a:gd name="T3" fmla="*/ 2 h 28"/>
                <a:gd name="T4" fmla="*/ 2 w 21"/>
                <a:gd name="T5" fmla="*/ 6 h 28"/>
                <a:gd name="T6" fmla="*/ 0 w 21"/>
                <a:gd name="T7" fmla="*/ 11 h 28"/>
                <a:gd name="T8" fmla="*/ 0 w 21"/>
                <a:gd name="T9" fmla="*/ 16 h 28"/>
                <a:gd name="T10" fmla="*/ 0 w 21"/>
                <a:gd name="T11" fmla="*/ 19 h 28"/>
                <a:gd name="T12" fmla="*/ 2 w 21"/>
                <a:gd name="T13" fmla="*/ 22 h 28"/>
                <a:gd name="T14" fmla="*/ 3 w 21"/>
                <a:gd name="T15" fmla="*/ 24 h 28"/>
                <a:gd name="T16" fmla="*/ 5 w 21"/>
                <a:gd name="T17" fmla="*/ 26 h 28"/>
                <a:gd name="T18" fmla="*/ 9 w 21"/>
                <a:gd name="T19" fmla="*/ 28 h 28"/>
                <a:gd name="T20" fmla="*/ 13 w 21"/>
                <a:gd name="T21" fmla="*/ 28 h 28"/>
                <a:gd name="T22" fmla="*/ 16 w 21"/>
                <a:gd name="T23" fmla="*/ 26 h 28"/>
                <a:gd name="T24" fmla="*/ 19 w 21"/>
                <a:gd name="T25" fmla="*/ 24 h 28"/>
                <a:gd name="T26" fmla="*/ 20 w 21"/>
                <a:gd name="T27" fmla="*/ 22 h 28"/>
                <a:gd name="T28" fmla="*/ 21 w 21"/>
                <a:gd name="T29" fmla="*/ 19 h 28"/>
                <a:gd name="T30" fmla="*/ 21 w 21"/>
                <a:gd name="T31" fmla="*/ 17 h 28"/>
                <a:gd name="T32" fmla="*/ 18 w 21"/>
                <a:gd name="T33" fmla="*/ 16 h 28"/>
                <a:gd name="T34" fmla="*/ 15 w 21"/>
                <a:gd name="T35" fmla="*/ 16 h 28"/>
                <a:gd name="T36" fmla="*/ 11 w 21"/>
                <a:gd name="T37" fmla="*/ 18 h 28"/>
                <a:gd name="T38" fmla="*/ 7 w 21"/>
                <a:gd name="T39" fmla="*/ 18 h 28"/>
                <a:gd name="T40" fmla="*/ 5 w 21"/>
                <a:gd name="T41" fmla="*/ 15 h 28"/>
                <a:gd name="T42" fmla="*/ 3 w 21"/>
                <a:gd name="T43" fmla="*/ 10 h 28"/>
                <a:gd name="T44" fmla="*/ 5 w 21"/>
                <a:gd name="T45" fmla="*/ 6 h 28"/>
                <a:gd name="T46" fmla="*/ 7 w 21"/>
                <a:gd name="T47" fmla="*/ 3 h 28"/>
                <a:gd name="T48" fmla="*/ 10 w 21"/>
                <a:gd name="T49" fmla="*/ 0 h 28"/>
                <a:gd name="T50" fmla="*/ 11 w 21"/>
                <a:gd name="T51" fmla="*/ 0 h 28"/>
                <a:gd name="T52" fmla="*/ 11 w 21"/>
                <a:gd name="T53" fmla="*/ 0 h 28"/>
                <a:gd name="T54" fmla="*/ 11 w 21"/>
                <a:gd name="T55" fmla="*/ 0 h 28"/>
                <a:gd name="T56" fmla="*/ 11 w 21"/>
                <a:gd name="T57" fmla="*/ 0 h 28"/>
                <a:gd name="T58" fmla="*/ 11 w 21"/>
                <a:gd name="T59" fmla="*/ 0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 h="28">
                  <a:moveTo>
                    <a:pt x="11" y="0"/>
                  </a:moveTo>
                  <a:lnTo>
                    <a:pt x="6" y="2"/>
                  </a:lnTo>
                  <a:lnTo>
                    <a:pt x="2" y="6"/>
                  </a:lnTo>
                  <a:lnTo>
                    <a:pt x="0" y="11"/>
                  </a:lnTo>
                  <a:lnTo>
                    <a:pt x="0" y="16"/>
                  </a:lnTo>
                  <a:lnTo>
                    <a:pt x="0" y="19"/>
                  </a:lnTo>
                  <a:lnTo>
                    <a:pt x="2" y="22"/>
                  </a:lnTo>
                  <a:lnTo>
                    <a:pt x="3" y="24"/>
                  </a:lnTo>
                  <a:lnTo>
                    <a:pt x="5" y="26"/>
                  </a:lnTo>
                  <a:lnTo>
                    <a:pt x="9" y="28"/>
                  </a:lnTo>
                  <a:lnTo>
                    <a:pt x="13" y="28"/>
                  </a:lnTo>
                  <a:lnTo>
                    <a:pt x="16" y="26"/>
                  </a:lnTo>
                  <a:lnTo>
                    <a:pt x="19" y="24"/>
                  </a:lnTo>
                  <a:lnTo>
                    <a:pt x="20" y="22"/>
                  </a:lnTo>
                  <a:lnTo>
                    <a:pt x="21" y="19"/>
                  </a:lnTo>
                  <a:lnTo>
                    <a:pt x="21" y="17"/>
                  </a:lnTo>
                  <a:lnTo>
                    <a:pt x="18" y="16"/>
                  </a:lnTo>
                  <a:lnTo>
                    <a:pt x="15" y="16"/>
                  </a:lnTo>
                  <a:lnTo>
                    <a:pt x="11" y="18"/>
                  </a:lnTo>
                  <a:lnTo>
                    <a:pt x="7" y="18"/>
                  </a:lnTo>
                  <a:lnTo>
                    <a:pt x="5" y="15"/>
                  </a:lnTo>
                  <a:lnTo>
                    <a:pt x="3" y="10"/>
                  </a:lnTo>
                  <a:lnTo>
                    <a:pt x="5" y="6"/>
                  </a:lnTo>
                  <a:lnTo>
                    <a:pt x="7" y="3"/>
                  </a:lnTo>
                  <a:lnTo>
                    <a:pt x="1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3" name="Freeform 168"/>
            <p:cNvSpPr>
              <a:spLocks/>
            </p:cNvSpPr>
            <p:nvPr/>
          </p:nvSpPr>
          <p:spPr bwMode="auto">
            <a:xfrm>
              <a:off x="2043" y="1704"/>
              <a:ext cx="21" cy="28"/>
            </a:xfrm>
            <a:custGeom>
              <a:avLst/>
              <a:gdLst>
                <a:gd name="T0" fmla="*/ 10 w 21"/>
                <a:gd name="T1" fmla="*/ 0 h 28"/>
                <a:gd name="T2" fmla="*/ 6 w 21"/>
                <a:gd name="T3" fmla="*/ 3 h 28"/>
                <a:gd name="T4" fmla="*/ 2 w 21"/>
                <a:gd name="T5" fmla="*/ 6 h 28"/>
                <a:gd name="T6" fmla="*/ 1 w 21"/>
                <a:gd name="T7" fmla="*/ 11 h 28"/>
                <a:gd name="T8" fmla="*/ 0 w 21"/>
                <a:gd name="T9" fmla="*/ 17 h 28"/>
                <a:gd name="T10" fmla="*/ 0 w 21"/>
                <a:gd name="T11" fmla="*/ 19 h 28"/>
                <a:gd name="T12" fmla="*/ 1 w 21"/>
                <a:gd name="T13" fmla="*/ 22 h 28"/>
                <a:gd name="T14" fmla="*/ 2 w 21"/>
                <a:gd name="T15" fmla="*/ 25 h 28"/>
                <a:gd name="T16" fmla="*/ 5 w 21"/>
                <a:gd name="T17" fmla="*/ 27 h 28"/>
                <a:gd name="T18" fmla="*/ 8 w 21"/>
                <a:gd name="T19" fmla="*/ 28 h 28"/>
                <a:gd name="T20" fmla="*/ 12 w 21"/>
                <a:gd name="T21" fmla="*/ 28 h 28"/>
                <a:gd name="T22" fmla="*/ 16 w 21"/>
                <a:gd name="T23" fmla="*/ 27 h 28"/>
                <a:gd name="T24" fmla="*/ 18 w 21"/>
                <a:gd name="T25" fmla="*/ 25 h 28"/>
                <a:gd name="T26" fmla="*/ 20 w 21"/>
                <a:gd name="T27" fmla="*/ 23 h 28"/>
                <a:gd name="T28" fmla="*/ 21 w 21"/>
                <a:gd name="T29" fmla="*/ 20 h 28"/>
                <a:gd name="T30" fmla="*/ 20 w 21"/>
                <a:gd name="T31" fmla="*/ 18 h 28"/>
                <a:gd name="T32" fmla="*/ 18 w 21"/>
                <a:gd name="T33" fmla="*/ 17 h 28"/>
                <a:gd name="T34" fmla="*/ 14 w 21"/>
                <a:gd name="T35" fmla="*/ 17 h 28"/>
                <a:gd name="T36" fmla="*/ 10 w 21"/>
                <a:gd name="T37" fmla="*/ 18 h 28"/>
                <a:gd name="T38" fmla="*/ 7 w 21"/>
                <a:gd name="T39" fmla="*/ 18 h 28"/>
                <a:gd name="T40" fmla="*/ 4 w 21"/>
                <a:gd name="T41" fmla="*/ 15 h 28"/>
                <a:gd name="T42" fmla="*/ 3 w 21"/>
                <a:gd name="T43" fmla="*/ 11 h 28"/>
                <a:gd name="T44" fmla="*/ 4 w 21"/>
                <a:gd name="T45" fmla="*/ 7 h 28"/>
                <a:gd name="T46" fmla="*/ 6 w 21"/>
                <a:gd name="T47" fmla="*/ 3 h 28"/>
                <a:gd name="T48" fmla="*/ 10 w 21"/>
                <a:gd name="T49" fmla="*/ 1 h 28"/>
                <a:gd name="T50" fmla="*/ 10 w 21"/>
                <a:gd name="T51" fmla="*/ 1 h 28"/>
                <a:gd name="T52" fmla="*/ 10 w 21"/>
                <a:gd name="T53" fmla="*/ 0 h 28"/>
                <a:gd name="T54" fmla="*/ 10 w 21"/>
                <a:gd name="T55" fmla="*/ 0 h 28"/>
                <a:gd name="T56" fmla="*/ 10 w 21"/>
                <a:gd name="T57" fmla="*/ 0 h 28"/>
                <a:gd name="T58" fmla="*/ 10 w 21"/>
                <a:gd name="T59" fmla="*/ 0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 h="28">
                  <a:moveTo>
                    <a:pt x="10" y="0"/>
                  </a:moveTo>
                  <a:lnTo>
                    <a:pt x="6" y="3"/>
                  </a:lnTo>
                  <a:lnTo>
                    <a:pt x="2" y="6"/>
                  </a:lnTo>
                  <a:lnTo>
                    <a:pt x="1" y="11"/>
                  </a:lnTo>
                  <a:lnTo>
                    <a:pt x="0" y="17"/>
                  </a:lnTo>
                  <a:lnTo>
                    <a:pt x="0" y="19"/>
                  </a:lnTo>
                  <a:lnTo>
                    <a:pt x="1" y="22"/>
                  </a:lnTo>
                  <a:lnTo>
                    <a:pt x="2" y="25"/>
                  </a:lnTo>
                  <a:lnTo>
                    <a:pt x="5" y="27"/>
                  </a:lnTo>
                  <a:lnTo>
                    <a:pt x="8" y="28"/>
                  </a:lnTo>
                  <a:lnTo>
                    <a:pt x="12" y="28"/>
                  </a:lnTo>
                  <a:lnTo>
                    <a:pt x="16" y="27"/>
                  </a:lnTo>
                  <a:lnTo>
                    <a:pt x="18" y="25"/>
                  </a:lnTo>
                  <a:lnTo>
                    <a:pt x="20" y="23"/>
                  </a:lnTo>
                  <a:lnTo>
                    <a:pt x="21" y="20"/>
                  </a:lnTo>
                  <a:lnTo>
                    <a:pt x="20" y="18"/>
                  </a:lnTo>
                  <a:lnTo>
                    <a:pt x="18" y="17"/>
                  </a:lnTo>
                  <a:lnTo>
                    <a:pt x="14" y="17"/>
                  </a:lnTo>
                  <a:lnTo>
                    <a:pt x="10" y="18"/>
                  </a:lnTo>
                  <a:lnTo>
                    <a:pt x="7" y="18"/>
                  </a:lnTo>
                  <a:lnTo>
                    <a:pt x="4" y="15"/>
                  </a:lnTo>
                  <a:lnTo>
                    <a:pt x="3" y="11"/>
                  </a:lnTo>
                  <a:lnTo>
                    <a:pt x="4" y="7"/>
                  </a:lnTo>
                  <a:lnTo>
                    <a:pt x="6" y="3"/>
                  </a:lnTo>
                  <a:lnTo>
                    <a:pt x="10" y="1"/>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4" name="Freeform 169"/>
            <p:cNvSpPr>
              <a:spLocks/>
            </p:cNvSpPr>
            <p:nvPr/>
          </p:nvSpPr>
          <p:spPr bwMode="auto">
            <a:xfrm>
              <a:off x="1941" y="1367"/>
              <a:ext cx="92" cy="386"/>
            </a:xfrm>
            <a:custGeom>
              <a:avLst/>
              <a:gdLst>
                <a:gd name="T0" fmla="*/ 0 w 92"/>
                <a:gd name="T1" fmla="*/ 0 h 386"/>
                <a:gd name="T2" fmla="*/ 5 w 92"/>
                <a:gd name="T3" fmla="*/ 10 h 386"/>
                <a:gd name="T4" fmla="*/ 10 w 92"/>
                <a:gd name="T5" fmla="*/ 21 h 386"/>
                <a:gd name="T6" fmla="*/ 15 w 92"/>
                <a:gd name="T7" fmla="*/ 32 h 386"/>
                <a:gd name="T8" fmla="*/ 21 w 92"/>
                <a:gd name="T9" fmla="*/ 42 h 386"/>
                <a:gd name="T10" fmla="*/ 26 w 92"/>
                <a:gd name="T11" fmla="*/ 53 h 386"/>
                <a:gd name="T12" fmla="*/ 31 w 92"/>
                <a:gd name="T13" fmla="*/ 64 h 386"/>
                <a:gd name="T14" fmla="*/ 36 w 92"/>
                <a:gd name="T15" fmla="*/ 74 h 386"/>
                <a:gd name="T16" fmla="*/ 41 w 92"/>
                <a:gd name="T17" fmla="*/ 85 h 386"/>
                <a:gd name="T18" fmla="*/ 47 w 92"/>
                <a:gd name="T19" fmla="*/ 96 h 386"/>
                <a:gd name="T20" fmla="*/ 51 w 92"/>
                <a:gd name="T21" fmla="*/ 108 h 386"/>
                <a:gd name="T22" fmla="*/ 55 w 92"/>
                <a:gd name="T23" fmla="*/ 119 h 386"/>
                <a:gd name="T24" fmla="*/ 59 w 92"/>
                <a:gd name="T25" fmla="*/ 131 h 386"/>
                <a:gd name="T26" fmla="*/ 62 w 92"/>
                <a:gd name="T27" fmla="*/ 143 h 386"/>
                <a:gd name="T28" fmla="*/ 65 w 92"/>
                <a:gd name="T29" fmla="*/ 155 h 386"/>
                <a:gd name="T30" fmla="*/ 67 w 92"/>
                <a:gd name="T31" fmla="*/ 166 h 386"/>
                <a:gd name="T32" fmla="*/ 70 w 92"/>
                <a:gd name="T33" fmla="*/ 178 h 386"/>
                <a:gd name="T34" fmla="*/ 75 w 92"/>
                <a:gd name="T35" fmla="*/ 204 h 386"/>
                <a:gd name="T36" fmla="*/ 79 w 92"/>
                <a:gd name="T37" fmla="*/ 230 h 386"/>
                <a:gd name="T38" fmla="*/ 82 w 92"/>
                <a:gd name="T39" fmla="*/ 257 h 386"/>
                <a:gd name="T40" fmla="*/ 82 w 92"/>
                <a:gd name="T41" fmla="*/ 283 h 386"/>
                <a:gd name="T42" fmla="*/ 81 w 92"/>
                <a:gd name="T43" fmla="*/ 309 h 386"/>
                <a:gd name="T44" fmla="*/ 78 w 92"/>
                <a:gd name="T45" fmla="*/ 334 h 386"/>
                <a:gd name="T46" fmla="*/ 75 w 92"/>
                <a:gd name="T47" fmla="*/ 360 h 386"/>
                <a:gd name="T48" fmla="*/ 72 w 92"/>
                <a:gd name="T49" fmla="*/ 385 h 386"/>
                <a:gd name="T50" fmla="*/ 72 w 92"/>
                <a:gd name="T51" fmla="*/ 386 h 386"/>
                <a:gd name="T52" fmla="*/ 74 w 92"/>
                <a:gd name="T53" fmla="*/ 386 h 386"/>
                <a:gd name="T54" fmla="*/ 75 w 92"/>
                <a:gd name="T55" fmla="*/ 385 h 386"/>
                <a:gd name="T56" fmla="*/ 75 w 92"/>
                <a:gd name="T57" fmla="*/ 384 h 386"/>
                <a:gd name="T58" fmla="*/ 80 w 92"/>
                <a:gd name="T59" fmla="*/ 358 h 386"/>
                <a:gd name="T60" fmla="*/ 84 w 92"/>
                <a:gd name="T61" fmla="*/ 332 h 386"/>
                <a:gd name="T62" fmla="*/ 88 w 92"/>
                <a:gd name="T63" fmla="*/ 306 h 386"/>
                <a:gd name="T64" fmla="*/ 91 w 92"/>
                <a:gd name="T65" fmla="*/ 279 h 386"/>
                <a:gd name="T66" fmla="*/ 92 w 92"/>
                <a:gd name="T67" fmla="*/ 254 h 386"/>
                <a:gd name="T68" fmla="*/ 91 w 92"/>
                <a:gd name="T69" fmla="*/ 228 h 386"/>
                <a:gd name="T70" fmla="*/ 88 w 92"/>
                <a:gd name="T71" fmla="*/ 203 h 386"/>
                <a:gd name="T72" fmla="*/ 84 w 92"/>
                <a:gd name="T73" fmla="*/ 177 h 386"/>
                <a:gd name="T74" fmla="*/ 79 w 92"/>
                <a:gd name="T75" fmla="*/ 153 h 386"/>
                <a:gd name="T76" fmla="*/ 74 w 92"/>
                <a:gd name="T77" fmla="*/ 129 h 386"/>
                <a:gd name="T78" fmla="*/ 66 w 92"/>
                <a:gd name="T79" fmla="*/ 105 h 386"/>
                <a:gd name="T80" fmla="*/ 56 w 92"/>
                <a:gd name="T81" fmla="*/ 81 h 386"/>
                <a:gd name="T82" fmla="*/ 45 w 92"/>
                <a:gd name="T83" fmla="*/ 59 h 386"/>
                <a:gd name="T84" fmla="*/ 33 w 92"/>
                <a:gd name="T85" fmla="*/ 38 h 386"/>
                <a:gd name="T86" fmla="*/ 18 w 92"/>
                <a:gd name="T87" fmla="*/ 17 h 386"/>
                <a:gd name="T88" fmla="*/ 1 w 92"/>
                <a:gd name="T89" fmla="*/ 0 h 386"/>
                <a:gd name="T90" fmla="*/ 1 w 92"/>
                <a:gd name="T91" fmla="*/ 0 h 386"/>
                <a:gd name="T92" fmla="*/ 1 w 92"/>
                <a:gd name="T93" fmla="*/ 0 h 386"/>
                <a:gd name="T94" fmla="*/ 0 w 92"/>
                <a:gd name="T95" fmla="*/ 0 h 386"/>
                <a:gd name="T96" fmla="*/ 0 w 92"/>
                <a:gd name="T97" fmla="*/ 0 h 386"/>
                <a:gd name="T98" fmla="*/ 0 w 92"/>
                <a:gd name="T99" fmla="*/ 0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386">
                  <a:moveTo>
                    <a:pt x="0" y="0"/>
                  </a:moveTo>
                  <a:lnTo>
                    <a:pt x="5" y="10"/>
                  </a:lnTo>
                  <a:lnTo>
                    <a:pt x="10" y="21"/>
                  </a:lnTo>
                  <a:lnTo>
                    <a:pt x="15" y="32"/>
                  </a:lnTo>
                  <a:lnTo>
                    <a:pt x="21" y="42"/>
                  </a:lnTo>
                  <a:lnTo>
                    <a:pt x="26" y="53"/>
                  </a:lnTo>
                  <a:lnTo>
                    <a:pt x="31" y="64"/>
                  </a:lnTo>
                  <a:lnTo>
                    <a:pt x="36" y="74"/>
                  </a:lnTo>
                  <a:lnTo>
                    <a:pt x="41" y="85"/>
                  </a:lnTo>
                  <a:lnTo>
                    <a:pt x="47" y="96"/>
                  </a:lnTo>
                  <a:lnTo>
                    <a:pt x="51" y="108"/>
                  </a:lnTo>
                  <a:lnTo>
                    <a:pt x="55" y="119"/>
                  </a:lnTo>
                  <a:lnTo>
                    <a:pt x="59" y="131"/>
                  </a:lnTo>
                  <a:lnTo>
                    <a:pt x="62" y="143"/>
                  </a:lnTo>
                  <a:lnTo>
                    <a:pt x="65" y="155"/>
                  </a:lnTo>
                  <a:lnTo>
                    <a:pt x="67" y="166"/>
                  </a:lnTo>
                  <a:lnTo>
                    <a:pt x="70" y="178"/>
                  </a:lnTo>
                  <a:lnTo>
                    <a:pt x="75" y="204"/>
                  </a:lnTo>
                  <a:lnTo>
                    <a:pt x="79" y="230"/>
                  </a:lnTo>
                  <a:lnTo>
                    <a:pt x="82" y="257"/>
                  </a:lnTo>
                  <a:lnTo>
                    <a:pt x="82" y="283"/>
                  </a:lnTo>
                  <a:lnTo>
                    <a:pt x="81" y="309"/>
                  </a:lnTo>
                  <a:lnTo>
                    <a:pt x="78" y="334"/>
                  </a:lnTo>
                  <a:lnTo>
                    <a:pt x="75" y="360"/>
                  </a:lnTo>
                  <a:lnTo>
                    <a:pt x="72" y="385"/>
                  </a:lnTo>
                  <a:lnTo>
                    <a:pt x="72" y="386"/>
                  </a:lnTo>
                  <a:lnTo>
                    <a:pt x="74" y="386"/>
                  </a:lnTo>
                  <a:lnTo>
                    <a:pt x="75" y="385"/>
                  </a:lnTo>
                  <a:lnTo>
                    <a:pt x="75" y="384"/>
                  </a:lnTo>
                  <a:lnTo>
                    <a:pt x="80" y="358"/>
                  </a:lnTo>
                  <a:lnTo>
                    <a:pt x="84" y="332"/>
                  </a:lnTo>
                  <a:lnTo>
                    <a:pt x="88" y="306"/>
                  </a:lnTo>
                  <a:lnTo>
                    <a:pt x="91" y="279"/>
                  </a:lnTo>
                  <a:lnTo>
                    <a:pt x="92" y="254"/>
                  </a:lnTo>
                  <a:lnTo>
                    <a:pt x="91" y="228"/>
                  </a:lnTo>
                  <a:lnTo>
                    <a:pt x="88" y="203"/>
                  </a:lnTo>
                  <a:lnTo>
                    <a:pt x="84" y="177"/>
                  </a:lnTo>
                  <a:lnTo>
                    <a:pt x="79" y="153"/>
                  </a:lnTo>
                  <a:lnTo>
                    <a:pt x="74" y="129"/>
                  </a:lnTo>
                  <a:lnTo>
                    <a:pt x="66" y="105"/>
                  </a:lnTo>
                  <a:lnTo>
                    <a:pt x="56" y="81"/>
                  </a:lnTo>
                  <a:lnTo>
                    <a:pt x="45" y="59"/>
                  </a:lnTo>
                  <a:lnTo>
                    <a:pt x="33" y="38"/>
                  </a:lnTo>
                  <a:lnTo>
                    <a:pt x="18" y="17"/>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5" name="Freeform 170"/>
            <p:cNvSpPr>
              <a:spLocks/>
            </p:cNvSpPr>
            <p:nvPr/>
          </p:nvSpPr>
          <p:spPr bwMode="auto">
            <a:xfrm>
              <a:off x="1977" y="1375"/>
              <a:ext cx="172" cy="85"/>
            </a:xfrm>
            <a:custGeom>
              <a:avLst/>
              <a:gdLst>
                <a:gd name="T0" fmla="*/ 0 w 172"/>
                <a:gd name="T1" fmla="*/ 1 h 85"/>
                <a:gd name="T2" fmla="*/ 7 w 172"/>
                <a:gd name="T3" fmla="*/ 2 h 85"/>
                <a:gd name="T4" fmla="*/ 15 w 172"/>
                <a:gd name="T5" fmla="*/ 4 h 85"/>
                <a:gd name="T6" fmla="*/ 22 w 172"/>
                <a:gd name="T7" fmla="*/ 7 h 85"/>
                <a:gd name="T8" fmla="*/ 30 w 172"/>
                <a:gd name="T9" fmla="*/ 9 h 85"/>
                <a:gd name="T10" fmla="*/ 37 w 172"/>
                <a:gd name="T11" fmla="*/ 11 h 85"/>
                <a:gd name="T12" fmla="*/ 44 w 172"/>
                <a:gd name="T13" fmla="*/ 13 h 85"/>
                <a:gd name="T14" fmla="*/ 52 w 172"/>
                <a:gd name="T15" fmla="*/ 16 h 85"/>
                <a:gd name="T16" fmla="*/ 59 w 172"/>
                <a:gd name="T17" fmla="*/ 19 h 85"/>
                <a:gd name="T18" fmla="*/ 66 w 172"/>
                <a:gd name="T19" fmla="*/ 22 h 85"/>
                <a:gd name="T20" fmla="*/ 73 w 172"/>
                <a:gd name="T21" fmla="*/ 25 h 85"/>
                <a:gd name="T22" fmla="*/ 80 w 172"/>
                <a:gd name="T23" fmla="*/ 28 h 85"/>
                <a:gd name="T24" fmla="*/ 87 w 172"/>
                <a:gd name="T25" fmla="*/ 32 h 85"/>
                <a:gd name="T26" fmla="*/ 94 w 172"/>
                <a:gd name="T27" fmla="*/ 35 h 85"/>
                <a:gd name="T28" fmla="*/ 101 w 172"/>
                <a:gd name="T29" fmla="*/ 39 h 85"/>
                <a:gd name="T30" fmla="*/ 107 w 172"/>
                <a:gd name="T31" fmla="*/ 42 h 85"/>
                <a:gd name="T32" fmla="*/ 114 w 172"/>
                <a:gd name="T33" fmla="*/ 46 h 85"/>
                <a:gd name="T34" fmla="*/ 121 w 172"/>
                <a:gd name="T35" fmla="*/ 50 h 85"/>
                <a:gd name="T36" fmla="*/ 128 w 172"/>
                <a:gd name="T37" fmla="*/ 54 h 85"/>
                <a:gd name="T38" fmla="*/ 136 w 172"/>
                <a:gd name="T39" fmla="*/ 59 h 85"/>
                <a:gd name="T40" fmla="*/ 143 w 172"/>
                <a:gd name="T41" fmla="*/ 64 h 85"/>
                <a:gd name="T42" fmla="*/ 150 w 172"/>
                <a:gd name="T43" fmla="*/ 68 h 85"/>
                <a:gd name="T44" fmla="*/ 157 w 172"/>
                <a:gd name="T45" fmla="*/ 73 h 85"/>
                <a:gd name="T46" fmla="*/ 163 w 172"/>
                <a:gd name="T47" fmla="*/ 79 h 85"/>
                <a:gd name="T48" fmla="*/ 169 w 172"/>
                <a:gd name="T49" fmla="*/ 85 h 85"/>
                <a:gd name="T50" fmla="*/ 170 w 172"/>
                <a:gd name="T51" fmla="*/ 85 h 85"/>
                <a:gd name="T52" fmla="*/ 171 w 172"/>
                <a:gd name="T53" fmla="*/ 84 h 85"/>
                <a:gd name="T54" fmla="*/ 172 w 172"/>
                <a:gd name="T55" fmla="*/ 83 h 85"/>
                <a:gd name="T56" fmla="*/ 172 w 172"/>
                <a:gd name="T57" fmla="*/ 81 h 85"/>
                <a:gd name="T58" fmla="*/ 167 w 172"/>
                <a:gd name="T59" fmla="*/ 75 h 85"/>
                <a:gd name="T60" fmla="*/ 161 w 172"/>
                <a:gd name="T61" fmla="*/ 69 h 85"/>
                <a:gd name="T62" fmla="*/ 154 w 172"/>
                <a:gd name="T63" fmla="*/ 64 h 85"/>
                <a:gd name="T64" fmla="*/ 147 w 172"/>
                <a:gd name="T65" fmla="*/ 59 h 85"/>
                <a:gd name="T66" fmla="*/ 140 w 172"/>
                <a:gd name="T67" fmla="*/ 54 h 85"/>
                <a:gd name="T68" fmla="*/ 132 w 172"/>
                <a:gd name="T69" fmla="*/ 50 h 85"/>
                <a:gd name="T70" fmla="*/ 125 w 172"/>
                <a:gd name="T71" fmla="*/ 46 h 85"/>
                <a:gd name="T72" fmla="*/ 118 w 172"/>
                <a:gd name="T73" fmla="*/ 42 h 85"/>
                <a:gd name="T74" fmla="*/ 111 w 172"/>
                <a:gd name="T75" fmla="*/ 39 h 85"/>
                <a:gd name="T76" fmla="*/ 104 w 172"/>
                <a:gd name="T77" fmla="*/ 35 h 85"/>
                <a:gd name="T78" fmla="*/ 97 w 172"/>
                <a:gd name="T79" fmla="*/ 31 h 85"/>
                <a:gd name="T80" fmla="*/ 90 w 172"/>
                <a:gd name="T81" fmla="*/ 28 h 85"/>
                <a:gd name="T82" fmla="*/ 83 w 172"/>
                <a:gd name="T83" fmla="*/ 25 h 85"/>
                <a:gd name="T84" fmla="*/ 75 w 172"/>
                <a:gd name="T85" fmla="*/ 22 h 85"/>
                <a:gd name="T86" fmla="*/ 68 w 172"/>
                <a:gd name="T87" fmla="*/ 19 h 85"/>
                <a:gd name="T88" fmla="*/ 61 w 172"/>
                <a:gd name="T89" fmla="*/ 16 h 85"/>
                <a:gd name="T90" fmla="*/ 53 w 172"/>
                <a:gd name="T91" fmla="*/ 14 h 85"/>
                <a:gd name="T92" fmla="*/ 46 w 172"/>
                <a:gd name="T93" fmla="*/ 12 h 85"/>
                <a:gd name="T94" fmla="*/ 38 w 172"/>
                <a:gd name="T95" fmla="*/ 9 h 85"/>
                <a:gd name="T96" fmla="*/ 30 w 172"/>
                <a:gd name="T97" fmla="*/ 7 h 85"/>
                <a:gd name="T98" fmla="*/ 23 w 172"/>
                <a:gd name="T99" fmla="*/ 5 h 85"/>
                <a:gd name="T100" fmla="*/ 15 w 172"/>
                <a:gd name="T101" fmla="*/ 3 h 85"/>
                <a:gd name="T102" fmla="*/ 7 w 172"/>
                <a:gd name="T103" fmla="*/ 2 h 85"/>
                <a:gd name="T104" fmla="*/ 0 w 172"/>
                <a:gd name="T105" fmla="*/ 0 h 85"/>
                <a:gd name="T106" fmla="*/ 0 w 172"/>
                <a:gd name="T107" fmla="*/ 0 h 85"/>
                <a:gd name="T108" fmla="*/ 0 w 172"/>
                <a:gd name="T109" fmla="*/ 0 h 85"/>
                <a:gd name="T110" fmla="*/ 0 w 172"/>
                <a:gd name="T111" fmla="*/ 1 h 85"/>
                <a:gd name="T112" fmla="*/ 0 w 172"/>
                <a:gd name="T113" fmla="*/ 1 h 85"/>
                <a:gd name="T114" fmla="*/ 0 w 172"/>
                <a:gd name="T115" fmla="*/ 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85">
                  <a:moveTo>
                    <a:pt x="0" y="1"/>
                  </a:moveTo>
                  <a:lnTo>
                    <a:pt x="7" y="2"/>
                  </a:lnTo>
                  <a:lnTo>
                    <a:pt x="15" y="4"/>
                  </a:lnTo>
                  <a:lnTo>
                    <a:pt x="22" y="7"/>
                  </a:lnTo>
                  <a:lnTo>
                    <a:pt x="30" y="9"/>
                  </a:lnTo>
                  <a:lnTo>
                    <a:pt x="37" y="11"/>
                  </a:lnTo>
                  <a:lnTo>
                    <a:pt x="44" y="13"/>
                  </a:lnTo>
                  <a:lnTo>
                    <a:pt x="52" y="16"/>
                  </a:lnTo>
                  <a:lnTo>
                    <a:pt x="59" y="19"/>
                  </a:lnTo>
                  <a:lnTo>
                    <a:pt x="66" y="22"/>
                  </a:lnTo>
                  <a:lnTo>
                    <a:pt x="73" y="25"/>
                  </a:lnTo>
                  <a:lnTo>
                    <a:pt x="80" y="28"/>
                  </a:lnTo>
                  <a:lnTo>
                    <a:pt x="87" y="32"/>
                  </a:lnTo>
                  <a:lnTo>
                    <a:pt x="94" y="35"/>
                  </a:lnTo>
                  <a:lnTo>
                    <a:pt x="101" y="39"/>
                  </a:lnTo>
                  <a:lnTo>
                    <a:pt x="107" y="42"/>
                  </a:lnTo>
                  <a:lnTo>
                    <a:pt x="114" y="46"/>
                  </a:lnTo>
                  <a:lnTo>
                    <a:pt x="121" y="50"/>
                  </a:lnTo>
                  <a:lnTo>
                    <a:pt x="128" y="54"/>
                  </a:lnTo>
                  <a:lnTo>
                    <a:pt x="136" y="59"/>
                  </a:lnTo>
                  <a:lnTo>
                    <a:pt x="143" y="64"/>
                  </a:lnTo>
                  <a:lnTo>
                    <a:pt x="150" y="68"/>
                  </a:lnTo>
                  <a:lnTo>
                    <a:pt x="157" y="73"/>
                  </a:lnTo>
                  <a:lnTo>
                    <a:pt x="163" y="79"/>
                  </a:lnTo>
                  <a:lnTo>
                    <a:pt x="169" y="85"/>
                  </a:lnTo>
                  <a:lnTo>
                    <a:pt x="170" y="85"/>
                  </a:lnTo>
                  <a:lnTo>
                    <a:pt x="171" y="84"/>
                  </a:lnTo>
                  <a:lnTo>
                    <a:pt x="172" y="83"/>
                  </a:lnTo>
                  <a:lnTo>
                    <a:pt x="172" y="81"/>
                  </a:lnTo>
                  <a:lnTo>
                    <a:pt x="167" y="75"/>
                  </a:lnTo>
                  <a:lnTo>
                    <a:pt x="161" y="69"/>
                  </a:lnTo>
                  <a:lnTo>
                    <a:pt x="154" y="64"/>
                  </a:lnTo>
                  <a:lnTo>
                    <a:pt x="147" y="59"/>
                  </a:lnTo>
                  <a:lnTo>
                    <a:pt x="140" y="54"/>
                  </a:lnTo>
                  <a:lnTo>
                    <a:pt x="132" y="50"/>
                  </a:lnTo>
                  <a:lnTo>
                    <a:pt x="125" y="46"/>
                  </a:lnTo>
                  <a:lnTo>
                    <a:pt x="118" y="42"/>
                  </a:lnTo>
                  <a:lnTo>
                    <a:pt x="111" y="39"/>
                  </a:lnTo>
                  <a:lnTo>
                    <a:pt x="104" y="35"/>
                  </a:lnTo>
                  <a:lnTo>
                    <a:pt x="97" y="31"/>
                  </a:lnTo>
                  <a:lnTo>
                    <a:pt x="90" y="28"/>
                  </a:lnTo>
                  <a:lnTo>
                    <a:pt x="83" y="25"/>
                  </a:lnTo>
                  <a:lnTo>
                    <a:pt x="75" y="22"/>
                  </a:lnTo>
                  <a:lnTo>
                    <a:pt x="68" y="19"/>
                  </a:lnTo>
                  <a:lnTo>
                    <a:pt x="61" y="16"/>
                  </a:lnTo>
                  <a:lnTo>
                    <a:pt x="53" y="14"/>
                  </a:lnTo>
                  <a:lnTo>
                    <a:pt x="46" y="12"/>
                  </a:lnTo>
                  <a:lnTo>
                    <a:pt x="38" y="9"/>
                  </a:lnTo>
                  <a:lnTo>
                    <a:pt x="30" y="7"/>
                  </a:lnTo>
                  <a:lnTo>
                    <a:pt x="23" y="5"/>
                  </a:lnTo>
                  <a:lnTo>
                    <a:pt x="15" y="3"/>
                  </a:lnTo>
                  <a:lnTo>
                    <a:pt x="7" y="2"/>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6" name="Freeform 171"/>
            <p:cNvSpPr>
              <a:spLocks/>
            </p:cNvSpPr>
            <p:nvPr/>
          </p:nvSpPr>
          <p:spPr bwMode="auto">
            <a:xfrm>
              <a:off x="1644" y="1966"/>
              <a:ext cx="215" cy="114"/>
            </a:xfrm>
            <a:custGeom>
              <a:avLst/>
              <a:gdLst>
                <a:gd name="T0" fmla="*/ 209 w 215"/>
                <a:gd name="T1" fmla="*/ 3 h 114"/>
                <a:gd name="T2" fmla="*/ 199 w 215"/>
                <a:gd name="T3" fmla="*/ 11 h 114"/>
                <a:gd name="T4" fmla="*/ 192 w 215"/>
                <a:gd name="T5" fmla="*/ 20 h 114"/>
                <a:gd name="T6" fmla="*/ 186 w 215"/>
                <a:gd name="T7" fmla="*/ 31 h 114"/>
                <a:gd name="T8" fmla="*/ 181 w 215"/>
                <a:gd name="T9" fmla="*/ 42 h 114"/>
                <a:gd name="T10" fmla="*/ 177 w 215"/>
                <a:gd name="T11" fmla="*/ 52 h 114"/>
                <a:gd name="T12" fmla="*/ 173 w 215"/>
                <a:gd name="T13" fmla="*/ 61 h 114"/>
                <a:gd name="T14" fmla="*/ 167 w 215"/>
                <a:gd name="T15" fmla="*/ 69 h 114"/>
                <a:gd name="T16" fmla="*/ 160 w 215"/>
                <a:gd name="T17" fmla="*/ 77 h 114"/>
                <a:gd name="T18" fmla="*/ 152 w 215"/>
                <a:gd name="T19" fmla="*/ 83 h 114"/>
                <a:gd name="T20" fmla="*/ 144 w 215"/>
                <a:gd name="T21" fmla="*/ 89 h 114"/>
                <a:gd name="T22" fmla="*/ 135 w 215"/>
                <a:gd name="T23" fmla="*/ 93 h 114"/>
                <a:gd name="T24" fmla="*/ 122 w 215"/>
                <a:gd name="T25" fmla="*/ 97 h 114"/>
                <a:gd name="T26" fmla="*/ 106 w 215"/>
                <a:gd name="T27" fmla="*/ 98 h 114"/>
                <a:gd name="T28" fmla="*/ 88 w 215"/>
                <a:gd name="T29" fmla="*/ 95 h 114"/>
                <a:gd name="T30" fmla="*/ 72 w 215"/>
                <a:gd name="T31" fmla="*/ 91 h 114"/>
                <a:gd name="T32" fmla="*/ 55 w 215"/>
                <a:gd name="T33" fmla="*/ 84 h 114"/>
                <a:gd name="T34" fmla="*/ 39 w 215"/>
                <a:gd name="T35" fmla="*/ 76 h 114"/>
                <a:gd name="T36" fmla="*/ 24 w 215"/>
                <a:gd name="T37" fmla="*/ 67 h 114"/>
                <a:gd name="T38" fmla="*/ 11 w 215"/>
                <a:gd name="T39" fmla="*/ 57 h 114"/>
                <a:gd name="T40" fmla="*/ 2 w 215"/>
                <a:gd name="T41" fmla="*/ 52 h 114"/>
                <a:gd name="T42" fmla="*/ 0 w 215"/>
                <a:gd name="T43" fmla="*/ 56 h 114"/>
                <a:gd name="T44" fmla="*/ 5 w 215"/>
                <a:gd name="T45" fmla="*/ 64 h 114"/>
                <a:gd name="T46" fmla="*/ 17 w 215"/>
                <a:gd name="T47" fmla="*/ 75 h 114"/>
                <a:gd name="T48" fmla="*/ 31 w 215"/>
                <a:gd name="T49" fmla="*/ 86 h 114"/>
                <a:gd name="T50" fmla="*/ 45 w 215"/>
                <a:gd name="T51" fmla="*/ 95 h 114"/>
                <a:gd name="T52" fmla="*/ 60 w 215"/>
                <a:gd name="T53" fmla="*/ 103 h 114"/>
                <a:gd name="T54" fmla="*/ 76 w 215"/>
                <a:gd name="T55" fmla="*/ 109 h 114"/>
                <a:gd name="T56" fmla="*/ 92 w 215"/>
                <a:gd name="T57" fmla="*/ 113 h 114"/>
                <a:gd name="T58" fmla="*/ 109 w 215"/>
                <a:gd name="T59" fmla="*/ 114 h 114"/>
                <a:gd name="T60" fmla="*/ 125 w 215"/>
                <a:gd name="T61" fmla="*/ 112 h 114"/>
                <a:gd name="T62" fmla="*/ 141 w 215"/>
                <a:gd name="T63" fmla="*/ 106 h 114"/>
                <a:gd name="T64" fmla="*/ 155 w 215"/>
                <a:gd name="T65" fmla="*/ 97 h 114"/>
                <a:gd name="T66" fmla="*/ 167 w 215"/>
                <a:gd name="T67" fmla="*/ 86 h 114"/>
                <a:gd name="T68" fmla="*/ 179 w 215"/>
                <a:gd name="T69" fmla="*/ 69 h 114"/>
                <a:gd name="T70" fmla="*/ 187 w 215"/>
                <a:gd name="T71" fmla="*/ 48 h 114"/>
                <a:gd name="T72" fmla="*/ 193 w 215"/>
                <a:gd name="T73" fmla="*/ 27 h 114"/>
                <a:gd name="T74" fmla="*/ 205 w 215"/>
                <a:gd name="T75" fmla="*/ 8 h 114"/>
                <a:gd name="T76" fmla="*/ 215 w 215"/>
                <a:gd name="T77" fmla="*/ 0 h 114"/>
                <a:gd name="T78" fmla="*/ 215 w 215"/>
                <a:gd name="T79" fmla="*/ 0 h 114"/>
                <a:gd name="T80" fmla="*/ 215 w 215"/>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14">
                  <a:moveTo>
                    <a:pt x="215" y="0"/>
                  </a:moveTo>
                  <a:lnTo>
                    <a:pt x="209" y="3"/>
                  </a:lnTo>
                  <a:lnTo>
                    <a:pt x="204" y="7"/>
                  </a:lnTo>
                  <a:lnTo>
                    <a:pt x="199" y="11"/>
                  </a:lnTo>
                  <a:lnTo>
                    <a:pt x="196" y="15"/>
                  </a:lnTo>
                  <a:lnTo>
                    <a:pt x="192" y="20"/>
                  </a:lnTo>
                  <a:lnTo>
                    <a:pt x="189" y="26"/>
                  </a:lnTo>
                  <a:lnTo>
                    <a:pt x="186" y="31"/>
                  </a:lnTo>
                  <a:lnTo>
                    <a:pt x="183" y="37"/>
                  </a:lnTo>
                  <a:lnTo>
                    <a:pt x="181" y="42"/>
                  </a:lnTo>
                  <a:lnTo>
                    <a:pt x="179" y="47"/>
                  </a:lnTo>
                  <a:lnTo>
                    <a:pt x="177" y="52"/>
                  </a:lnTo>
                  <a:lnTo>
                    <a:pt x="175" y="56"/>
                  </a:lnTo>
                  <a:lnTo>
                    <a:pt x="173" y="61"/>
                  </a:lnTo>
                  <a:lnTo>
                    <a:pt x="170" y="65"/>
                  </a:lnTo>
                  <a:lnTo>
                    <a:pt x="167" y="69"/>
                  </a:lnTo>
                  <a:lnTo>
                    <a:pt x="163" y="73"/>
                  </a:lnTo>
                  <a:lnTo>
                    <a:pt x="160" y="77"/>
                  </a:lnTo>
                  <a:lnTo>
                    <a:pt x="156" y="80"/>
                  </a:lnTo>
                  <a:lnTo>
                    <a:pt x="152" y="83"/>
                  </a:lnTo>
                  <a:lnTo>
                    <a:pt x="148" y="86"/>
                  </a:lnTo>
                  <a:lnTo>
                    <a:pt x="144" y="89"/>
                  </a:lnTo>
                  <a:lnTo>
                    <a:pt x="140" y="91"/>
                  </a:lnTo>
                  <a:lnTo>
                    <a:pt x="135" y="93"/>
                  </a:lnTo>
                  <a:lnTo>
                    <a:pt x="131" y="95"/>
                  </a:lnTo>
                  <a:lnTo>
                    <a:pt x="122" y="97"/>
                  </a:lnTo>
                  <a:lnTo>
                    <a:pt x="114" y="98"/>
                  </a:lnTo>
                  <a:lnTo>
                    <a:pt x="106" y="98"/>
                  </a:lnTo>
                  <a:lnTo>
                    <a:pt x="97" y="97"/>
                  </a:lnTo>
                  <a:lnTo>
                    <a:pt x="88" y="95"/>
                  </a:lnTo>
                  <a:lnTo>
                    <a:pt x="80" y="94"/>
                  </a:lnTo>
                  <a:lnTo>
                    <a:pt x="72" y="91"/>
                  </a:lnTo>
                  <a:lnTo>
                    <a:pt x="63" y="88"/>
                  </a:lnTo>
                  <a:lnTo>
                    <a:pt x="55" y="84"/>
                  </a:lnTo>
                  <a:lnTo>
                    <a:pt x="47" y="80"/>
                  </a:lnTo>
                  <a:lnTo>
                    <a:pt x="39" y="76"/>
                  </a:lnTo>
                  <a:lnTo>
                    <a:pt x="31" y="71"/>
                  </a:lnTo>
                  <a:lnTo>
                    <a:pt x="24" y="67"/>
                  </a:lnTo>
                  <a:lnTo>
                    <a:pt x="17" y="62"/>
                  </a:lnTo>
                  <a:lnTo>
                    <a:pt x="11" y="57"/>
                  </a:lnTo>
                  <a:lnTo>
                    <a:pt x="4" y="52"/>
                  </a:lnTo>
                  <a:lnTo>
                    <a:pt x="2" y="52"/>
                  </a:lnTo>
                  <a:lnTo>
                    <a:pt x="1" y="53"/>
                  </a:lnTo>
                  <a:lnTo>
                    <a:pt x="0" y="56"/>
                  </a:lnTo>
                  <a:lnTo>
                    <a:pt x="0" y="58"/>
                  </a:lnTo>
                  <a:lnTo>
                    <a:pt x="5" y="64"/>
                  </a:lnTo>
                  <a:lnTo>
                    <a:pt x="12" y="69"/>
                  </a:lnTo>
                  <a:lnTo>
                    <a:pt x="17" y="75"/>
                  </a:lnTo>
                  <a:lnTo>
                    <a:pt x="24" y="80"/>
                  </a:lnTo>
                  <a:lnTo>
                    <a:pt x="31" y="86"/>
                  </a:lnTo>
                  <a:lnTo>
                    <a:pt x="38" y="91"/>
                  </a:lnTo>
                  <a:lnTo>
                    <a:pt x="45" y="95"/>
                  </a:lnTo>
                  <a:lnTo>
                    <a:pt x="53" y="99"/>
                  </a:lnTo>
                  <a:lnTo>
                    <a:pt x="60" y="103"/>
                  </a:lnTo>
                  <a:lnTo>
                    <a:pt x="68" y="106"/>
                  </a:lnTo>
                  <a:lnTo>
                    <a:pt x="76" y="109"/>
                  </a:lnTo>
                  <a:lnTo>
                    <a:pt x="84" y="112"/>
                  </a:lnTo>
                  <a:lnTo>
                    <a:pt x="92" y="113"/>
                  </a:lnTo>
                  <a:lnTo>
                    <a:pt x="100" y="114"/>
                  </a:lnTo>
                  <a:lnTo>
                    <a:pt x="109" y="114"/>
                  </a:lnTo>
                  <a:lnTo>
                    <a:pt x="117" y="113"/>
                  </a:lnTo>
                  <a:lnTo>
                    <a:pt x="125" y="112"/>
                  </a:lnTo>
                  <a:lnTo>
                    <a:pt x="133" y="109"/>
                  </a:lnTo>
                  <a:lnTo>
                    <a:pt x="141" y="106"/>
                  </a:lnTo>
                  <a:lnTo>
                    <a:pt x="148" y="102"/>
                  </a:lnTo>
                  <a:lnTo>
                    <a:pt x="155" y="97"/>
                  </a:lnTo>
                  <a:lnTo>
                    <a:pt x="161" y="91"/>
                  </a:lnTo>
                  <a:lnTo>
                    <a:pt x="167" y="86"/>
                  </a:lnTo>
                  <a:lnTo>
                    <a:pt x="173" y="79"/>
                  </a:lnTo>
                  <a:lnTo>
                    <a:pt x="179" y="69"/>
                  </a:lnTo>
                  <a:lnTo>
                    <a:pt x="184" y="59"/>
                  </a:lnTo>
                  <a:lnTo>
                    <a:pt x="187" y="48"/>
                  </a:lnTo>
                  <a:lnTo>
                    <a:pt x="190" y="37"/>
                  </a:lnTo>
                  <a:lnTo>
                    <a:pt x="193" y="27"/>
                  </a:lnTo>
                  <a:lnTo>
                    <a:pt x="199" y="16"/>
                  </a:lnTo>
                  <a:lnTo>
                    <a:pt x="205" y="8"/>
                  </a:lnTo>
                  <a:lnTo>
                    <a:pt x="2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7" name="Freeform 172"/>
            <p:cNvSpPr>
              <a:spLocks/>
            </p:cNvSpPr>
            <p:nvPr/>
          </p:nvSpPr>
          <p:spPr bwMode="auto">
            <a:xfrm>
              <a:off x="1827" y="1980"/>
              <a:ext cx="28" cy="170"/>
            </a:xfrm>
            <a:custGeom>
              <a:avLst/>
              <a:gdLst>
                <a:gd name="T0" fmla="*/ 28 w 28"/>
                <a:gd name="T1" fmla="*/ 0 h 170"/>
                <a:gd name="T2" fmla="*/ 21 w 28"/>
                <a:gd name="T3" fmla="*/ 10 h 170"/>
                <a:gd name="T4" fmla="*/ 16 w 28"/>
                <a:gd name="T5" fmla="*/ 21 h 170"/>
                <a:gd name="T6" fmla="*/ 12 w 28"/>
                <a:gd name="T7" fmla="*/ 32 h 170"/>
                <a:gd name="T8" fmla="*/ 9 w 28"/>
                <a:gd name="T9" fmla="*/ 44 h 170"/>
                <a:gd name="T10" fmla="*/ 8 w 28"/>
                <a:gd name="T11" fmla="*/ 56 h 170"/>
                <a:gd name="T12" fmla="*/ 6 w 28"/>
                <a:gd name="T13" fmla="*/ 68 h 170"/>
                <a:gd name="T14" fmla="*/ 5 w 28"/>
                <a:gd name="T15" fmla="*/ 80 h 170"/>
                <a:gd name="T16" fmla="*/ 3 w 28"/>
                <a:gd name="T17" fmla="*/ 92 h 170"/>
                <a:gd name="T18" fmla="*/ 2 w 28"/>
                <a:gd name="T19" fmla="*/ 102 h 170"/>
                <a:gd name="T20" fmla="*/ 1 w 28"/>
                <a:gd name="T21" fmla="*/ 113 h 170"/>
                <a:gd name="T22" fmla="*/ 0 w 28"/>
                <a:gd name="T23" fmla="*/ 125 h 170"/>
                <a:gd name="T24" fmla="*/ 1 w 28"/>
                <a:gd name="T25" fmla="*/ 136 h 170"/>
                <a:gd name="T26" fmla="*/ 2 w 28"/>
                <a:gd name="T27" fmla="*/ 148 h 170"/>
                <a:gd name="T28" fmla="*/ 6 w 28"/>
                <a:gd name="T29" fmla="*/ 158 h 170"/>
                <a:gd name="T30" fmla="*/ 13 w 28"/>
                <a:gd name="T31" fmla="*/ 165 h 170"/>
                <a:gd name="T32" fmla="*/ 23 w 28"/>
                <a:gd name="T33" fmla="*/ 170 h 170"/>
                <a:gd name="T34" fmla="*/ 24 w 28"/>
                <a:gd name="T35" fmla="*/ 170 h 170"/>
                <a:gd name="T36" fmla="*/ 27 w 28"/>
                <a:gd name="T37" fmla="*/ 169 h 170"/>
                <a:gd name="T38" fmla="*/ 28 w 28"/>
                <a:gd name="T39" fmla="*/ 167 h 170"/>
                <a:gd name="T40" fmla="*/ 27 w 28"/>
                <a:gd name="T41" fmla="*/ 166 h 170"/>
                <a:gd name="T42" fmla="*/ 20 w 28"/>
                <a:gd name="T43" fmla="*/ 158 h 170"/>
                <a:gd name="T44" fmla="*/ 15 w 28"/>
                <a:gd name="T45" fmla="*/ 149 h 170"/>
                <a:gd name="T46" fmla="*/ 11 w 28"/>
                <a:gd name="T47" fmla="*/ 140 h 170"/>
                <a:gd name="T48" fmla="*/ 9 w 28"/>
                <a:gd name="T49" fmla="*/ 130 h 170"/>
                <a:gd name="T50" fmla="*/ 8 w 28"/>
                <a:gd name="T51" fmla="*/ 121 h 170"/>
                <a:gd name="T52" fmla="*/ 8 w 28"/>
                <a:gd name="T53" fmla="*/ 111 h 170"/>
                <a:gd name="T54" fmla="*/ 8 w 28"/>
                <a:gd name="T55" fmla="*/ 101 h 170"/>
                <a:gd name="T56" fmla="*/ 9 w 28"/>
                <a:gd name="T57" fmla="*/ 91 h 170"/>
                <a:gd name="T58" fmla="*/ 10 w 28"/>
                <a:gd name="T59" fmla="*/ 79 h 170"/>
                <a:gd name="T60" fmla="*/ 10 w 28"/>
                <a:gd name="T61" fmla="*/ 67 h 170"/>
                <a:gd name="T62" fmla="*/ 11 w 28"/>
                <a:gd name="T63" fmla="*/ 55 h 170"/>
                <a:gd name="T64" fmla="*/ 12 w 28"/>
                <a:gd name="T65" fmla="*/ 43 h 170"/>
                <a:gd name="T66" fmla="*/ 14 w 28"/>
                <a:gd name="T67" fmla="*/ 32 h 170"/>
                <a:gd name="T68" fmla="*/ 17 w 28"/>
                <a:gd name="T69" fmla="*/ 21 h 170"/>
                <a:gd name="T70" fmla="*/ 22 w 28"/>
                <a:gd name="T71" fmla="*/ 10 h 170"/>
                <a:gd name="T72" fmla="*/ 28 w 28"/>
                <a:gd name="T73" fmla="*/ 0 h 170"/>
                <a:gd name="T74" fmla="*/ 28 w 28"/>
                <a:gd name="T75" fmla="*/ 0 h 170"/>
                <a:gd name="T76" fmla="*/ 28 w 28"/>
                <a:gd name="T77" fmla="*/ 0 h 170"/>
                <a:gd name="T78" fmla="*/ 28 w 28"/>
                <a:gd name="T79" fmla="*/ 0 h 170"/>
                <a:gd name="T80" fmla="*/ 28 w 28"/>
                <a:gd name="T81" fmla="*/ 0 h 170"/>
                <a:gd name="T82" fmla="*/ 28 w 28"/>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 h="170">
                  <a:moveTo>
                    <a:pt x="28" y="0"/>
                  </a:moveTo>
                  <a:lnTo>
                    <a:pt x="21" y="10"/>
                  </a:lnTo>
                  <a:lnTo>
                    <a:pt x="16" y="21"/>
                  </a:lnTo>
                  <a:lnTo>
                    <a:pt x="12" y="32"/>
                  </a:lnTo>
                  <a:lnTo>
                    <a:pt x="9" y="44"/>
                  </a:lnTo>
                  <a:lnTo>
                    <a:pt x="8" y="56"/>
                  </a:lnTo>
                  <a:lnTo>
                    <a:pt x="6" y="68"/>
                  </a:lnTo>
                  <a:lnTo>
                    <a:pt x="5" y="80"/>
                  </a:lnTo>
                  <a:lnTo>
                    <a:pt x="3" y="92"/>
                  </a:lnTo>
                  <a:lnTo>
                    <a:pt x="2" y="102"/>
                  </a:lnTo>
                  <a:lnTo>
                    <a:pt x="1" y="113"/>
                  </a:lnTo>
                  <a:lnTo>
                    <a:pt x="0" y="125"/>
                  </a:lnTo>
                  <a:lnTo>
                    <a:pt x="1" y="136"/>
                  </a:lnTo>
                  <a:lnTo>
                    <a:pt x="2" y="148"/>
                  </a:lnTo>
                  <a:lnTo>
                    <a:pt x="6" y="158"/>
                  </a:lnTo>
                  <a:lnTo>
                    <a:pt x="13" y="165"/>
                  </a:lnTo>
                  <a:lnTo>
                    <a:pt x="23" y="170"/>
                  </a:lnTo>
                  <a:lnTo>
                    <a:pt x="24" y="170"/>
                  </a:lnTo>
                  <a:lnTo>
                    <a:pt x="27" y="169"/>
                  </a:lnTo>
                  <a:lnTo>
                    <a:pt x="28" y="167"/>
                  </a:lnTo>
                  <a:lnTo>
                    <a:pt x="27" y="166"/>
                  </a:lnTo>
                  <a:lnTo>
                    <a:pt x="20" y="158"/>
                  </a:lnTo>
                  <a:lnTo>
                    <a:pt x="15" y="149"/>
                  </a:lnTo>
                  <a:lnTo>
                    <a:pt x="11" y="140"/>
                  </a:lnTo>
                  <a:lnTo>
                    <a:pt x="9" y="130"/>
                  </a:lnTo>
                  <a:lnTo>
                    <a:pt x="8" y="121"/>
                  </a:lnTo>
                  <a:lnTo>
                    <a:pt x="8" y="111"/>
                  </a:lnTo>
                  <a:lnTo>
                    <a:pt x="8" y="101"/>
                  </a:lnTo>
                  <a:lnTo>
                    <a:pt x="9" y="91"/>
                  </a:lnTo>
                  <a:lnTo>
                    <a:pt x="10" y="79"/>
                  </a:lnTo>
                  <a:lnTo>
                    <a:pt x="10" y="67"/>
                  </a:lnTo>
                  <a:lnTo>
                    <a:pt x="11" y="55"/>
                  </a:lnTo>
                  <a:lnTo>
                    <a:pt x="12" y="43"/>
                  </a:lnTo>
                  <a:lnTo>
                    <a:pt x="14" y="32"/>
                  </a:lnTo>
                  <a:lnTo>
                    <a:pt x="17" y="21"/>
                  </a:lnTo>
                  <a:lnTo>
                    <a:pt x="22" y="1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8" name="Freeform 173"/>
            <p:cNvSpPr>
              <a:spLocks/>
            </p:cNvSpPr>
            <p:nvPr/>
          </p:nvSpPr>
          <p:spPr bwMode="auto">
            <a:xfrm>
              <a:off x="1932" y="1862"/>
              <a:ext cx="229" cy="97"/>
            </a:xfrm>
            <a:custGeom>
              <a:avLst/>
              <a:gdLst>
                <a:gd name="T0" fmla="*/ 8 w 229"/>
                <a:gd name="T1" fmla="*/ 90 h 97"/>
                <a:gd name="T2" fmla="*/ 24 w 229"/>
                <a:gd name="T3" fmla="*/ 94 h 97"/>
                <a:gd name="T4" fmla="*/ 42 w 229"/>
                <a:gd name="T5" fmla="*/ 96 h 97"/>
                <a:gd name="T6" fmla="*/ 58 w 229"/>
                <a:gd name="T7" fmla="*/ 97 h 97"/>
                <a:gd name="T8" fmla="*/ 76 w 229"/>
                <a:gd name="T9" fmla="*/ 95 h 97"/>
                <a:gd name="T10" fmla="*/ 92 w 229"/>
                <a:gd name="T11" fmla="*/ 93 h 97"/>
                <a:gd name="T12" fmla="*/ 109 w 229"/>
                <a:gd name="T13" fmla="*/ 88 h 97"/>
                <a:gd name="T14" fmla="*/ 125 w 229"/>
                <a:gd name="T15" fmla="*/ 82 h 97"/>
                <a:gd name="T16" fmla="*/ 142 w 229"/>
                <a:gd name="T17" fmla="*/ 75 h 97"/>
                <a:gd name="T18" fmla="*/ 158 w 229"/>
                <a:gd name="T19" fmla="*/ 66 h 97"/>
                <a:gd name="T20" fmla="*/ 174 w 229"/>
                <a:gd name="T21" fmla="*/ 56 h 97"/>
                <a:gd name="T22" fmla="*/ 189 w 229"/>
                <a:gd name="T23" fmla="*/ 47 h 97"/>
                <a:gd name="T24" fmla="*/ 202 w 229"/>
                <a:gd name="T25" fmla="*/ 38 h 97"/>
                <a:gd name="T26" fmla="*/ 213 w 229"/>
                <a:gd name="T27" fmla="*/ 30 h 97"/>
                <a:gd name="T28" fmla="*/ 221 w 229"/>
                <a:gd name="T29" fmla="*/ 21 h 97"/>
                <a:gd name="T30" fmla="*/ 228 w 229"/>
                <a:gd name="T31" fmla="*/ 10 h 97"/>
                <a:gd name="T32" fmla="*/ 229 w 229"/>
                <a:gd name="T33" fmla="*/ 1 h 97"/>
                <a:gd name="T34" fmla="*/ 225 w 229"/>
                <a:gd name="T35" fmla="*/ 0 h 97"/>
                <a:gd name="T36" fmla="*/ 219 w 229"/>
                <a:gd name="T37" fmla="*/ 8 h 97"/>
                <a:gd name="T38" fmla="*/ 211 w 229"/>
                <a:gd name="T39" fmla="*/ 17 h 97"/>
                <a:gd name="T40" fmla="*/ 202 w 229"/>
                <a:gd name="T41" fmla="*/ 25 h 97"/>
                <a:gd name="T42" fmla="*/ 192 w 229"/>
                <a:gd name="T43" fmla="*/ 33 h 97"/>
                <a:gd name="T44" fmla="*/ 180 w 229"/>
                <a:gd name="T45" fmla="*/ 40 h 97"/>
                <a:gd name="T46" fmla="*/ 167 w 229"/>
                <a:gd name="T47" fmla="*/ 49 h 97"/>
                <a:gd name="T48" fmla="*/ 154 w 229"/>
                <a:gd name="T49" fmla="*/ 57 h 97"/>
                <a:gd name="T50" fmla="*/ 141 w 229"/>
                <a:gd name="T51" fmla="*/ 65 h 97"/>
                <a:gd name="T52" fmla="*/ 126 w 229"/>
                <a:gd name="T53" fmla="*/ 73 h 97"/>
                <a:gd name="T54" fmla="*/ 110 w 229"/>
                <a:gd name="T55" fmla="*/ 79 h 97"/>
                <a:gd name="T56" fmla="*/ 94 w 229"/>
                <a:gd name="T57" fmla="*/ 86 h 97"/>
                <a:gd name="T58" fmla="*/ 77 w 229"/>
                <a:gd name="T59" fmla="*/ 90 h 97"/>
                <a:gd name="T60" fmla="*/ 60 w 229"/>
                <a:gd name="T61" fmla="*/ 92 h 97"/>
                <a:gd name="T62" fmla="*/ 43 w 229"/>
                <a:gd name="T63" fmla="*/ 93 h 97"/>
                <a:gd name="T64" fmla="*/ 26 w 229"/>
                <a:gd name="T65" fmla="*/ 92 h 97"/>
                <a:gd name="T66" fmla="*/ 8 w 229"/>
                <a:gd name="T67" fmla="*/ 89 h 97"/>
                <a:gd name="T68" fmla="*/ 0 w 229"/>
                <a:gd name="T69" fmla="*/ 86 h 97"/>
                <a:gd name="T70" fmla="*/ 0 w 229"/>
                <a:gd name="T71" fmla="*/ 87 h 97"/>
                <a:gd name="T72" fmla="*/ 0 w 229"/>
                <a:gd name="T73" fmla="*/ 87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9" h="97">
                  <a:moveTo>
                    <a:pt x="0" y="87"/>
                  </a:moveTo>
                  <a:lnTo>
                    <a:pt x="8" y="90"/>
                  </a:lnTo>
                  <a:lnTo>
                    <a:pt x="16" y="92"/>
                  </a:lnTo>
                  <a:lnTo>
                    <a:pt x="24" y="94"/>
                  </a:lnTo>
                  <a:lnTo>
                    <a:pt x="33" y="95"/>
                  </a:lnTo>
                  <a:lnTo>
                    <a:pt x="42" y="96"/>
                  </a:lnTo>
                  <a:lnTo>
                    <a:pt x="50" y="97"/>
                  </a:lnTo>
                  <a:lnTo>
                    <a:pt x="58" y="97"/>
                  </a:lnTo>
                  <a:lnTo>
                    <a:pt x="67" y="96"/>
                  </a:lnTo>
                  <a:lnTo>
                    <a:pt x="76" y="95"/>
                  </a:lnTo>
                  <a:lnTo>
                    <a:pt x="84" y="94"/>
                  </a:lnTo>
                  <a:lnTo>
                    <a:pt x="92" y="93"/>
                  </a:lnTo>
                  <a:lnTo>
                    <a:pt x="101" y="90"/>
                  </a:lnTo>
                  <a:lnTo>
                    <a:pt x="109" y="88"/>
                  </a:lnTo>
                  <a:lnTo>
                    <a:pt x="117" y="85"/>
                  </a:lnTo>
                  <a:lnTo>
                    <a:pt x="125" y="82"/>
                  </a:lnTo>
                  <a:lnTo>
                    <a:pt x="133" y="79"/>
                  </a:lnTo>
                  <a:lnTo>
                    <a:pt x="142" y="75"/>
                  </a:lnTo>
                  <a:lnTo>
                    <a:pt x="150" y="71"/>
                  </a:lnTo>
                  <a:lnTo>
                    <a:pt x="158" y="66"/>
                  </a:lnTo>
                  <a:lnTo>
                    <a:pt x="166" y="62"/>
                  </a:lnTo>
                  <a:lnTo>
                    <a:pt x="174" y="56"/>
                  </a:lnTo>
                  <a:lnTo>
                    <a:pt x="182" y="52"/>
                  </a:lnTo>
                  <a:lnTo>
                    <a:pt x="189" y="47"/>
                  </a:lnTo>
                  <a:lnTo>
                    <a:pt x="197" y="41"/>
                  </a:lnTo>
                  <a:lnTo>
                    <a:pt x="202" y="38"/>
                  </a:lnTo>
                  <a:lnTo>
                    <a:pt x="207" y="34"/>
                  </a:lnTo>
                  <a:lnTo>
                    <a:pt x="213" y="30"/>
                  </a:lnTo>
                  <a:lnTo>
                    <a:pt x="217" y="25"/>
                  </a:lnTo>
                  <a:lnTo>
                    <a:pt x="221" y="21"/>
                  </a:lnTo>
                  <a:lnTo>
                    <a:pt x="225" y="15"/>
                  </a:lnTo>
                  <a:lnTo>
                    <a:pt x="228" y="10"/>
                  </a:lnTo>
                  <a:lnTo>
                    <a:pt x="229" y="3"/>
                  </a:lnTo>
                  <a:lnTo>
                    <a:pt x="229" y="1"/>
                  </a:lnTo>
                  <a:lnTo>
                    <a:pt x="227" y="0"/>
                  </a:lnTo>
                  <a:lnTo>
                    <a:pt x="225" y="0"/>
                  </a:lnTo>
                  <a:lnTo>
                    <a:pt x="223" y="3"/>
                  </a:lnTo>
                  <a:lnTo>
                    <a:pt x="219" y="8"/>
                  </a:lnTo>
                  <a:lnTo>
                    <a:pt x="215" y="13"/>
                  </a:lnTo>
                  <a:lnTo>
                    <a:pt x="211" y="17"/>
                  </a:lnTo>
                  <a:lnTo>
                    <a:pt x="207" y="21"/>
                  </a:lnTo>
                  <a:lnTo>
                    <a:pt x="202" y="25"/>
                  </a:lnTo>
                  <a:lnTo>
                    <a:pt x="197" y="29"/>
                  </a:lnTo>
                  <a:lnTo>
                    <a:pt x="192" y="33"/>
                  </a:lnTo>
                  <a:lnTo>
                    <a:pt x="187" y="36"/>
                  </a:lnTo>
                  <a:lnTo>
                    <a:pt x="180" y="40"/>
                  </a:lnTo>
                  <a:lnTo>
                    <a:pt x="173" y="45"/>
                  </a:lnTo>
                  <a:lnTo>
                    <a:pt x="167" y="49"/>
                  </a:lnTo>
                  <a:lnTo>
                    <a:pt x="161" y="53"/>
                  </a:lnTo>
                  <a:lnTo>
                    <a:pt x="154" y="57"/>
                  </a:lnTo>
                  <a:lnTo>
                    <a:pt x="147" y="61"/>
                  </a:lnTo>
                  <a:lnTo>
                    <a:pt x="141" y="65"/>
                  </a:lnTo>
                  <a:lnTo>
                    <a:pt x="134" y="68"/>
                  </a:lnTo>
                  <a:lnTo>
                    <a:pt x="126" y="73"/>
                  </a:lnTo>
                  <a:lnTo>
                    <a:pt x="118" y="77"/>
                  </a:lnTo>
                  <a:lnTo>
                    <a:pt x="110" y="79"/>
                  </a:lnTo>
                  <a:lnTo>
                    <a:pt x="102" y="83"/>
                  </a:lnTo>
                  <a:lnTo>
                    <a:pt x="94" y="86"/>
                  </a:lnTo>
                  <a:lnTo>
                    <a:pt x="85" y="88"/>
                  </a:lnTo>
                  <a:lnTo>
                    <a:pt x="77" y="90"/>
                  </a:lnTo>
                  <a:lnTo>
                    <a:pt x="68" y="91"/>
                  </a:lnTo>
                  <a:lnTo>
                    <a:pt x="60" y="92"/>
                  </a:lnTo>
                  <a:lnTo>
                    <a:pt x="51" y="93"/>
                  </a:lnTo>
                  <a:lnTo>
                    <a:pt x="43" y="93"/>
                  </a:lnTo>
                  <a:lnTo>
                    <a:pt x="34" y="93"/>
                  </a:lnTo>
                  <a:lnTo>
                    <a:pt x="26" y="92"/>
                  </a:lnTo>
                  <a:lnTo>
                    <a:pt x="17" y="90"/>
                  </a:lnTo>
                  <a:lnTo>
                    <a:pt x="8" y="89"/>
                  </a:lnTo>
                  <a:lnTo>
                    <a:pt x="0" y="86"/>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199" name="Freeform 174"/>
            <p:cNvSpPr>
              <a:spLocks/>
            </p:cNvSpPr>
            <p:nvPr/>
          </p:nvSpPr>
          <p:spPr bwMode="auto">
            <a:xfrm>
              <a:off x="1941" y="1903"/>
              <a:ext cx="231" cy="97"/>
            </a:xfrm>
            <a:custGeom>
              <a:avLst/>
              <a:gdLst>
                <a:gd name="T0" fmla="*/ 8 w 231"/>
                <a:gd name="T1" fmla="*/ 90 h 97"/>
                <a:gd name="T2" fmla="*/ 26 w 231"/>
                <a:gd name="T3" fmla="*/ 94 h 97"/>
                <a:gd name="T4" fmla="*/ 42 w 231"/>
                <a:gd name="T5" fmla="*/ 96 h 97"/>
                <a:gd name="T6" fmla="*/ 60 w 231"/>
                <a:gd name="T7" fmla="*/ 97 h 97"/>
                <a:gd name="T8" fmla="*/ 77 w 231"/>
                <a:gd name="T9" fmla="*/ 95 h 97"/>
                <a:gd name="T10" fmla="*/ 94 w 231"/>
                <a:gd name="T11" fmla="*/ 93 h 97"/>
                <a:gd name="T12" fmla="*/ 111 w 231"/>
                <a:gd name="T13" fmla="*/ 88 h 97"/>
                <a:gd name="T14" fmla="*/ 127 w 231"/>
                <a:gd name="T15" fmla="*/ 82 h 97"/>
                <a:gd name="T16" fmla="*/ 143 w 231"/>
                <a:gd name="T17" fmla="*/ 75 h 97"/>
                <a:gd name="T18" fmla="*/ 160 w 231"/>
                <a:gd name="T19" fmla="*/ 66 h 97"/>
                <a:gd name="T20" fmla="*/ 176 w 231"/>
                <a:gd name="T21" fmla="*/ 57 h 97"/>
                <a:gd name="T22" fmla="*/ 191 w 231"/>
                <a:gd name="T23" fmla="*/ 47 h 97"/>
                <a:gd name="T24" fmla="*/ 204 w 231"/>
                <a:gd name="T25" fmla="*/ 38 h 97"/>
                <a:gd name="T26" fmla="*/ 214 w 231"/>
                <a:gd name="T27" fmla="*/ 30 h 97"/>
                <a:gd name="T28" fmla="*/ 223 w 231"/>
                <a:gd name="T29" fmla="*/ 21 h 97"/>
                <a:gd name="T30" fmla="*/ 229 w 231"/>
                <a:gd name="T31" fmla="*/ 10 h 97"/>
                <a:gd name="T32" fmla="*/ 230 w 231"/>
                <a:gd name="T33" fmla="*/ 1 h 97"/>
                <a:gd name="T34" fmla="*/ 227 w 231"/>
                <a:gd name="T35" fmla="*/ 1 h 97"/>
                <a:gd name="T36" fmla="*/ 221 w 231"/>
                <a:gd name="T37" fmla="*/ 8 h 97"/>
                <a:gd name="T38" fmla="*/ 212 w 231"/>
                <a:gd name="T39" fmla="*/ 17 h 97"/>
                <a:gd name="T40" fmla="*/ 203 w 231"/>
                <a:gd name="T41" fmla="*/ 25 h 97"/>
                <a:gd name="T42" fmla="*/ 193 w 231"/>
                <a:gd name="T43" fmla="*/ 33 h 97"/>
                <a:gd name="T44" fmla="*/ 182 w 231"/>
                <a:gd name="T45" fmla="*/ 40 h 97"/>
                <a:gd name="T46" fmla="*/ 168 w 231"/>
                <a:gd name="T47" fmla="*/ 49 h 97"/>
                <a:gd name="T48" fmla="*/ 156 w 231"/>
                <a:gd name="T49" fmla="*/ 57 h 97"/>
                <a:gd name="T50" fmla="*/ 142 w 231"/>
                <a:gd name="T51" fmla="*/ 65 h 97"/>
                <a:gd name="T52" fmla="*/ 127 w 231"/>
                <a:gd name="T53" fmla="*/ 73 h 97"/>
                <a:gd name="T54" fmla="*/ 112 w 231"/>
                <a:gd name="T55" fmla="*/ 80 h 97"/>
                <a:gd name="T56" fmla="*/ 95 w 231"/>
                <a:gd name="T57" fmla="*/ 86 h 97"/>
                <a:gd name="T58" fmla="*/ 78 w 231"/>
                <a:gd name="T59" fmla="*/ 90 h 97"/>
                <a:gd name="T60" fmla="*/ 61 w 231"/>
                <a:gd name="T61" fmla="*/ 93 h 97"/>
                <a:gd name="T62" fmla="*/ 44 w 231"/>
                <a:gd name="T63" fmla="*/ 94 h 97"/>
                <a:gd name="T64" fmla="*/ 27 w 231"/>
                <a:gd name="T65" fmla="*/ 93 h 97"/>
                <a:gd name="T66" fmla="*/ 10 w 231"/>
                <a:gd name="T67" fmla="*/ 89 h 97"/>
                <a:gd name="T68" fmla="*/ 0 w 231"/>
                <a:gd name="T69" fmla="*/ 87 h 97"/>
                <a:gd name="T70" fmla="*/ 0 w 231"/>
                <a:gd name="T71" fmla="*/ 87 h 97"/>
                <a:gd name="T72" fmla="*/ 0 w 231"/>
                <a:gd name="T73" fmla="*/ 87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1" h="97">
                  <a:moveTo>
                    <a:pt x="0" y="87"/>
                  </a:moveTo>
                  <a:lnTo>
                    <a:pt x="8" y="90"/>
                  </a:lnTo>
                  <a:lnTo>
                    <a:pt x="17" y="92"/>
                  </a:lnTo>
                  <a:lnTo>
                    <a:pt x="26" y="94"/>
                  </a:lnTo>
                  <a:lnTo>
                    <a:pt x="34" y="95"/>
                  </a:lnTo>
                  <a:lnTo>
                    <a:pt x="42" y="96"/>
                  </a:lnTo>
                  <a:lnTo>
                    <a:pt x="51" y="97"/>
                  </a:lnTo>
                  <a:lnTo>
                    <a:pt x="60" y="97"/>
                  </a:lnTo>
                  <a:lnTo>
                    <a:pt x="68" y="96"/>
                  </a:lnTo>
                  <a:lnTo>
                    <a:pt x="77" y="95"/>
                  </a:lnTo>
                  <a:lnTo>
                    <a:pt x="86" y="94"/>
                  </a:lnTo>
                  <a:lnTo>
                    <a:pt x="94" y="93"/>
                  </a:lnTo>
                  <a:lnTo>
                    <a:pt x="103" y="90"/>
                  </a:lnTo>
                  <a:lnTo>
                    <a:pt x="111" y="88"/>
                  </a:lnTo>
                  <a:lnTo>
                    <a:pt x="119" y="85"/>
                  </a:lnTo>
                  <a:lnTo>
                    <a:pt x="127" y="82"/>
                  </a:lnTo>
                  <a:lnTo>
                    <a:pt x="135" y="79"/>
                  </a:lnTo>
                  <a:lnTo>
                    <a:pt x="143" y="75"/>
                  </a:lnTo>
                  <a:lnTo>
                    <a:pt x="152" y="71"/>
                  </a:lnTo>
                  <a:lnTo>
                    <a:pt x="160" y="66"/>
                  </a:lnTo>
                  <a:lnTo>
                    <a:pt x="168" y="62"/>
                  </a:lnTo>
                  <a:lnTo>
                    <a:pt x="176" y="57"/>
                  </a:lnTo>
                  <a:lnTo>
                    <a:pt x="183" y="52"/>
                  </a:lnTo>
                  <a:lnTo>
                    <a:pt x="191" y="47"/>
                  </a:lnTo>
                  <a:lnTo>
                    <a:pt x="198" y="42"/>
                  </a:lnTo>
                  <a:lnTo>
                    <a:pt x="204" y="38"/>
                  </a:lnTo>
                  <a:lnTo>
                    <a:pt x="209" y="34"/>
                  </a:lnTo>
                  <a:lnTo>
                    <a:pt x="214" y="30"/>
                  </a:lnTo>
                  <a:lnTo>
                    <a:pt x="219" y="26"/>
                  </a:lnTo>
                  <a:lnTo>
                    <a:pt x="223" y="21"/>
                  </a:lnTo>
                  <a:lnTo>
                    <a:pt x="226" y="15"/>
                  </a:lnTo>
                  <a:lnTo>
                    <a:pt x="229" y="10"/>
                  </a:lnTo>
                  <a:lnTo>
                    <a:pt x="231" y="4"/>
                  </a:lnTo>
                  <a:lnTo>
                    <a:pt x="230" y="1"/>
                  </a:lnTo>
                  <a:lnTo>
                    <a:pt x="228" y="0"/>
                  </a:lnTo>
                  <a:lnTo>
                    <a:pt x="227" y="1"/>
                  </a:lnTo>
                  <a:lnTo>
                    <a:pt x="224" y="3"/>
                  </a:lnTo>
                  <a:lnTo>
                    <a:pt x="221" y="8"/>
                  </a:lnTo>
                  <a:lnTo>
                    <a:pt x="217" y="12"/>
                  </a:lnTo>
                  <a:lnTo>
                    <a:pt x="212" y="17"/>
                  </a:lnTo>
                  <a:lnTo>
                    <a:pt x="208" y="21"/>
                  </a:lnTo>
                  <a:lnTo>
                    <a:pt x="203" y="25"/>
                  </a:lnTo>
                  <a:lnTo>
                    <a:pt x="198" y="29"/>
                  </a:lnTo>
                  <a:lnTo>
                    <a:pt x="193" y="33"/>
                  </a:lnTo>
                  <a:lnTo>
                    <a:pt x="188" y="36"/>
                  </a:lnTo>
                  <a:lnTo>
                    <a:pt x="182" y="40"/>
                  </a:lnTo>
                  <a:lnTo>
                    <a:pt x="175" y="45"/>
                  </a:lnTo>
                  <a:lnTo>
                    <a:pt x="168" y="49"/>
                  </a:lnTo>
                  <a:lnTo>
                    <a:pt x="162" y="53"/>
                  </a:lnTo>
                  <a:lnTo>
                    <a:pt x="156" y="57"/>
                  </a:lnTo>
                  <a:lnTo>
                    <a:pt x="149" y="62"/>
                  </a:lnTo>
                  <a:lnTo>
                    <a:pt x="142" y="65"/>
                  </a:lnTo>
                  <a:lnTo>
                    <a:pt x="135" y="69"/>
                  </a:lnTo>
                  <a:lnTo>
                    <a:pt x="127" y="73"/>
                  </a:lnTo>
                  <a:lnTo>
                    <a:pt x="120" y="77"/>
                  </a:lnTo>
                  <a:lnTo>
                    <a:pt x="112" y="80"/>
                  </a:lnTo>
                  <a:lnTo>
                    <a:pt x="103" y="83"/>
                  </a:lnTo>
                  <a:lnTo>
                    <a:pt x="95" y="86"/>
                  </a:lnTo>
                  <a:lnTo>
                    <a:pt x="86" y="88"/>
                  </a:lnTo>
                  <a:lnTo>
                    <a:pt x="78" y="90"/>
                  </a:lnTo>
                  <a:lnTo>
                    <a:pt x="70" y="91"/>
                  </a:lnTo>
                  <a:lnTo>
                    <a:pt x="61" y="93"/>
                  </a:lnTo>
                  <a:lnTo>
                    <a:pt x="52" y="93"/>
                  </a:lnTo>
                  <a:lnTo>
                    <a:pt x="44" y="94"/>
                  </a:lnTo>
                  <a:lnTo>
                    <a:pt x="36" y="93"/>
                  </a:lnTo>
                  <a:lnTo>
                    <a:pt x="27" y="93"/>
                  </a:lnTo>
                  <a:lnTo>
                    <a:pt x="18" y="91"/>
                  </a:lnTo>
                  <a:lnTo>
                    <a:pt x="10" y="89"/>
                  </a:lnTo>
                  <a:lnTo>
                    <a:pt x="1" y="87"/>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0" name="Freeform 175"/>
            <p:cNvSpPr>
              <a:spLocks/>
            </p:cNvSpPr>
            <p:nvPr/>
          </p:nvSpPr>
          <p:spPr bwMode="auto">
            <a:xfrm>
              <a:off x="2117" y="1828"/>
              <a:ext cx="40" cy="154"/>
            </a:xfrm>
            <a:custGeom>
              <a:avLst/>
              <a:gdLst>
                <a:gd name="T0" fmla="*/ 26 w 40"/>
                <a:gd name="T1" fmla="*/ 0 h 154"/>
                <a:gd name="T2" fmla="*/ 22 w 40"/>
                <a:gd name="T3" fmla="*/ 8 h 154"/>
                <a:gd name="T4" fmla="*/ 17 w 40"/>
                <a:gd name="T5" fmla="*/ 17 h 154"/>
                <a:gd name="T6" fmla="*/ 13 w 40"/>
                <a:gd name="T7" fmla="*/ 26 h 154"/>
                <a:gd name="T8" fmla="*/ 8 w 40"/>
                <a:gd name="T9" fmla="*/ 35 h 154"/>
                <a:gd name="T10" fmla="*/ 5 w 40"/>
                <a:gd name="T11" fmla="*/ 44 h 154"/>
                <a:gd name="T12" fmla="*/ 2 w 40"/>
                <a:gd name="T13" fmla="*/ 54 h 154"/>
                <a:gd name="T14" fmla="*/ 0 w 40"/>
                <a:gd name="T15" fmla="*/ 63 h 154"/>
                <a:gd name="T16" fmla="*/ 0 w 40"/>
                <a:gd name="T17" fmla="*/ 73 h 154"/>
                <a:gd name="T18" fmla="*/ 1 w 40"/>
                <a:gd name="T19" fmla="*/ 83 h 154"/>
                <a:gd name="T20" fmla="*/ 3 w 40"/>
                <a:gd name="T21" fmla="*/ 94 h 154"/>
                <a:gd name="T22" fmla="*/ 5 w 40"/>
                <a:gd name="T23" fmla="*/ 104 h 154"/>
                <a:gd name="T24" fmla="*/ 8 w 40"/>
                <a:gd name="T25" fmla="*/ 115 h 154"/>
                <a:gd name="T26" fmla="*/ 12 w 40"/>
                <a:gd name="T27" fmla="*/ 125 h 154"/>
                <a:gd name="T28" fmla="*/ 17 w 40"/>
                <a:gd name="T29" fmla="*/ 135 h 154"/>
                <a:gd name="T30" fmla="*/ 22 w 40"/>
                <a:gd name="T31" fmla="*/ 143 h 154"/>
                <a:gd name="T32" fmla="*/ 28 w 40"/>
                <a:gd name="T33" fmla="*/ 152 h 154"/>
                <a:gd name="T34" fmla="*/ 32 w 40"/>
                <a:gd name="T35" fmla="*/ 154 h 154"/>
                <a:gd name="T36" fmla="*/ 36 w 40"/>
                <a:gd name="T37" fmla="*/ 152 h 154"/>
                <a:gd name="T38" fmla="*/ 38 w 40"/>
                <a:gd name="T39" fmla="*/ 149 h 154"/>
                <a:gd name="T40" fmla="*/ 40 w 40"/>
                <a:gd name="T41" fmla="*/ 145 h 154"/>
                <a:gd name="T42" fmla="*/ 38 w 40"/>
                <a:gd name="T43" fmla="*/ 137 h 154"/>
                <a:gd name="T44" fmla="*/ 36 w 40"/>
                <a:gd name="T45" fmla="*/ 128 h 154"/>
                <a:gd name="T46" fmla="*/ 34 w 40"/>
                <a:gd name="T47" fmla="*/ 120 h 154"/>
                <a:gd name="T48" fmla="*/ 30 w 40"/>
                <a:gd name="T49" fmla="*/ 112 h 154"/>
                <a:gd name="T50" fmla="*/ 27 w 40"/>
                <a:gd name="T51" fmla="*/ 104 h 154"/>
                <a:gd name="T52" fmla="*/ 23 w 40"/>
                <a:gd name="T53" fmla="*/ 96 h 154"/>
                <a:gd name="T54" fmla="*/ 20 w 40"/>
                <a:gd name="T55" fmla="*/ 88 h 154"/>
                <a:gd name="T56" fmla="*/ 17 w 40"/>
                <a:gd name="T57" fmla="*/ 80 h 154"/>
                <a:gd name="T58" fmla="*/ 13 w 40"/>
                <a:gd name="T59" fmla="*/ 70 h 154"/>
                <a:gd name="T60" fmla="*/ 11 w 40"/>
                <a:gd name="T61" fmla="*/ 59 h 154"/>
                <a:gd name="T62" fmla="*/ 11 w 40"/>
                <a:gd name="T63" fmla="*/ 49 h 154"/>
                <a:gd name="T64" fmla="*/ 13 w 40"/>
                <a:gd name="T65" fmla="*/ 39 h 154"/>
                <a:gd name="T66" fmla="*/ 15 w 40"/>
                <a:gd name="T67" fmla="*/ 30 h 154"/>
                <a:gd name="T68" fmla="*/ 19 w 40"/>
                <a:gd name="T69" fmla="*/ 20 h 154"/>
                <a:gd name="T70" fmla="*/ 22 w 40"/>
                <a:gd name="T71" fmla="*/ 10 h 154"/>
                <a:gd name="T72" fmla="*/ 27 w 40"/>
                <a:gd name="T73" fmla="*/ 0 h 154"/>
                <a:gd name="T74" fmla="*/ 27 w 40"/>
                <a:gd name="T75" fmla="*/ 0 h 154"/>
                <a:gd name="T76" fmla="*/ 27 w 40"/>
                <a:gd name="T77" fmla="*/ 0 h 154"/>
                <a:gd name="T78" fmla="*/ 26 w 40"/>
                <a:gd name="T79" fmla="*/ 0 h 154"/>
                <a:gd name="T80" fmla="*/ 26 w 40"/>
                <a:gd name="T81" fmla="*/ 0 h 154"/>
                <a:gd name="T82" fmla="*/ 26 w 40"/>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154">
                  <a:moveTo>
                    <a:pt x="26" y="0"/>
                  </a:moveTo>
                  <a:lnTo>
                    <a:pt x="22" y="8"/>
                  </a:lnTo>
                  <a:lnTo>
                    <a:pt x="17" y="17"/>
                  </a:lnTo>
                  <a:lnTo>
                    <a:pt x="13" y="26"/>
                  </a:lnTo>
                  <a:lnTo>
                    <a:pt x="8" y="35"/>
                  </a:lnTo>
                  <a:lnTo>
                    <a:pt x="5" y="44"/>
                  </a:lnTo>
                  <a:lnTo>
                    <a:pt x="2" y="54"/>
                  </a:lnTo>
                  <a:lnTo>
                    <a:pt x="0" y="63"/>
                  </a:lnTo>
                  <a:lnTo>
                    <a:pt x="0" y="73"/>
                  </a:lnTo>
                  <a:lnTo>
                    <a:pt x="1" y="83"/>
                  </a:lnTo>
                  <a:lnTo>
                    <a:pt x="3" y="94"/>
                  </a:lnTo>
                  <a:lnTo>
                    <a:pt x="5" y="104"/>
                  </a:lnTo>
                  <a:lnTo>
                    <a:pt x="8" y="115"/>
                  </a:lnTo>
                  <a:lnTo>
                    <a:pt x="12" y="125"/>
                  </a:lnTo>
                  <a:lnTo>
                    <a:pt x="17" y="135"/>
                  </a:lnTo>
                  <a:lnTo>
                    <a:pt x="22" y="143"/>
                  </a:lnTo>
                  <a:lnTo>
                    <a:pt x="28" y="152"/>
                  </a:lnTo>
                  <a:lnTo>
                    <a:pt x="32" y="154"/>
                  </a:lnTo>
                  <a:lnTo>
                    <a:pt x="36" y="152"/>
                  </a:lnTo>
                  <a:lnTo>
                    <a:pt x="38" y="149"/>
                  </a:lnTo>
                  <a:lnTo>
                    <a:pt x="40" y="145"/>
                  </a:lnTo>
                  <a:lnTo>
                    <a:pt x="38" y="137"/>
                  </a:lnTo>
                  <a:lnTo>
                    <a:pt x="36" y="128"/>
                  </a:lnTo>
                  <a:lnTo>
                    <a:pt x="34" y="120"/>
                  </a:lnTo>
                  <a:lnTo>
                    <a:pt x="30" y="112"/>
                  </a:lnTo>
                  <a:lnTo>
                    <a:pt x="27" y="104"/>
                  </a:lnTo>
                  <a:lnTo>
                    <a:pt x="23" y="96"/>
                  </a:lnTo>
                  <a:lnTo>
                    <a:pt x="20" y="88"/>
                  </a:lnTo>
                  <a:lnTo>
                    <a:pt x="17" y="80"/>
                  </a:lnTo>
                  <a:lnTo>
                    <a:pt x="13" y="70"/>
                  </a:lnTo>
                  <a:lnTo>
                    <a:pt x="11" y="59"/>
                  </a:lnTo>
                  <a:lnTo>
                    <a:pt x="11" y="49"/>
                  </a:lnTo>
                  <a:lnTo>
                    <a:pt x="13" y="39"/>
                  </a:lnTo>
                  <a:lnTo>
                    <a:pt x="15" y="30"/>
                  </a:lnTo>
                  <a:lnTo>
                    <a:pt x="19" y="20"/>
                  </a:lnTo>
                  <a:lnTo>
                    <a:pt x="22" y="10"/>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1" name="Freeform 176"/>
            <p:cNvSpPr>
              <a:spLocks/>
            </p:cNvSpPr>
            <p:nvPr/>
          </p:nvSpPr>
          <p:spPr bwMode="auto">
            <a:xfrm>
              <a:off x="2168" y="1224"/>
              <a:ext cx="91" cy="158"/>
            </a:xfrm>
            <a:custGeom>
              <a:avLst/>
              <a:gdLst>
                <a:gd name="T0" fmla="*/ 0 w 91"/>
                <a:gd name="T1" fmla="*/ 1 h 158"/>
                <a:gd name="T2" fmla="*/ 10 w 91"/>
                <a:gd name="T3" fmla="*/ 6 h 158"/>
                <a:gd name="T4" fmla="*/ 20 w 91"/>
                <a:gd name="T5" fmla="*/ 13 h 158"/>
                <a:gd name="T6" fmla="*/ 30 w 91"/>
                <a:gd name="T7" fmla="*/ 20 h 158"/>
                <a:gd name="T8" fmla="*/ 39 w 91"/>
                <a:gd name="T9" fmla="*/ 27 h 158"/>
                <a:gd name="T10" fmla="*/ 49 w 91"/>
                <a:gd name="T11" fmla="*/ 36 h 158"/>
                <a:gd name="T12" fmla="*/ 57 w 91"/>
                <a:gd name="T13" fmla="*/ 44 h 158"/>
                <a:gd name="T14" fmla="*/ 65 w 91"/>
                <a:gd name="T15" fmla="*/ 53 h 158"/>
                <a:gd name="T16" fmla="*/ 72 w 91"/>
                <a:gd name="T17" fmla="*/ 63 h 158"/>
                <a:gd name="T18" fmla="*/ 78 w 91"/>
                <a:gd name="T19" fmla="*/ 74 h 158"/>
                <a:gd name="T20" fmla="*/ 83 w 91"/>
                <a:gd name="T21" fmla="*/ 86 h 158"/>
                <a:gd name="T22" fmla="*/ 86 w 91"/>
                <a:gd name="T23" fmla="*/ 98 h 158"/>
                <a:gd name="T24" fmla="*/ 87 w 91"/>
                <a:gd name="T25" fmla="*/ 110 h 158"/>
                <a:gd name="T26" fmla="*/ 86 w 91"/>
                <a:gd name="T27" fmla="*/ 122 h 158"/>
                <a:gd name="T28" fmla="*/ 82 w 91"/>
                <a:gd name="T29" fmla="*/ 133 h 158"/>
                <a:gd name="T30" fmla="*/ 76 w 91"/>
                <a:gd name="T31" fmla="*/ 143 h 158"/>
                <a:gd name="T32" fmla="*/ 66 w 91"/>
                <a:gd name="T33" fmla="*/ 152 h 158"/>
                <a:gd name="T34" fmla="*/ 65 w 91"/>
                <a:gd name="T35" fmla="*/ 154 h 158"/>
                <a:gd name="T36" fmla="*/ 64 w 91"/>
                <a:gd name="T37" fmla="*/ 156 h 158"/>
                <a:gd name="T38" fmla="*/ 64 w 91"/>
                <a:gd name="T39" fmla="*/ 158 h 158"/>
                <a:gd name="T40" fmla="*/ 66 w 91"/>
                <a:gd name="T41" fmla="*/ 158 h 158"/>
                <a:gd name="T42" fmla="*/ 75 w 91"/>
                <a:gd name="T43" fmla="*/ 153 h 158"/>
                <a:gd name="T44" fmla="*/ 82 w 91"/>
                <a:gd name="T45" fmla="*/ 146 h 158"/>
                <a:gd name="T46" fmla="*/ 86 w 91"/>
                <a:gd name="T47" fmla="*/ 137 h 158"/>
                <a:gd name="T48" fmla="*/ 89 w 91"/>
                <a:gd name="T49" fmla="*/ 128 h 158"/>
                <a:gd name="T50" fmla="*/ 91 w 91"/>
                <a:gd name="T51" fmla="*/ 118 h 158"/>
                <a:gd name="T52" fmla="*/ 91 w 91"/>
                <a:gd name="T53" fmla="*/ 108 h 158"/>
                <a:gd name="T54" fmla="*/ 90 w 91"/>
                <a:gd name="T55" fmla="*/ 98 h 158"/>
                <a:gd name="T56" fmla="*/ 87 w 91"/>
                <a:gd name="T57" fmla="*/ 89 h 158"/>
                <a:gd name="T58" fmla="*/ 82 w 91"/>
                <a:gd name="T59" fmla="*/ 74 h 158"/>
                <a:gd name="T60" fmla="*/ 74 w 91"/>
                <a:gd name="T61" fmla="*/ 61 h 158"/>
                <a:gd name="T62" fmla="*/ 64 w 91"/>
                <a:gd name="T63" fmla="*/ 49 h 158"/>
                <a:gd name="T64" fmla="*/ 53 w 91"/>
                <a:gd name="T65" fmla="*/ 37 h 158"/>
                <a:gd name="T66" fmla="*/ 40 w 91"/>
                <a:gd name="T67" fmla="*/ 26 h 158"/>
                <a:gd name="T68" fmla="*/ 27 w 91"/>
                <a:gd name="T69" fmla="*/ 16 h 158"/>
                <a:gd name="T70" fmla="*/ 13 w 91"/>
                <a:gd name="T71" fmla="*/ 8 h 158"/>
                <a:gd name="T72" fmla="*/ 0 w 91"/>
                <a:gd name="T73" fmla="*/ 0 h 158"/>
                <a:gd name="T74" fmla="*/ 0 w 91"/>
                <a:gd name="T75" fmla="*/ 0 h 158"/>
                <a:gd name="T76" fmla="*/ 0 w 91"/>
                <a:gd name="T77" fmla="*/ 0 h 158"/>
                <a:gd name="T78" fmla="*/ 0 w 91"/>
                <a:gd name="T79" fmla="*/ 1 h 158"/>
                <a:gd name="T80" fmla="*/ 0 w 91"/>
                <a:gd name="T81" fmla="*/ 1 h 158"/>
                <a:gd name="T82" fmla="*/ 0 w 91"/>
                <a:gd name="T83" fmla="*/ 1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58">
                  <a:moveTo>
                    <a:pt x="0" y="1"/>
                  </a:moveTo>
                  <a:lnTo>
                    <a:pt x="10" y="6"/>
                  </a:lnTo>
                  <a:lnTo>
                    <a:pt x="20" y="13"/>
                  </a:lnTo>
                  <a:lnTo>
                    <a:pt x="30" y="20"/>
                  </a:lnTo>
                  <a:lnTo>
                    <a:pt x="39" y="27"/>
                  </a:lnTo>
                  <a:lnTo>
                    <a:pt x="49" y="36"/>
                  </a:lnTo>
                  <a:lnTo>
                    <a:pt x="57" y="44"/>
                  </a:lnTo>
                  <a:lnTo>
                    <a:pt x="65" y="53"/>
                  </a:lnTo>
                  <a:lnTo>
                    <a:pt x="72" y="63"/>
                  </a:lnTo>
                  <a:lnTo>
                    <a:pt x="78" y="74"/>
                  </a:lnTo>
                  <a:lnTo>
                    <a:pt x="83" y="86"/>
                  </a:lnTo>
                  <a:lnTo>
                    <a:pt x="86" y="98"/>
                  </a:lnTo>
                  <a:lnTo>
                    <a:pt x="87" y="110"/>
                  </a:lnTo>
                  <a:lnTo>
                    <a:pt x="86" y="122"/>
                  </a:lnTo>
                  <a:lnTo>
                    <a:pt x="82" y="133"/>
                  </a:lnTo>
                  <a:lnTo>
                    <a:pt x="76" y="143"/>
                  </a:lnTo>
                  <a:lnTo>
                    <a:pt x="66" y="152"/>
                  </a:lnTo>
                  <a:lnTo>
                    <a:pt x="65" y="154"/>
                  </a:lnTo>
                  <a:lnTo>
                    <a:pt x="64" y="156"/>
                  </a:lnTo>
                  <a:lnTo>
                    <a:pt x="64" y="158"/>
                  </a:lnTo>
                  <a:lnTo>
                    <a:pt x="66" y="158"/>
                  </a:lnTo>
                  <a:lnTo>
                    <a:pt x="75" y="153"/>
                  </a:lnTo>
                  <a:lnTo>
                    <a:pt x="82" y="146"/>
                  </a:lnTo>
                  <a:lnTo>
                    <a:pt x="86" y="137"/>
                  </a:lnTo>
                  <a:lnTo>
                    <a:pt x="89" y="128"/>
                  </a:lnTo>
                  <a:lnTo>
                    <a:pt x="91" y="118"/>
                  </a:lnTo>
                  <a:lnTo>
                    <a:pt x="91" y="108"/>
                  </a:lnTo>
                  <a:lnTo>
                    <a:pt x="90" y="98"/>
                  </a:lnTo>
                  <a:lnTo>
                    <a:pt x="87" y="89"/>
                  </a:lnTo>
                  <a:lnTo>
                    <a:pt x="82" y="74"/>
                  </a:lnTo>
                  <a:lnTo>
                    <a:pt x="74" y="61"/>
                  </a:lnTo>
                  <a:lnTo>
                    <a:pt x="64" y="49"/>
                  </a:lnTo>
                  <a:lnTo>
                    <a:pt x="53" y="37"/>
                  </a:lnTo>
                  <a:lnTo>
                    <a:pt x="40" y="26"/>
                  </a:lnTo>
                  <a:lnTo>
                    <a:pt x="27" y="16"/>
                  </a:lnTo>
                  <a:lnTo>
                    <a:pt x="13" y="8"/>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2" name="Freeform 177"/>
            <p:cNvSpPr>
              <a:spLocks/>
            </p:cNvSpPr>
            <p:nvPr/>
          </p:nvSpPr>
          <p:spPr bwMode="auto">
            <a:xfrm>
              <a:off x="2164" y="1238"/>
              <a:ext cx="73" cy="130"/>
            </a:xfrm>
            <a:custGeom>
              <a:avLst/>
              <a:gdLst>
                <a:gd name="T0" fmla="*/ 0 w 73"/>
                <a:gd name="T1" fmla="*/ 0 h 130"/>
                <a:gd name="T2" fmla="*/ 15 w 73"/>
                <a:gd name="T3" fmla="*/ 11 h 130"/>
                <a:gd name="T4" fmla="*/ 29 w 73"/>
                <a:gd name="T5" fmla="*/ 24 h 130"/>
                <a:gd name="T6" fmla="*/ 42 w 73"/>
                <a:gd name="T7" fmla="*/ 39 h 130"/>
                <a:gd name="T8" fmla="*/ 53 w 73"/>
                <a:gd name="T9" fmla="*/ 55 h 130"/>
                <a:gd name="T10" fmla="*/ 61 w 73"/>
                <a:gd name="T11" fmla="*/ 73 h 130"/>
                <a:gd name="T12" fmla="*/ 66 w 73"/>
                <a:gd name="T13" fmla="*/ 90 h 130"/>
                <a:gd name="T14" fmla="*/ 68 w 73"/>
                <a:gd name="T15" fmla="*/ 109 h 130"/>
                <a:gd name="T16" fmla="*/ 65 w 73"/>
                <a:gd name="T17" fmla="*/ 127 h 130"/>
                <a:gd name="T18" fmla="*/ 65 w 73"/>
                <a:gd name="T19" fmla="*/ 129 h 130"/>
                <a:gd name="T20" fmla="*/ 66 w 73"/>
                <a:gd name="T21" fmla="*/ 130 h 130"/>
                <a:gd name="T22" fmla="*/ 67 w 73"/>
                <a:gd name="T23" fmla="*/ 129 h 130"/>
                <a:gd name="T24" fmla="*/ 68 w 73"/>
                <a:gd name="T25" fmla="*/ 128 h 130"/>
                <a:gd name="T26" fmla="*/ 73 w 73"/>
                <a:gd name="T27" fmla="*/ 109 h 130"/>
                <a:gd name="T28" fmla="*/ 72 w 73"/>
                <a:gd name="T29" fmla="*/ 91 h 130"/>
                <a:gd name="T30" fmla="*/ 66 w 73"/>
                <a:gd name="T31" fmla="*/ 73 h 130"/>
                <a:gd name="T32" fmla="*/ 57 w 73"/>
                <a:gd name="T33" fmla="*/ 55 h 130"/>
                <a:gd name="T34" fmla="*/ 45 w 73"/>
                <a:gd name="T35" fmla="*/ 38 h 130"/>
                <a:gd name="T36" fmla="*/ 31 w 73"/>
                <a:gd name="T37" fmla="*/ 23 h 130"/>
                <a:gd name="T38" fmla="*/ 16 w 73"/>
                <a:gd name="T39" fmla="*/ 10 h 130"/>
                <a:gd name="T40" fmla="*/ 1 w 73"/>
                <a:gd name="T41" fmla="*/ 0 h 130"/>
                <a:gd name="T42" fmla="*/ 0 w 73"/>
                <a:gd name="T43" fmla="*/ 0 h 130"/>
                <a:gd name="T44" fmla="*/ 0 w 73"/>
                <a:gd name="T45" fmla="*/ 0 h 130"/>
                <a:gd name="T46" fmla="*/ 0 w 73"/>
                <a:gd name="T47" fmla="*/ 0 h 130"/>
                <a:gd name="T48" fmla="*/ 0 w 73"/>
                <a:gd name="T49" fmla="*/ 0 h 130"/>
                <a:gd name="T50" fmla="*/ 0 w 73"/>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130">
                  <a:moveTo>
                    <a:pt x="0" y="0"/>
                  </a:moveTo>
                  <a:lnTo>
                    <a:pt x="15" y="11"/>
                  </a:lnTo>
                  <a:lnTo>
                    <a:pt x="29" y="24"/>
                  </a:lnTo>
                  <a:lnTo>
                    <a:pt x="42" y="39"/>
                  </a:lnTo>
                  <a:lnTo>
                    <a:pt x="53" y="55"/>
                  </a:lnTo>
                  <a:lnTo>
                    <a:pt x="61" y="73"/>
                  </a:lnTo>
                  <a:lnTo>
                    <a:pt x="66" y="90"/>
                  </a:lnTo>
                  <a:lnTo>
                    <a:pt x="68" y="109"/>
                  </a:lnTo>
                  <a:lnTo>
                    <a:pt x="65" y="127"/>
                  </a:lnTo>
                  <a:lnTo>
                    <a:pt x="65" y="129"/>
                  </a:lnTo>
                  <a:lnTo>
                    <a:pt x="66" y="130"/>
                  </a:lnTo>
                  <a:lnTo>
                    <a:pt x="67" y="129"/>
                  </a:lnTo>
                  <a:lnTo>
                    <a:pt x="68" y="128"/>
                  </a:lnTo>
                  <a:lnTo>
                    <a:pt x="73" y="109"/>
                  </a:lnTo>
                  <a:lnTo>
                    <a:pt x="72" y="91"/>
                  </a:lnTo>
                  <a:lnTo>
                    <a:pt x="66" y="73"/>
                  </a:lnTo>
                  <a:lnTo>
                    <a:pt x="57" y="55"/>
                  </a:lnTo>
                  <a:lnTo>
                    <a:pt x="45" y="38"/>
                  </a:lnTo>
                  <a:lnTo>
                    <a:pt x="31" y="23"/>
                  </a:lnTo>
                  <a:lnTo>
                    <a:pt x="16" y="1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3" name="Freeform 178"/>
            <p:cNvSpPr>
              <a:spLocks/>
            </p:cNvSpPr>
            <p:nvPr/>
          </p:nvSpPr>
          <p:spPr bwMode="auto">
            <a:xfrm>
              <a:off x="2300" y="1632"/>
              <a:ext cx="155" cy="326"/>
            </a:xfrm>
            <a:custGeom>
              <a:avLst/>
              <a:gdLst>
                <a:gd name="T0" fmla="*/ 8 w 155"/>
                <a:gd name="T1" fmla="*/ 8 h 326"/>
                <a:gd name="T2" fmla="*/ 25 w 155"/>
                <a:gd name="T3" fmla="*/ 25 h 326"/>
                <a:gd name="T4" fmla="*/ 41 w 155"/>
                <a:gd name="T5" fmla="*/ 42 h 326"/>
                <a:gd name="T6" fmla="*/ 57 w 155"/>
                <a:gd name="T7" fmla="*/ 60 h 326"/>
                <a:gd name="T8" fmla="*/ 72 w 155"/>
                <a:gd name="T9" fmla="*/ 77 h 326"/>
                <a:gd name="T10" fmla="*/ 87 w 155"/>
                <a:gd name="T11" fmla="*/ 96 h 326"/>
                <a:gd name="T12" fmla="*/ 100 w 155"/>
                <a:gd name="T13" fmla="*/ 114 h 326"/>
                <a:gd name="T14" fmla="*/ 113 w 155"/>
                <a:gd name="T15" fmla="*/ 134 h 326"/>
                <a:gd name="T16" fmla="*/ 124 w 155"/>
                <a:gd name="T17" fmla="*/ 154 h 326"/>
                <a:gd name="T18" fmla="*/ 133 w 155"/>
                <a:gd name="T19" fmla="*/ 175 h 326"/>
                <a:gd name="T20" fmla="*/ 140 w 155"/>
                <a:gd name="T21" fmla="*/ 196 h 326"/>
                <a:gd name="T22" fmla="*/ 145 w 155"/>
                <a:gd name="T23" fmla="*/ 219 h 326"/>
                <a:gd name="T24" fmla="*/ 148 w 155"/>
                <a:gd name="T25" fmla="*/ 242 h 326"/>
                <a:gd name="T26" fmla="*/ 146 w 155"/>
                <a:gd name="T27" fmla="*/ 266 h 326"/>
                <a:gd name="T28" fmla="*/ 141 w 155"/>
                <a:gd name="T29" fmla="*/ 284 h 326"/>
                <a:gd name="T30" fmla="*/ 131 w 155"/>
                <a:gd name="T31" fmla="*/ 297 h 326"/>
                <a:gd name="T32" fmla="*/ 120 w 155"/>
                <a:gd name="T33" fmla="*/ 308 h 326"/>
                <a:gd name="T34" fmla="*/ 107 w 155"/>
                <a:gd name="T35" fmla="*/ 317 h 326"/>
                <a:gd name="T36" fmla="*/ 99 w 155"/>
                <a:gd name="T37" fmla="*/ 323 h 326"/>
                <a:gd name="T38" fmla="*/ 99 w 155"/>
                <a:gd name="T39" fmla="*/ 326 h 326"/>
                <a:gd name="T40" fmla="*/ 122 w 155"/>
                <a:gd name="T41" fmla="*/ 314 h 326"/>
                <a:gd name="T42" fmla="*/ 148 w 155"/>
                <a:gd name="T43" fmla="*/ 281 h 326"/>
                <a:gd name="T44" fmla="*/ 155 w 155"/>
                <a:gd name="T45" fmla="*/ 239 h 326"/>
                <a:gd name="T46" fmla="*/ 148 w 155"/>
                <a:gd name="T47" fmla="*/ 196 h 326"/>
                <a:gd name="T48" fmla="*/ 135 w 155"/>
                <a:gd name="T49" fmla="*/ 161 h 326"/>
                <a:gd name="T50" fmla="*/ 123 w 155"/>
                <a:gd name="T51" fmla="*/ 136 h 326"/>
                <a:gd name="T52" fmla="*/ 107 w 155"/>
                <a:gd name="T53" fmla="*/ 113 h 326"/>
                <a:gd name="T54" fmla="*/ 90 w 155"/>
                <a:gd name="T55" fmla="*/ 91 h 326"/>
                <a:gd name="T56" fmla="*/ 71 w 155"/>
                <a:gd name="T57" fmla="*/ 70 h 326"/>
                <a:gd name="T58" fmla="*/ 51 w 155"/>
                <a:gd name="T59" fmla="*/ 49 h 326"/>
                <a:gd name="T60" fmla="*/ 31 w 155"/>
                <a:gd name="T61" fmla="*/ 29 h 326"/>
                <a:gd name="T62" fmla="*/ 11 w 155"/>
                <a:gd name="T63" fmla="*/ 10 h 326"/>
                <a:gd name="T64" fmla="*/ 0 w 155"/>
                <a:gd name="T65" fmla="*/ 0 h 326"/>
                <a:gd name="T66" fmla="*/ 0 w 155"/>
                <a:gd name="T67" fmla="*/ 0 h 326"/>
                <a:gd name="T68" fmla="*/ 0 w 155"/>
                <a:gd name="T69" fmla="*/ 0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 h="326">
                  <a:moveTo>
                    <a:pt x="0" y="0"/>
                  </a:moveTo>
                  <a:lnTo>
                    <a:pt x="8" y="8"/>
                  </a:lnTo>
                  <a:lnTo>
                    <a:pt x="16" y="17"/>
                  </a:lnTo>
                  <a:lnTo>
                    <a:pt x="25" y="25"/>
                  </a:lnTo>
                  <a:lnTo>
                    <a:pt x="33" y="34"/>
                  </a:lnTo>
                  <a:lnTo>
                    <a:pt x="41" y="42"/>
                  </a:lnTo>
                  <a:lnTo>
                    <a:pt x="49" y="51"/>
                  </a:lnTo>
                  <a:lnTo>
                    <a:pt x="57" y="60"/>
                  </a:lnTo>
                  <a:lnTo>
                    <a:pt x="64" y="68"/>
                  </a:lnTo>
                  <a:lnTo>
                    <a:pt x="72" y="77"/>
                  </a:lnTo>
                  <a:lnTo>
                    <a:pt x="79" y="86"/>
                  </a:lnTo>
                  <a:lnTo>
                    <a:pt x="87" y="96"/>
                  </a:lnTo>
                  <a:lnTo>
                    <a:pt x="94" y="105"/>
                  </a:lnTo>
                  <a:lnTo>
                    <a:pt x="100" y="114"/>
                  </a:lnTo>
                  <a:lnTo>
                    <a:pt x="107" y="124"/>
                  </a:lnTo>
                  <a:lnTo>
                    <a:pt x="113" y="134"/>
                  </a:lnTo>
                  <a:lnTo>
                    <a:pt x="119" y="144"/>
                  </a:lnTo>
                  <a:lnTo>
                    <a:pt x="124" y="154"/>
                  </a:lnTo>
                  <a:lnTo>
                    <a:pt x="128" y="164"/>
                  </a:lnTo>
                  <a:lnTo>
                    <a:pt x="133" y="175"/>
                  </a:lnTo>
                  <a:lnTo>
                    <a:pt x="137" y="185"/>
                  </a:lnTo>
                  <a:lnTo>
                    <a:pt x="140" y="196"/>
                  </a:lnTo>
                  <a:lnTo>
                    <a:pt x="143" y="207"/>
                  </a:lnTo>
                  <a:lnTo>
                    <a:pt x="145" y="219"/>
                  </a:lnTo>
                  <a:lnTo>
                    <a:pt x="147" y="230"/>
                  </a:lnTo>
                  <a:lnTo>
                    <a:pt x="148" y="242"/>
                  </a:lnTo>
                  <a:lnTo>
                    <a:pt x="148" y="254"/>
                  </a:lnTo>
                  <a:lnTo>
                    <a:pt x="146" y="266"/>
                  </a:lnTo>
                  <a:lnTo>
                    <a:pt x="143" y="277"/>
                  </a:lnTo>
                  <a:lnTo>
                    <a:pt x="141" y="284"/>
                  </a:lnTo>
                  <a:lnTo>
                    <a:pt x="136" y="290"/>
                  </a:lnTo>
                  <a:lnTo>
                    <a:pt x="131" y="297"/>
                  </a:lnTo>
                  <a:lnTo>
                    <a:pt x="126" y="303"/>
                  </a:lnTo>
                  <a:lnTo>
                    <a:pt x="120" y="308"/>
                  </a:lnTo>
                  <a:lnTo>
                    <a:pt x="113" y="312"/>
                  </a:lnTo>
                  <a:lnTo>
                    <a:pt x="107" y="317"/>
                  </a:lnTo>
                  <a:lnTo>
                    <a:pt x="101" y="321"/>
                  </a:lnTo>
                  <a:lnTo>
                    <a:pt x="99" y="323"/>
                  </a:lnTo>
                  <a:lnTo>
                    <a:pt x="98" y="325"/>
                  </a:lnTo>
                  <a:lnTo>
                    <a:pt x="99" y="326"/>
                  </a:lnTo>
                  <a:lnTo>
                    <a:pt x="101" y="326"/>
                  </a:lnTo>
                  <a:lnTo>
                    <a:pt x="122" y="314"/>
                  </a:lnTo>
                  <a:lnTo>
                    <a:pt x="138" y="298"/>
                  </a:lnTo>
                  <a:lnTo>
                    <a:pt x="148" y="281"/>
                  </a:lnTo>
                  <a:lnTo>
                    <a:pt x="153" y="260"/>
                  </a:lnTo>
                  <a:lnTo>
                    <a:pt x="155" y="239"/>
                  </a:lnTo>
                  <a:lnTo>
                    <a:pt x="153" y="217"/>
                  </a:lnTo>
                  <a:lnTo>
                    <a:pt x="148" y="196"/>
                  </a:lnTo>
                  <a:lnTo>
                    <a:pt x="141" y="175"/>
                  </a:lnTo>
                  <a:lnTo>
                    <a:pt x="135" y="161"/>
                  </a:lnTo>
                  <a:lnTo>
                    <a:pt x="130" y="149"/>
                  </a:lnTo>
                  <a:lnTo>
                    <a:pt x="123" y="136"/>
                  </a:lnTo>
                  <a:lnTo>
                    <a:pt x="115" y="125"/>
                  </a:lnTo>
                  <a:lnTo>
                    <a:pt x="107" y="113"/>
                  </a:lnTo>
                  <a:lnTo>
                    <a:pt x="98" y="102"/>
                  </a:lnTo>
                  <a:lnTo>
                    <a:pt x="90" y="91"/>
                  </a:lnTo>
                  <a:lnTo>
                    <a:pt x="81" y="81"/>
                  </a:lnTo>
                  <a:lnTo>
                    <a:pt x="71" y="70"/>
                  </a:lnTo>
                  <a:lnTo>
                    <a:pt x="61" y="59"/>
                  </a:lnTo>
                  <a:lnTo>
                    <a:pt x="51" y="49"/>
                  </a:lnTo>
                  <a:lnTo>
                    <a:pt x="41" y="40"/>
                  </a:lnTo>
                  <a:lnTo>
                    <a:pt x="31" y="29"/>
                  </a:lnTo>
                  <a:lnTo>
                    <a:pt x="21" y="20"/>
                  </a:lnTo>
                  <a:lnTo>
                    <a:pt x="1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4" name="Freeform 179"/>
            <p:cNvSpPr>
              <a:spLocks/>
            </p:cNvSpPr>
            <p:nvPr/>
          </p:nvSpPr>
          <p:spPr bwMode="auto">
            <a:xfrm>
              <a:off x="2359" y="1698"/>
              <a:ext cx="125" cy="298"/>
            </a:xfrm>
            <a:custGeom>
              <a:avLst/>
              <a:gdLst>
                <a:gd name="T0" fmla="*/ 8 w 125"/>
                <a:gd name="T1" fmla="*/ 8 h 298"/>
                <a:gd name="T2" fmla="*/ 22 w 125"/>
                <a:gd name="T3" fmla="*/ 24 h 298"/>
                <a:gd name="T4" fmla="*/ 37 w 125"/>
                <a:gd name="T5" fmla="*/ 40 h 298"/>
                <a:gd name="T6" fmla="*/ 52 w 125"/>
                <a:gd name="T7" fmla="*/ 57 h 298"/>
                <a:gd name="T8" fmla="*/ 65 w 125"/>
                <a:gd name="T9" fmla="*/ 75 h 298"/>
                <a:gd name="T10" fmla="*/ 76 w 125"/>
                <a:gd name="T11" fmla="*/ 94 h 298"/>
                <a:gd name="T12" fmla="*/ 86 w 125"/>
                <a:gd name="T13" fmla="*/ 115 h 298"/>
                <a:gd name="T14" fmla="*/ 95 w 125"/>
                <a:gd name="T15" fmla="*/ 136 h 298"/>
                <a:gd name="T16" fmla="*/ 104 w 125"/>
                <a:gd name="T17" fmla="*/ 166 h 298"/>
                <a:gd name="T18" fmla="*/ 111 w 125"/>
                <a:gd name="T19" fmla="*/ 207 h 298"/>
                <a:gd name="T20" fmla="*/ 110 w 125"/>
                <a:gd name="T21" fmla="*/ 241 h 298"/>
                <a:gd name="T22" fmla="*/ 101 w 125"/>
                <a:gd name="T23" fmla="*/ 262 h 298"/>
                <a:gd name="T24" fmla="*/ 86 w 125"/>
                <a:gd name="T25" fmla="*/ 277 h 298"/>
                <a:gd name="T26" fmla="*/ 65 w 125"/>
                <a:gd name="T27" fmla="*/ 288 h 298"/>
                <a:gd name="T28" fmla="*/ 51 w 125"/>
                <a:gd name="T29" fmla="*/ 294 h 298"/>
                <a:gd name="T30" fmla="*/ 49 w 125"/>
                <a:gd name="T31" fmla="*/ 298 h 298"/>
                <a:gd name="T32" fmla="*/ 61 w 125"/>
                <a:gd name="T33" fmla="*/ 297 h 298"/>
                <a:gd name="T34" fmla="*/ 79 w 125"/>
                <a:gd name="T35" fmla="*/ 292 h 298"/>
                <a:gd name="T36" fmla="*/ 94 w 125"/>
                <a:gd name="T37" fmla="*/ 285 h 298"/>
                <a:gd name="T38" fmla="*/ 108 w 125"/>
                <a:gd name="T39" fmla="*/ 273 h 298"/>
                <a:gd name="T40" fmla="*/ 123 w 125"/>
                <a:gd name="T41" fmla="*/ 246 h 298"/>
                <a:gd name="T42" fmla="*/ 123 w 125"/>
                <a:gd name="T43" fmla="*/ 200 h 298"/>
                <a:gd name="T44" fmla="*/ 117 w 125"/>
                <a:gd name="T45" fmla="*/ 167 h 298"/>
                <a:gd name="T46" fmla="*/ 108 w 125"/>
                <a:gd name="T47" fmla="*/ 144 h 298"/>
                <a:gd name="T48" fmla="*/ 97 w 125"/>
                <a:gd name="T49" fmla="*/ 121 h 298"/>
                <a:gd name="T50" fmla="*/ 85 w 125"/>
                <a:gd name="T51" fmla="*/ 100 h 298"/>
                <a:gd name="T52" fmla="*/ 70 w 125"/>
                <a:gd name="T53" fmla="*/ 77 h 298"/>
                <a:gd name="T54" fmla="*/ 51 w 125"/>
                <a:gd name="T55" fmla="*/ 54 h 298"/>
                <a:gd name="T56" fmla="*/ 31 w 125"/>
                <a:gd name="T57" fmla="*/ 32 h 298"/>
                <a:gd name="T58" fmla="*/ 11 w 125"/>
                <a:gd name="T59" fmla="*/ 10 h 298"/>
                <a:gd name="T60" fmla="*/ 0 w 125"/>
                <a:gd name="T61" fmla="*/ 0 h 298"/>
                <a:gd name="T62" fmla="*/ 0 w 125"/>
                <a:gd name="T63" fmla="*/ 0 h 298"/>
                <a:gd name="T64" fmla="*/ 0 w 125"/>
                <a:gd name="T65" fmla="*/ 0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 h="298">
                  <a:moveTo>
                    <a:pt x="0" y="0"/>
                  </a:moveTo>
                  <a:lnTo>
                    <a:pt x="8" y="8"/>
                  </a:lnTo>
                  <a:lnTo>
                    <a:pt x="15" y="16"/>
                  </a:lnTo>
                  <a:lnTo>
                    <a:pt x="22" y="24"/>
                  </a:lnTo>
                  <a:lnTo>
                    <a:pt x="30" y="32"/>
                  </a:lnTo>
                  <a:lnTo>
                    <a:pt x="37" y="40"/>
                  </a:lnTo>
                  <a:lnTo>
                    <a:pt x="44" y="49"/>
                  </a:lnTo>
                  <a:lnTo>
                    <a:pt x="52" y="57"/>
                  </a:lnTo>
                  <a:lnTo>
                    <a:pt x="58" y="66"/>
                  </a:lnTo>
                  <a:lnTo>
                    <a:pt x="65" y="75"/>
                  </a:lnTo>
                  <a:lnTo>
                    <a:pt x="71" y="84"/>
                  </a:lnTo>
                  <a:lnTo>
                    <a:pt x="76" y="94"/>
                  </a:lnTo>
                  <a:lnTo>
                    <a:pt x="82" y="104"/>
                  </a:lnTo>
                  <a:lnTo>
                    <a:pt x="86" y="115"/>
                  </a:lnTo>
                  <a:lnTo>
                    <a:pt x="91" y="125"/>
                  </a:lnTo>
                  <a:lnTo>
                    <a:pt x="95" y="136"/>
                  </a:lnTo>
                  <a:lnTo>
                    <a:pt x="98" y="146"/>
                  </a:lnTo>
                  <a:lnTo>
                    <a:pt x="104" y="166"/>
                  </a:lnTo>
                  <a:lnTo>
                    <a:pt x="109" y="186"/>
                  </a:lnTo>
                  <a:lnTo>
                    <a:pt x="111" y="207"/>
                  </a:lnTo>
                  <a:lnTo>
                    <a:pt x="112" y="228"/>
                  </a:lnTo>
                  <a:lnTo>
                    <a:pt x="110" y="241"/>
                  </a:lnTo>
                  <a:lnTo>
                    <a:pt x="106" y="252"/>
                  </a:lnTo>
                  <a:lnTo>
                    <a:pt x="101" y="262"/>
                  </a:lnTo>
                  <a:lnTo>
                    <a:pt x="94" y="271"/>
                  </a:lnTo>
                  <a:lnTo>
                    <a:pt x="86" y="277"/>
                  </a:lnTo>
                  <a:lnTo>
                    <a:pt x="76" y="283"/>
                  </a:lnTo>
                  <a:lnTo>
                    <a:pt x="65" y="288"/>
                  </a:lnTo>
                  <a:lnTo>
                    <a:pt x="53" y="292"/>
                  </a:lnTo>
                  <a:lnTo>
                    <a:pt x="51" y="294"/>
                  </a:lnTo>
                  <a:lnTo>
                    <a:pt x="50" y="296"/>
                  </a:lnTo>
                  <a:lnTo>
                    <a:pt x="49" y="298"/>
                  </a:lnTo>
                  <a:lnTo>
                    <a:pt x="52" y="298"/>
                  </a:lnTo>
                  <a:lnTo>
                    <a:pt x="61" y="297"/>
                  </a:lnTo>
                  <a:lnTo>
                    <a:pt x="70" y="295"/>
                  </a:lnTo>
                  <a:lnTo>
                    <a:pt x="79" y="292"/>
                  </a:lnTo>
                  <a:lnTo>
                    <a:pt x="87" y="289"/>
                  </a:lnTo>
                  <a:lnTo>
                    <a:pt x="94" y="285"/>
                  </a:lnTo>
                  <a:lnTo>
                    <a:pt x="101" y="279"/>
                  </a:lnTo>
                  <a:lnTo>
                    <a:pt x="108" y="273"/>
                  </a:lnTo>
                  <a:lnTo>
                    <a:pt x="114" y="265"/>
                  </a:lnTo>
                  <a:lnTo>
                    <a:pt x="123" y="246"/>
                  </a:lnTo>
                  <a:lnTo>
                    <a:pt x="125" y="223"/>
                  </a:lnTo>
                  <a:lnTo>
                    <a:pt x="123" y="200"/>
                  </a:lnTo>
                  <a:lnTo>
                    <a:pt x="120" y="179"/>
                  </a:lnTo>
                  <a:lnTo>
                    <a:pt x="117" y="167"/>
                  </a:lnTo>
                  <a:lnTo>
                    <a:pt x="113" y="156"/>
                  </a:lnTo>
                  <a:lnTo>
                    <a:pt x="108" y="144"/>
                  </a:lnTo>
                  <a:lnTo>
                    <a:pt x="103" y="133"/>
                  </a:lnTo>
                  <a:lnTo>
                    <a:pt x="97" y="121"/>
                  </a:lnTo>
                  <a:lnTo>
                    <a:pt x="91" y="110"/>
                  </a:lnTo>
                  <a:lnTo>
                    <a:pt x="85" y="100"/>
                  </a:lnTo>
                  <a:lnTo>
                    <a:pt x="79" y="89"/>
                  </a:lnTo>
                  <a:lnTo>
                    <a:pt x="70" y="77"/>
                  </a:lnTo>
                  <a:lnTo>
                    <a:pt x="61" y="65"/>
                  </a:lnTo>
                  <a:lnTo>
                    <a:pt x="51" y="54"/>
                  </a:lnTo>
                  <a:lnTo>
                    <a:pt x="41" y="43"/>
                  </a:lnTo>
                  <a:lnTo>
                    <a:pt x="31" y="32"/>
                  </a:lnTo>
                  <a:lnTo>
                    <a:pt x="21" y="21"/>
                  </a:lnTo>
                  <a:lnTo>
                    <a:pt x="11" y="1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5" name="Freeform 180"/>
            <p:cNvSpPr>
              <a:spLocks/>
            </p:cNvSpPr>
            <p:nvPr/>
          </p:nvSpPr>
          <p:spPr bwMode="auto">
            <a:xfrm>
              <a:off x="2255" y="1660"/>
              <a:ext cx="114" cy="92"/>
            </a:xfrm>
            <a:custGeom>
              <a:avLst/>
              <a:gdLst>
                <a:gd name="T0" fmla="*/ 3 w 114"/>
                <a:gd name="T1" fmla="*/ 0 h 92"/>
                <a:gd name="T2" fmla="*/ 10 w 114"/>
                <a:gd name="T3" fmla="*/ 4 h 92"/>
                <a:gd name="T4" fmla="*/ 16 w 114"/>
                <a:gd name="T5" fmla="*/ 10 h 92"/>
                <a:gd name="T6" fmla="*/ 21 w 114"/>
                <a:gd name="T7" fmla="*/ 16 h 92"/>
                <a:gd name="T8" fmla="*/ 28 w 114"/>
                <a:gd name="T9" fmla="*/ 21 h 92"/>
                <a:gd name="T10" fmla="*/ 37 w 114"/>
                <a:gd name="T11" fmla="*/ 27 h 92"/>
                <a:gd name="T12" fmla="*/ 45 w 114"/>
                <a:gd name="T13" fmla="*/ 33 h 92"/>
                <a:gd name="T14" fmla="*/ 55 w 114"/>
                <a:gd name="T15" fmla="*/ 38 h 92"/>
                <a:gd name="T16" fmla="*/ 63 w 114"/>
                <a:gd name="T17" fmla="*/ 43 h 92"/>
                <a:gd name="T18" fmla="*/ 70 w 114"/>
                <a:gd name="T19" fmla="*/ 47 h 92"/>
                <a:gd name="T20" fmla="*/ 78 w 114"/>
                <a:gd name="T21" fmla="*/ 51 h 92"/>
                <a:gd name="T22" fmla="*/ 85 w 114"/>
                <a:gd name="T23" fmla="*/ 56 h 92"/>
                <a:gd name="T24" fmla="*/ 92 w 114"/>
                <a:gd name="T25" fmla="*/ 61 h 92"/>
                <a:gd name="T26" fmla="*/ 98 w 114"/>
                <a:gd name="T27" fmla="*/ 69 h 92"/>
                <a:gd name="T28" fmla="*/ 103 w 114"/>
                <a:gd name="T29" fmla="*/ 77 h 92"/>
                <a:gd name="T30" fmla="*/ 106 w 114"/>
                <a:gd name="T31" fmla="*/ 86 h 92"/>
                <a:gd name="T32" fmla="*/ 105 w 114"/>
                <a:gd name="T33" fmla="*/ 91 h 92"/>
                <a:gd name="T34" fmla="*/ 108 w 114"/>
                <a:gd name="T35" fmla="*/ 92 h 92"/>
                <a:gd name="T36" fmla="*/ 113 w 114"/>
                <a:gd name="T37" fmla="*/ 85 h 92"/>
                <a:gd name="T38" fmla="*/ 112 w 114"/>
                <a:gd name="T39" fmla="*/ 71 h 92"/>
                <a:gd name="T40" fmla="*/ 101 w 114"/>
                <a:gd name="T41" fmla="*/ 58 h 92"/>
                <a:gd name="T42" fmla="*/ 88 w 114"/>
                <a:gd name="T43" fmla="*/ 48 h 92"/>
                <a:gd name="T44" fmla="*/ 75 w 114"/>
                <a:gd name="T45" fmla="*/ 41 h 92"/>
                <a:gd name="T46" fmla="*/ 60 w 114"/>
                <a:gd name="T47" fmla="*/ 35 h 92"/>
                <a:gd name="T48" fmla="*/ 46 w 114"/>
                <a:gd name="T49" fmla="*/ 28 h 92"/>
                <a:gd name="T50" fmla="*/ 32 w 114"/>
                <a:gd name="T51" fmla="*/ 20 h 92"/>
                <a:gd name="T52" fmla="*/ 22 w 114"/>
                <a:gd name="T53" fmla="*/ 14 h 92"/>
                <a:gd name="T54" fmla="*/ 16 w 114"/>
                <a:gd name="T55" fmla="*/ 9 h 92"/>
                <a:gd name="T56" fmla="*/ 10 w 114"/>
                <a:gd name="T57" fmla="*/ 3 h 92"/>
                <a:gd name="T58" fmla="*/ 3 w 114"/>
                <a:gd name="T59" fmla="*/ 0 h 92"/>
                <a:gd name="T60" fmla="*/ 0 w 114"/>
                <a:gd name="T61" fmla="*/ 0 h 92"/>
                <a:gd name="T62" fmla="*/ 0 w 114"/>
                <a:gd name="T63" fmla="*/ 0 h 92"/>
                <a:gd name="T64" fmla="*/ 0 w 114"/>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92">
                  <a:moveTo>
                    <a:pt x="0" y="0"/>
                  </a:moveTo>
                  <a:lnTo>
                    <a:pt x="3" y="0"/>
                  </a:lnTo>
                  <a:lnTo>
                    <a:pt x="7" y="2"/>
                  </a:lnTo>
                  <a:lnTo>
                    <a:pt x="10" y="4"/>
                  </a:lnTo>
                  <a:lnTo>
                    <a:pt x="13" y="7"/>
                  </a:lnTo>
                  <a:lnTo>
                    <a:pt x="16" y="10"/>
                  </a:lnTo>
                  <a:lnTo>
                    <a:pt x="18" y="13"/>
                  </a:lnTo>
                  <a:lnTo>
                    <a:pt x="21" y="16"/>
                  </a:lnTo>
                  <a:lnTo>
                    <a:pt x="23" y="18"/>
                  </a:lnTo>
                  <a:lnTo>
                    <a:pt x="28" y="21"/>
                  </a:lnTo>
                  <a:lnTo>
                    <a:pt x="32" y="24"/>
                  </a:lnTo>
                  <a:lnTo>
                    <a:pt x="37" y="27"/>
                  </a:lnTo>
                  <a:lnTo>
                    <a:pt x="41" y="30"/>
                  </a:lnTo>
                  <a:lnTo>
                    <a:pt x="45" y="33"/>
                  </a:lnTo>
                  <a:lnTo>
                    <a:pt x="50" y="36"/>
                  </a:lnTo>
                  <a:lnTo>
                    <a:pt x="55" y="38"/>
                  </a:lnTo>
                  <a:lnTo>
                    <a:pt x="59" y="41"/>
                  </a:lnTo>
                  <a:lnTo>
                    <a:pt x="63" y="43"/>
                  </a:lnTo>
                  <a:lnTo>
                    <a:pt x="67" y="45"/>
                  </a:lnTo>
                  <a:lnTo>
                    <a:pt x="70" y="47"/>
                  </a:lnTo>
                  <a:lnTo>
                    <a:pt x="74" y="49"/>
                  </a:lnTo>
                  <a:lnTo>
                    <a:pt x="78" y="51"/>
                  </a:lnTo>
                  <a:lnTo>
                    <a:pt x="82" y="54"/>
                  </a:lnTo>
                  <a:lnTo>
                    <a:pt x="85" y="56"/>
                  </a:lnTo>
                  <a:lnTo>
                    <a:pt x="89" y="59"/>
                  </a:lnTo>
                  <a:lnTo>
                    <a:pt x="92" y="61"/>
                  </a:lnTo>
                  <a:lnTo>
                    <a:pt x="94" y="65"/>
                  </a:lnTo>
                  <a:lnTo>
                    <a:pt x="98" y="69"/>
                  </a:lnTo>
                  <a:lnTo>
                    <a:pt x="101" y="73"/>
                  </a:lnTo>
                  <a:lnTo>
                    <a:pt x="103" y="77"/>
                  </a:lnTo>
                  <a:lnTo>
                    <a:pt x="105" y="81"/>
                  </a:lnTo>
                  <a:lnTo>
                    <a:pt x="106" y="86"/>
                  </a:lnTo>
                  <a:lnTo>
                    <a:pt x="105" y="89"/>
                  </a:lnTo>
                  <a:lnTo>
                    <a:pt x="105" y="91"/>
                  </a:lnTo>
                  <a:lnTo>
                    <a:pt x="106" y="92"/>
                  </a:lnTo>
                  <a:lnTo>
                    <a:pt x="108" y="92"/>
                  </a:lnTo>
                  <a:lnTo>
                    <a:pt x="109" y="91"/>
                  </a:lnTo>
                  <a:lnTo>
                    <a:pt x="113" y="85"/>
                  </a:lnTo>
                  <a:lnTo>
                    <a:pt x="114" y="78"/>
                  </a:lnTo>
                  <a:lnTo>
                    <a:pt x="112" y="71"/>
                  </a:lnTo>
                  <a:lnTo>
                    <a:pt x="108" y="64"/>
                  </a:lnTo>
                  <a:lnTo>
                    <a:pt x="101" y="58"/>
                  </a:lnTo>
                  <a:lnTo>
                    <a:pt x="95" y="53"/>
                  </a:lnTo>
                  <a:lnTo>
                    <a:pt x="88" y="48"/>
                  </a:lnTo>
                  <a:lnTo>
                    <a:pt x="82" y="44"/>
                  </a:lnTo>
                  <a:lnTo>
                    <a:pt x="75" y="41"/>
                  </a:lnTo>
                  <a:lnTo>
                    <a:pt x="68" y="38"/>
                  </a:lnTo>
                  <a:lnTo>
                    <a:pt x="60" y="35"/>
                  </a:lnTo>
                  <a:lnTo>
                    <a:pt x="53" y="31"/>
                  </a:lnTo>
                  <a:lnTo>
                    <a:pt x="46" y="28"/>
                  </a:lnTo>
                  <a:lnTo>
                    <a:pt x="39" y="24"/>
                  </a:lnTo>
                  <a:lnTo>
                    <a:pt x="32" y="20"/>
                  </a:lnTo>
                  <a:lnTo>
                    <a:pt x="25" y="16"/>
                  </a:lnTo>
                  <a:lnTo>
                    <a:pt x="22" y="14"/>
                  </a:lnTo>
                  <a:lnTo>
                    <a:pt x="19" y="12"/>
                  </a:lnTo>
                  <a:lnTo>
                    <a:pt x="16" y="9"/>
                  </a:lnTo>
                  <a:lnTo>
                    <a:pt x="14" y="5"/>
                  </a:lnTo>
                  <a:lnTo>
                    <a:pt x="10" y="3"/>
                  </a:lnTo>
                  <a:lnTo>
                    <a:pt x="7" y="1"/>
                  </a:ln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6" name="Freeform 181"/>
            <p:cNvSpPr>
              <a:spLocks/>
            </p:cNvSpPr>
            <p:nvPr/>
          </p:nvSpPr>
          <p:spPr bwMode="auto">
            <a:xfrm>
              <a:off x="1671" y="1417"/>
              <a:ext cx="289" cy="389"/>
            </a:xfrm>
            <a:custGeom>
              <a:avLst/>
              <a:gdLst>
                <a:gd name="T0" fmla="*/ 6 w 289"/>
                <a:gd name="T1" fmla="*/ 3 h 389"/>
                <a:gd name="T2" fmla="*/ 19 w 289"/>
                <a:gd name="T3" fmla="*/ 10 h 389"/>
                <a:gd name="T4" fmla="*/ 32 w 289"/>
                <a:gd name="T5" fmla="*/ 19 h 389"/>
                <a:gd name="T6" fmla="*/ 44 w 289"/>
                <a:gd name="T7" fmla="*/ 29 h 389"/>
                <a:gd name="T8" fmla="*/ 56 w 289"/>
                <a:gd name="T9" fmla="*/ 38 h 389"/>
                <a:gd name="T10" fmla="*/ 68 w 289"/>
                <a:gd name="T11" fmla="*/ 49 h 389"/>
                <a:gd name="T12" fmla="*/ 80 w 289"/>
                <a:gd name="T13" fmla="*/ 60 h 389"/>
                <a:gd name="T14" fmla="*/ 93 w 289"/>
                <a:gd name="T15" fmla="*/ 71 h 389"/>
                <a:gd name="T16" fmla="*/ 109 w 289"/>
                <a:gd name="T17" fmla="*/ 88 h 389"/>
                <a:gd name="T18" fmla="*/ 130 w 289"/>
                <a:gd name="T19" fmla="*/ 111 h 389"/>
                <a:gd name="T20" fmla="*/ 150 w 289"/>
                <a:gd name="T21" fmla="*/ 134 h 389"/>
                <a:gd name="T22" fmla="*/ 169 w 289"/>
                <a:gd name="T23" fmla="*/ 158 h 389"/>
                <a:gd name="T24" fmla="*/ 188 w 289"/>
                <a:gd name="T25" fmla="*/ 182 h 389"/>
                <a:gd name="T26" fmla="*/ 207 w 289"/>
                <a:gd name="T27" fmla="*/ 208 h 389"/>
                <a:gd name="T28" fmla="*/ 224 w 289"/>
                <a:gd name="T29" fmla="*/ 233 h 389"/>
                <a:gd name="T30" fmla="*/ 239 w 289"/>
                <a:gd name="T31" fmla="*/ 260 h 389"/>
                <a:gd name="T32" fmla="*/ 254 w 289"/>
                <a:gd name="T33" fmla="*/ 286 h 389"/>
                <a:gd name="T34" fmla="*/ 266 w 289"/>
                <a:gd name="T35" fmla="*/ 314 h 389"/>
                <a:gd name="T36" fmla="*/ 276 w 289"/>
                <a:gd name="T37" fmla="*/ 343 h 389"/>
                <a:gd name="T38" fmla="*/ 284 w 289"/>
                <a:gd name="T39" fmla="*/ 373 h 389"/>
                <a:gd name="T40" fmla="*/ 287 w 289"/>
                <a:gd name="T41" fmla="*/ 389 h 389"/>
                <a:gd name="T42" fmla="*/ 289 w 289"/>
                <a:gd name="T43" fmla="*/ 388 h 389"/>
                <a:gd name="T44" fmla="*/ 287 w 289"/>
                <a:gd name="T45" fmla="*/ 372 h 389"/>
                <a:gd name="T46" fmla="*/ 281 w 289"/>
                <a:gd name="T47" fmla="*/ 342 h 389"/>
                <a:gd name="T48" fmla="*/ 272 w 289"/>
                <a:gd name="T49" fmla="*/ 314 h 389"/>
                <a:gd name="T50" fmla="*/ 261 w 289"/>
                <a:gd name="T51" fmla="*/ 286 h 389"/>
                <a:gd name="T52" fmla="*/ 247 w 289"/>
                <a:gd name="T53" fmla="*/ 260 h 389"/>
                <a:gd name="T54" fmla="*/ 233 w 289"/>
                <a:gd name="T55" fmla="*/ 234 h 389"/>
                <a:gd name="T56" fmla="*/ 217 w 289"/>
                <a:gd name="T57" fmla="*/ 210 h 389"/>
                <a:gd name="T58" fmla="*/ 199 w 289"/>
                <a:gd name="T59" fmla="*/ 185 h 389"/>
                <a:gd name="T60" fmla="*/ 180 w 289"/>
                <a:gd name="T61" fmla="*/ 159 h 389"/>
                <a:gd name="T62" fmla="*/ 159 w 289"/>
                <a:gd name="T63" fmla="*/ 133 h 389"/>
                <a:gd name="T64" fmla="*/ 137 w 289"/>
                <a:gd name="T65" fmla="*/ 108 h 389"/>
                <a:gd name="T66" fmla="*/ 115 w 289"/>
                <a:gd name="T67" fmla="*/ 83 h 389"/>
                <a:gd name="T68" fmla="*/ 97 w 289"/>
                <a:gd name="T69" fmla="*/ 65 h 389"/>
                <a:gd name="T70" fmla="*/ 85 w 289"/>
                <a:gd name="T71" fmla="*/ 55 h 389"/>
                <a:gd name="T72" fmla="*/ 72 w 289"/>
                <a:gd name="T73" fmla="*/ 44 h 389"/>
                <a:gd name="T74" fmla="*/ 59 w 289"/>
                <a:gd name="T75" fmla="*/ 34 h 389"/>
                <a:gd name="T76" fmla="*/ 46 w 289"/>
                <a:gd name="T77" fmla="*/ 24 h 389"/>
                <a:gd name="T78" fmla="*/ 34 w 289"/>
                <a:gd name="T79" fmla="*/ 16 h 389"/>
                <a:gd name="T80" fmla="*/ 20 w 289"/>
                <a:gd name="T81" fmla="*/ 8 h 389"/>
                <a:gd name="T82" fmla="*/ 7 w 289"/>
                <a:gd name="T83" fmla="*/ 2 h 389"/>
                <a:gd name="T84" fmla="*/ 0 w 289"/>
                <a:gd name="T85" fmla="*/ 0 h 389"/>
                <a:gd name="T86" fmla="*/ 0 w 289"/>
                <a:gd name="T87" fmla="*/ 0 h 389"/>
                <a:gd name="T88" fmla="*/ 0 w 289"/>
                <a:gd name="T89" fmla="*/ 0 h 3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9" h="389">
                  <a:moveTo>
                    <a:pt x="0" y="0"/>
                  </a:moveTo>
                  <a:lnTo>
                    <a:pt x="6" y="3"/>
                  </a:lnTo>
                  <a:lnTo>
                    <a:pt x="12" y="6"/>
                  </a:lnTo>
                  <a:lnTo>
                    <a:pt x="19" y="10"/>
                  </a:lnTo>
                  <a:lnTo>
                    <a:pt x="26" y="15"/>
                  </a:lnTo>
                  <a:lnTo>
                    <a:pt x="32" y="19"/>
                  </a:lnTo>
                  <a:lnTo>
                    <a:pt x="38" y="24"/>
                  </a:lnTo>
                  <a:lnTo>
                    <a:pt x="44" y="29"/>
                  </a:lnTo>
                  <a:lnTo>
                    <a:pt x="50" y="33"/>
                  </a:lnTo>
                  <a:lnTo>
                    <a:pt x="56" y="38"/>
                  </a:lnTo>
                  <a:lnTo>
                    <a:pt x="63" y="44"/>
                  </a:lnTo>
                  <a:lnTo>
                    <a:pt x="68" y="49"/>
                  </a:lnTo>
                  <a:lnTo>
                    <a:pt x="75" y="54"/>
                  </a:lnTo>
                  <a:lnTo>
                    <a:pt x="80" y="60"/>
                  </a:lnTo>
                  <a:lnTo>
                    <a:pt x="87" y="66"/>
                  </a:lnTo>
                  <a:lnTo>
                    <a:pt x="93" y="71"/>
                  </a:lnTo>
                  <a:lnTo>
                    <a:pt x="98" y="77"/>
                  </a:lnTo>
                  <a:lnTo>
                    <a:pt x="109" y="88"/>
                  </a:lnTo>
                  <a:lnTo>
                    <a:pt x="120" y="99"/>
                  </a:lnTo>
                  <a:lnTo>
                    <a:pt x="130" y="111"/>
                  </a:lnTo>
                  <a:lnTo>
                    <a:pt x="140" y="123"/>
                  </a:lnTo>
                  <a:lnTo>
                    <a:pt x="150" y="134"/>
                  </a:lnTo>
                  <a:lnTo>
                    <a:pt x="160" y="146"/>
                  </a:lnTo>
                  <a:lnTo>
                    <a:pt x="169" y="158"/>
                  </a:lnTo>
                  <a:lnTo>
                    <a:pt x="179" y="170"/>
                  </a:lnTo>
                  <a:lnTo>
                    <a:pt x="188" y="182"/>
                  </a:lnTo>
                  <a:lnTo>
                    <a:pt x="198" y="195"/>
                  </a:lnTo>
                  <a:lnTo>
                    <a:pt x="207" y="208"/>
                  </a:lnTo>
                  <a:lnTo>
                    <a:pt x="216" y="221"/>
                  </a:lnTo>
                  <a:lnTo>
                    <a:pt x="224" y="233"/>
                  </a:lnTo>
                  <a:lnTo>
                    <a:pt x="232" y="246"/>
                  </a:lnTo>
                  <a:lnTo>
                    <a:pt x="239" y="260"/>
                  </a:lnTo>
                  <a:lnTo>
                    <a:pt x="247" y="273"/>
                  </a:lnTo>
                  <a:lnTo>
                    <a:pt x="254" y="286"/>
                  </a:lnTo>
                  <a:lnTo>
                    <a:pt x="260" y="300"/>
                  </a:lnTo>
                  <a:lnTo>
                    <a:pt x="266" y="314"/>
                  </a:lnTo>
                  <a:lnTo>
                    <a:pt x="271" y="328"/>
                  </a:lnTo>
                  <a:lnTo>
                    <a:pt x="276" y="343"/>
                  </a:lnTo>
                  <a:lnTo>
                    <a:pt x="280" y="358"/>
                  </a:lnTo>
                  <a:lnTo>
                    <a:pt x="284" y="373"/>
                  </a:lnTo>
                  <a:lnTo>
                    <a:pt x="287" y="388"/>
                  </a:lnTo>
                  <a:lnTo>
                    <a:pt x="287" y="389"/>
                  </a:lnTo>
                  <a:lnTo>
                    <a:pt x="288" y="389"/>
                  </a:lnTo>
                  <a:lnTo>
                    <a:pt x="289" y="388"/>
                  </a:lnTo>
                  <a:lnTo>
                    <a:pt x="289" y="387"/>
                  </a:lnTo>
                  <a:lnTo>
                    <a:pt x="287" y="372"/>
                  </a:lnTo>
                  <a:lnTo>
                    <a:pt x="284" y="357"/>
                  </a:lnTo>
                  <a:lnTo>
                    <a:pt x="281" y="342"/>
                  </a:lnTo>
                  <a:lnTo>
                    <a:pt x="276" y="328"/>
                  </a:lnTo>
                  <a:lnTo>
                    <a:pt x="272" y="314"/>
                  </a:lnTo>
                  <a:lnTo>
                    <a:pt x="266" y="300"/>
                  </a:lnTo>
                  <a:lnTo>
                    <a:pt x="261" y="286"/>
                  </a:lnTo>
                  <a:lnTo>
                    <a:pt x="254" y="273"/>
                  </a:lnTo>
                  <a:lnTo>
                    <a:pt x="247" y="260"/>
                  </a:lnTo>
                  <a:lnTo>
                    <a:pt x="240" y="247"/>
                  </a:lnTo>
                  <a:lnTo>
                    <a:pt x="233" y="234"/>
                  </a:lnTo>
                  <a:lnTo>
                    <a:pt x="225" y="222"/>
                  </a:lnTo>
                  <a:lnTo>
                    <a:pt x="217" y="210"/>
                  </a:lnTo>
                  <a:lnTo>
                    <a:pt x="208" y="197"/>
                  </a:lnTo>
                  <a:lnTo>
                    <a:pt x="199" y="185"/>
                  </a:lnTo>
                  <a:lnTo>
                    <a:pt x="190" y="173"/>
                  </a:lnTo>
                  <a:lnTo>
                    <a:pt x="180" y="159"/>
                  </a:lnTo>
                  <a:lnTo>
                    <a:pt x="169" y="146"/>
                  </a:lnTo>
                  <a:lnTo>
                    <a:pt x="159" y="133"/>
                  </a:lnTo>
                  <a:lnTo>
                    <a:pt x="148" y="120"/>
                  </a:lnTo>
                  <a:lnTo>
                    <a:pt x="137" y="108"/>
                  </a:lnTo>
                  <a:lnTo>
                    <a:pt x="126" y="95"/>
                  </a:lnTo>
                  <a:lnTo>
                    <a:pt x="115" y="83"/>
                  </a:lnTo>
                  <a:lnTo>
                    <a:pt x="102" y="71"/>
                  </a:lnTo>
                  <a:lnTo>
                    <a:pt x="97" y="65"/>
                  </a:lnTo>
                  <a:lnTo>
                    <a:pt x="90" y="60"/>
                  </a:lnTo>
                  <a:lnTo>
                    <a:pt x="85" y="55"/>
                  </a:lnTo>
                  <a:lnTo>
                    <a:pt x="78" y="49"/>
                  </a:lnTo>
                  <a:lnTo>
                    <a:pt x="72" y="44"/>
                  </a:lnTo>
                  <a:lnTo>
                    <a:pt x="65" y="39"/>
                  </a:lnTo>
                  <a:lnTo>
                    <a:pt x="59" y="34"/>
                  </a:lnTo>
                  <a:lnTo>
                    <a:pt x="52" y="29"/>
                  </a:lnTo>
                  <a:lnTo>
                    <a:pt x="46" y="24"/>
                  </a:lnTo>
                  <a:lnTo>
                    <a:pt x="40" y="20"/>
                  </a:lnTo>
                  <a:lnTo>
                    <a:pt x="34" y="16"/>
                  </a:lnTo>
                  <a:lnTo>
                    <a:pt x="27" y="12"/>
                  </a:lnTo>
                  <a:lnTo>
                    <a:pt x="20" y="8"/>
                  </a:lnTo>
                  <a:lnTo>
                    <a:pt x="14" y="5"/>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7" name="Freeform 182"/>
            <p:cNvSpPr>
              <a:spLocks/>
            </p:cNvSpPr>
            <p:nvPr/>
          </p:nvSpPr>
          <p:spPr bwMode="auto">
            <a:xfrm>
              <a:off x="1756" y="1769"/>
              <a:ext cx="133" cy="132"/>
            </a:xfrm>
            <a:custGeom>
              <a:avLst/>
              <a:gdLst>
                <a:gd name="T0" fmla="*/ 2 w 133"/>
                <a:gd name="T1" fmla="*/ 132 h 132"/>
                <a:gd name="T2" fmla="*/ 1 w 133"/>
                <a:gd name="T3" fmla="*/ 115 h 132"/>
                <a:gd name="T4" fmla="*/ 1 w 133"/>
                <a:gd name="T5" fmla="*/ 99 h 132"/>
                <a:gd name="T6" fmla="*/ 3 w 133"/>
                <a:gd name="T7" fmla="*/ 82 h 132"/>
                <a:gd name="T8" fmla="*/ 7 w 133"/>
                <a:gd name="T9" fmla="*/ 67 h 132"/>
                <a:gd name="T10" fmla="*/ 14 w 133"/>
                <a:gd name="T11" fmla="*/ 52 h 132"/>
                <a:gd name="T12" fmla="*/ 23 w 133"/>
                <a:gd name="T13" fmla="*/ 40 h 132"/>
                <a:gd name="T14" fmla="*/ 35 w 133"/>
                <a:gd name="T15" fmla="*/ 29 h 132"/>
                <a:gd name="T16" fmla="*/ 51 w 133"/>
                <a:gd name="T17" fmla="*/ 21 h 132"/>
                <a:gd name="T18" fmla="*/ 57 w 133"/>
                <a:gd name="T19" fmla="*/ 20 h 132"/>
                <a:gd name="T20" fmla="*/ 63 w 133"/>
                <a:gd name="T21" fmla="*/ 19 h 132"/>
                <a:gd name="T22" fmla="*/ 69 w 133"/>
                <a:gd name="T23" fmla="*/ 20 h 132"/>
                <a:gd name="T24" fmla="*/ 75 w 133"/>
                <a:gd name="T25" fmla="*/ 20 h 132"/>
                <a:gd name="T26" fmla="*/ 80 w 133"/>
                <a:gd name="T27" fmla="*/ 21 h 132"/>
                <a:gd name="T28" fmla="*/ 86 w 133"/>
                <a:gd name="T29" fmla="*/ 23 h 132"/>
                <a:gd name="T30" fmla="*/ 91 w 133"/>
                <a:gd name="T31" fmla="*/ 24 h 132"/>
                <a:gd name="T32" fmla="*/ 97 w 133"/>
                <a:gd name="T33" fmla="*/ 24 h 132"/>
                <a:gd name="T34" fmla="*/ 102 w 133"/>
                <a:gd name="T35" fmla="*/ 25 h 132"/>
                <a:gd name="T36" fmla="*/ 106 w 133"/>
                <a:gd name="T37" fmla="*/ 27 h 132"/>
                <a:gd name="T38" fmla="*/ 109 w 133"/>
                <a:gd name="T39" fmla="*/ 30 h 132"/>
                <a:gd name="T40" fmla="*/ 113 w 133"/>
                <a:gd name="T41" fmla="*/ 33 h 132"/>
                <a:gd name="T42" fmla="*/ 117 w 133"/>
                <a:gd name="T43" fmla="*/ 35 h 132"/>
                <a:gd name="T44" fmla="*/ 120 w 133"/>
                <a:gd name="T45" fmla="*/ 38 h 132"/>
                <a:gd name="T46" fmla="*/ 125 w 133"/>
                <a:gd name="T47" fmla="*/ 39 h 132"/>
                <a:gd name="T48" fmla="*/ 129 w 133"/>
                <a:gd name="T49" fmla="*/ 40 h 132"/>
                <a:gd name="T50" fmla="*/ 131 w 133"/>
                <a:gd name="T51" fmla="*/ 39 h 132"/>
                <a:gd name="T52" fmla="*/ 133 w 133"/>
                <a:gd name="T53" fmla="*/ 37 h 132"/>
                <a:gd name="T54" fmla="*/ 133 w 133"/>
                <a:gd name="T55" fmla="*/ 35 h 132"/>
                <a:gd name="T56" fmla="*/ 133 w 133"/>
                <a:gd name="T57" fmla="*/ 32 h 132"/>
                <a:gd name="T58" fmla="*/ 130 w 133"/>
                <a:gd name="T59" fmla="*/ 26 h 132"/>
                <a:gd name="T60" fmla="*/ 125 w 133"/>
                <a:gd name="T61" fmla="*/ 20 h 132"/>
                <a:gd name="T62" fmla="*/ 121 w 133"/>
                <a:gd name="T63" fmla="*/ 15 h 132"/>
                <a:gd name="T64" fmla="*/ 115 w 133"/>
                <a:gd name="T65" fmla="*/ 11 h 132"/>
                <a:gd name="T66" fmla="*/ 109 w 133"/>
                <a:gd name="T67" fmla="*/ 8 h 132"/>
                <a:gd name="T68" fmla="*/ 103 w 133"/>
                <a:gd name="T69" fmla="*/ 5 h 132"/>
                <a:gd name="T70" fmla="*/ 96 w 133"/>
                <a:gd name="T71" fmla="*/ 2 h 132"/>
                <a:gd name="T72" fmla="*/ 90 w 133"/>
                <a:gd name="T73" fmla="*/ 1 h 132"/>
                <a:gd name="T74" fmla="*/ 83 w 133"/>
                <a:gd name="T75" fmla="*/ 0 h 132"/>
                <a:gd name="T76" fmla="*/ 76 w 133"/>
                <a:gd name="T77" fmla="*/ 0 h 132"/>
                <a:gd name="T78" fmla="*/ 69 w 133"/>
                <a:gd name="T79" fmla="*/ 1 h 132"/>
                <a:gd name="T80" fmla="*/ 62 w 133"/>
                <a:gd name="T81" fmla="*/ 2 h 132"/>
                <a:gd name="T82" fmla="*/ 55 w 133"/>
                <a:gd name="T83" fmla="*/ 4 h 132"/>
                <a:gd name="T84" fmla="*/ 48 w 133"/>
                <a:gd name="T85" fmla="*/ 6 h 132"/>
                <a:gd name="T86" fmla="*/ 42 w 133"/>
                <a:gd name="T87" fmla="*/ 10 h 132"/>
                <a:gd name="T88" fmla="*/ 36 w 133"/>
                <a:gd name="T89" fmla="*/ 14 h 132"/>
                <a:gd name="T90" fmla="*/ 25 w 133"/>
                <a:gd name="T91" fmla="*/ 25 h 132"/>
                <a:gd name="T92" fmla="*/ 16 w 133"/>
                <a:gd name="T93" fmla="*/ 39 h 132"/>
                <a:gd name="T94" fmla="*/ 9 w 133"/>
                <a:gd name="T95" fmla="*/ 53 h 132"/>
                <a:gd name="T96" fmla="*/ 4 w 133"/>
                <a:gd name="T97" fmla="*/ 69 h 132"/>
                <a:gd name="T98" fmla="*/ 1 w 133"/>
                <a:gd name="T99" fmla="*/ 84 h 132"/>
                <a:gd name="T100" fmla="*/ 0 w 133"/>
                <a:gd name="T101" fmla="*/ 100 h 132"/>
                <a:gd name="T102" fmla="*/ 0 w 133"/>
                <a:gd name="T103" fmla="*/ 117 h 132"/>
                <a:gd name="T104" fmla="*/ 2 w 133"/>
                <a:gd name="T105" fmla="*/ 132 h 132"/>
                <a:gd name="T106" fmla="*/ 2 w 133"/>
                <a:gd name="T107" fmla="*/ 132 h 132"/>
                <a:gd name="T108" fmla="*/ 2 w 133"/>
                <a:gd name="T109" fmla="*/ 132 h 132"/>
                <a:gd name="T110" fmla="*/ 2 w 133"/>
                <a:gd name="T111" fmla="*/ 132 h 132"/>
                <a:gd name="T112" fmla="*/ 2 w 133"/>
                <a:gd name="T113" fmla="*/ 132 h 132"/>
                <a:gd name="T114" fmla="*/ 2 w 133"/>
                <a:gd name="T115" fmla="*/ 132 h 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3" h="132">
                  <a:moveTo>
                    <a:pt x="2" y="132"/>
                  </a:moveTo>
                  <a:lnTo>
                    <a:pt x="1" y="115"/>
                  </a:lnTo>
                  <a:lnTo>
                    <a:pt x="1" y="99"/>
                  </a:lnTo>
                  <a:lnTo>
                    <a:pt x="3" y="82"/>
                  </a:lnTo>
                  <a:lnTo>
                    <a:pt x="7" y="67"/>
                  </a:lnTo>
                  <a:lnTo>
                    <a:pt x="14" y="52"/>
                  </a:lnTo>
                  <a:lnTo>
                    <a:pt x="23" y="40"/>
                  </a:lnTo>
                  <a:lnTo>
                    <a:pt x="35" y="29"/>
                  </a:lnTo>
                  <a:lnTo>
                    <a:pt x="51" y="21"/>
                  </a:lnTo>
                  <a:lnTo>
                    <a:pt x="57" y="20"/>
                  </a:lnTo>
                  <a:lnTo>
                    <a:pt x="63" y="19"/>
                  </a:lnTo>
                  <a:lnTo>
                    <a:pt x="69" y="20"/>
                  </a:lnTo>
                  <a:lnTo>
                    <a:pt x="75" y="20"/>
                  </a:lnTo>
                  <a:lnTo>
                    <a:pt x="80" y="21"/>
                  </a:lnTo>
                  <a:lnTo>
                    <a:pt x="86" y="23"/>
                  </a:lnTo>
                  <a:lnTo>
                    <a:pt x="91" y="24"/>
                  </a:lnTo>
                  <a:lnTo>
                    <a:pt x="97" y="24"/>
                  </a:lnTo>
                  <a:lnTo>
                    <a:pt x="102" y="25"/>
                  </a:lnTo>
                  <a:lnTo>
                    <a:pt x="106" y="27"/>
                  </a:lnTo>
                  <a:lnTo>
                    <a:pt x="109" y="30"/>
                  </a:lnTo>
                  <a:lnTo>
                    <a:pt x="113" y="33"/>
                  </a:lnTo>
                  <a:lnTo>
                    <a:pt x="117" y="35"/>
                  </a:lnTo>
                  <a:lnTo>
                    <a:pt x="120" y="38"/>
                  </a:lnTo>
                  <a:lnTo>
                    <a:pt x="125" y="39"/>
                  </a:lnTo>
                  <a:lnTo>
                    <a:pt x="129" y="40"/>
                  </a:lnTo>
                  <a:lnTo>
                    <a:pt x="131" y="39"/>
                  </a:lnTo>
                  <a:lnTo>
                    <a:pt x="133" y="37"/>
                  </a:lnTo>
                  <a:lnTo>
                    <a:pt x="133" y="35"/>
                  </a:lnTo>
                  <a:lnTo>
                    <a:pt x="133" y="32"/>
                  </a:lnTo>
                  <a:lnTo>
                    <a:pt x="130" y="26"/>
                  </a:lnTo>
                  <a:lnTo>
                    <a:pt x="125" y="20"/>
                  </a:lnTo>
                  <a:lnTo>
                    <a:pt x="121" y="15"/>
                  </a:lnTo>
                  <a:lnTo>
                    <a:pt x="115" y="11"/>
                  </a:lnTo>
                  <a:lnTo>
                    <a:pt x="109" y="8"/>
                  </a:lnTo>
                  <a:lnTo>
                    <a:pt x="103" y="5"/>
                  </a:lnTo>
                  <a:lnTo>
                    <a:pt x="96" y="2"/>
                  </a:lnTo>
                  <a:lnTo>
                    <a:pt x="90" y="1"/>
                  </a:lnTo>
                  <a:lnTo>
                    <a:pt x="83" y="0"/>
                  </a:lnTo>
                  <a:lnTo>
                    <a:pt x="76" y="0"/>
                  </a:lnTo>
                  <a:lnTo>
                    <a:pt x="69" y="1"/>
                  </a:lnTo>
                  <a:lnTo>
                    <a:pt x="62" y="2"/>
                  </a:lnTo>
                  <a:lnTo>
                    <a:pt x="55" y="4"/>
                  </a:lnTo>
                  <a:lnTo>
                    <a:pt x="48" y="6"/>
                  </a:lnTo>
                  <a:lnTo>
                    <a:pt x="42" y="10"/>
                  </a:lnTo>
                  <a:lnTo>
                    <a:pt x="36" y="14"/>
                  </a:lnTo>
                  <a:lnTo>
                    <a:pt x="25" y="25"/>
                  </a:lnTo>
                  <a:lnTo>
                    <a:pt x="16" y="39"/>
                  </a:lnTo>
                  <a:lnTo>
                    <a:pt x="9" y="53"/>
                  </a:lnTo>
                  <a:lnTo>
                    <a:pt x="4" y="69"/>
                  </a:lnTo>
                  <a:lnTo>
                    <a:pt x="1" y="84"/>
                  </a:lnTo>
                  <a:lnTo>
                    <a:pt x="0" y="100"/>
                  </a:lnTo>
                  <a:lnTo>
                    <a:pt x="0" y="117"/>
                  </a:lnTo>
                  <a:lnTo>
                    <a:pt x="2"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8" name="Freeform 183"/>
            <p:cNvSpPr>
              <a:spLocks/>
            </p:cNvSpPr>
            <p:nvPr/>
          </p:nvSpPr>
          <p:spPr bwMode="auto">
            <a:xfrm>
              <a:off x="1639" y="1901"/>
              <a:ext cx="84" cy="144"/>
            </a:xfrm>
            <a:custGeom>
              <a:avLst/>
              <a:gdLst>
                <a:gd name="T0" fmla="*/ 84 w 84"/>
                <a:gd name="T1" fmla="*/ 0 h 144"/>
                <a:gd name="T2" fmla="*/ 73 w 84"/>
                <a:gd name="T3" fmla="*/ 2 h 144"/>
                <a:gd name="T4" fmla="*/ 64 w 84"/>
                <a:gd name="T5" fmla="*/ 6 h 144"/>
                <a:gd name="T6" fmla="*/ 56 w 84"/>
                <a:gd name="T7" fmla="*/ 12 h 144"/>
                <a:gd name="T8" fmla="*/ 48 w 84"/>
                <a:gd name="T9" fmla="*/ 19 h 144"/>
                <a:gd name="T10" fmla="*/ 41 w 84"/>
                <a:gd name="T11" fmla="*/ 26 h 144"/>
                <a:gd name="T12" fmla="*/ 36 w 84"/>
                <a:gd name="T13" fmla="*/ 35 h 144"/>
                <a:gd name="T14" fmla="*/ 30 w 84"/>
                <a:gd name="T15" fmla="*/ 43 h 144"/>
                <a:gd name="T16" fmla="*/ 24 w 84"/>
                <a:gd name="T17" fmla="*/ 53 h 144"/>
                <a:gd name="T18" fmla="*/ 19 w 84"/>
                <a:gd name="T19" fmla="*/ 62 h 144"/>
                <a:gd name="T20" fmla="*/ 13 w 84"/>
                <a:gd name="T21" fmla="*/ 73 h 144"/>
                <a:gd name="T22" fmla="*/ 8 w 84"/>
                <a:gd name="T23" fmla="*/ 84 h 144"/>
                <a:gd name="T24" fmla="*/ 4 w 84"/>
                <a:gd name="T25" fmla="*/ 97 h 144"/>
                <a:gd name="T26" fmla="*/ 1 w 84"/>
                <a:gd name="T27" fmla="*/ 110 h 144"/>
                <a:gd name="T28" fmla="*/ 0 w 84"/>
                <a:gd name="T29" fmla="*/ 122 h 144"/>
                <a:gd name="T30" fmla="*/ 2 w 84"/>
                <a:gd name="T31" fmla="*/ 133 h 144"/>
                <a:gd name="T32" fmla="*/ 7 w 84"/>
                <a:gd name="T33" fmla="*/ 143 h 144"/>
                <a:gd name="T34" fmla="*/ 10 w 84"/>
                <a:gd name="T35" fmla="*/ 144 h 144"/>
                <a:gd name="T36" fmla="*/ 13 w 84"/>
                <a:gd name="T37" fmla="*/ 143 h 144"/>
                <a:gd name="T38" fmla="*/ 14 w 84"/>
                <a:gd name="T39" fmla="*/ 140 h 144"/>
                <a:gd name="T40" fmla="*/ 14 w 84"/>
                <a:gd name="T41" fmla="*/ 137 h 144"/>
                <a:gd name="T42" fmla="*/ 12 w 84"/>
                <a:gd name="T43" fmla="*/ 127 h 144"/>
                <a:gd name="T44" fmla="*/ 11 w 84"/>
                <a:gd name="T45" fmla="*/ 117 h 144"/>
                <a:gd name="T46" fmla="*/ 11 w 84"/>
                <a:gd name="T47" fmla="*/ 106 h 144"/>
                <a:gd name="T48" fmla="*/ 12 w 84"/>
                <a:gd name="T49" fmla="*/ 96 h 144"/>
                <a:gd name="T50" fmla="*/ 14 w 84"/>
                <a:gd name="T51" fmla="*/ 87 h 144"/>
                <a:gd name="T52" fmla="*/ 17 w 84"/>
                <a:gd name="T53" fmla="*/ 77 h 144"/>
                <a:gd name="T54" fmla="*/ 21 w 84"/>
                <a:gd name="T55" fmla="*/ 67 h 144"/>
                <a:gd name="T56" fmla="*/ 25 w 84"/>
                <a:gd name="T57" fmla="*/ 57 h 144"/>
                <a:gd name="T58" fmla="*/ 31 w 84"/>
                <a:gd name="T59" fmla="*/ 48 h 144"/>
                <a:gd name="T60" fmla="*/ 36 w 84"/>
                <a:gd name="T61" fmla="*/ 39 h 144"/>
                <a:gd name="T62" fmla="*/ 42 w 84"/>
                <a:gd name="T63" fmla="*/ 30 h 144"/>
                <a:gd name="T64" fmla="*/ 49 w 84"/>
                <a:gd name="T65" fmla="*/ 23 h 144"/>
                <a:gd name="T66" fmla="*/ 56 w 84"/>
                <a:gd name="T67" fmla="*/ 16 h 144"/>
                <a:gd name="T68" fmla="*/ 65 w 84"/>
                <a:gd name="T69" fmla="*/ 9 h 144"/>
                <a:gd name="T70" fmla="*/ 74 w 84"/>
                <a:gd name="T71" fmla="*/ 4 h 144"/>
                <a:gd name="T72" fmla="*/ 84 w 84"/>
                <a:gd name="T73" fmla="*/ 0 h 144"/>
                <a:gd name="T74" fmla="*/ 84 w 84"/>
                <a:gd name="T75" fmla="*/ 0 h 144"/>
                <a:gd name="T76" fmla="*/ 84 w 84"/>
                <a:gd name="T77" fmla="*/ 0 h 144"/>
                <a:gd name="T78" fmla="*/ 84 w 84"/>
                <a:gd name="T79" fmla="*/ 0 h 144"/>
                <a:gd name="T80" fmla="*/ 84 w 84"/>
                <a:gd name="T81" fmla="*/ 0 h 144"/>
                <a:gd name="T82" fmla="*/ 84 w 84"/>
                <a:gd name="T83" fmla="*/ 0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4" h="144">
                  <a:moveTo>
                    <a:pt x="84" y="0"/>
                  </a:moveTo>
                  <a:lnTo>
                    <a:pt x="73" y="2"/>
                  </a:lnTo>
                  <a:lnTo>
                    <a:pt x="64" y="6"/>
                  </a:lnTo>
                  <a:lnTo>
                    <a:pt x="56" y="12"/>
                  </a:lnTo>
                  <a:lnTo>
                    <a:pt x="48" y="19"/>
                  </a:lnTo>
                  <a:lnTo>
                    <a:pt x="41" y="26"/>
                  </a:lnTo>
                  <a:lnTo>
                    <a:pt x="36" y="35"/>
                  </a:lnTo>
                  <a:lnTo>
                    <a:pt x="30" y="43"/>
                  </a:lnTo>
                  <a:lnTo>
                    <a:pt x="24" y="53"/>
                  </a:lnTo>
                  <a:lnTo>
                    <a:pt x="19" y="62"/>
                  </a:lnTo>
                  <a:lnTo>
                    <a:pt x="13" y="73"/>
                  </a:lnTo>
                  <a:lnTo>
                    <a:pt x="8" y="84"/>
                  </a:lnTo>
                  <a:lnTo>
                    <a:pt x="4" y="97"/>
                  </a:lnTo>
                  <a:lnTo>
                    <a:pt x="1" y="110"/>
                  </a:lnTo>
                  <a:lnTo>
                    <a:pt x="0" y="122"/>
                  </a:lnTo>
                  <a:lnTo>
                    <a:pt x="2" y="133"/>
                  </a:lnTo>
                  <a:lnTo>
                    <a:pt x="7" y="143"/>
                  </a:lnTo>
                  <a:lnTo>
                    <a:pt x="10" y="144"/>
                  </a:lnTo>
                  <a:lnTo>
                    <a:pt x="13" y="143"/>
                  </a:lnTo>
                  <a:lnTo>
                    <a:pt x="14" y="140"/>
                  </a:lnTo>
                  <a:lnTo>
                    <a:pt x="14" y="137"/>
                  </a:lnTo>
                  <a:lnTo>
                    <a:pt x="12" y="127"/>
                  </a:lnTo>
                  <a:lnTo>
                    <a:pt x="11" y="117"/>
                  </a:lnTo>
                  <a:lnTo>
                    <a:pt x="11" y="106"/>
                  </a:lnTo>
                  <a:lnTo>
                    <a:pt x="12" y="96"/>
                  </a:lnTo>
                  <a:lnTo>
                    <a:pt x="14" y="87"/>
                  </a:lnTo>
                  <a:lnTo>
                    <a:pt x="17" y="77"/>
                  </a:lnTo>
                  <a:lnTo>
                    <a:pt x="21" y="67"/>
                  </a:lnTo>
                  <a:lnTo>
                    <a:pt x="25" y="57"/>
                  </a:lnTo>
                  <a:lnTo>
                    <a:pt x="31" y="48"/>
                  </a:lnTo>
                  <a:lnTo>
                    <a:pt x="36" y="39"/>
                  </a:lnTo>
                  <a:lnTo>
                    <a:pt x="42" y="30"/>
                  </a:lnTo>
                  <a:lnTo>
                    <a:pt x="49" y="23"/>
                  </a:lnTo>
                  <a:lnTo>
                    <a:pt x="56" y="16"/>
                  </a:lnTo>
                  <a:lnTo>
                    <a:pt x="65" y="9"/>
                  </a:lnTo>
                  <a:lnTo>
                    <a:pt x="74" y="4"/>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09" name="Freeform 184"/>
            <p:cNvSpPr>
              <a:spLocks/>
            </p:cNvSpPr>
            <p:nvPr/>
          </p:nvSpPr>
          <p:spPr bwMode="auto">
            <a:xfrm>
              <a:off x="1646" y="2055"/>
              <a:ext cx="228" cy="121"/>
            </a:xfrm>
            <a:custGeom>
              <a:avLst/>
              <a:gdLst>
                <a:gd name="T0" fmla="*/ 3 w 228"/>
                <a:gd name="T1" fmla="*/ 14 h 121"/>
                <a:gd name="T2" fmla="*/ 0 w 228"/>
                <a:gd name="T3" fmla="*/ 42 h 121"/>
                <a:gd name="T4" fmla="*/ 10 w 228"/>
                <a:gd name="T5" fmla="*/ 62 h 121"/>
                <a:gd name="T6" fmla="*/ 22 w 228"/>
                <a:gd name="T7" fmla="*/ 74 h 121"/>
                <a:gd name="T8" fmla="*/ 36 w 228"/>
                <a:gd name="T9" fmla="*/ 84 h 121"/>
                <a:gd name="T10" fmla="*/ 50 w 228"/>
                <a:gd name="T11" fmla="*/ 92 h 121"/>
                <a:gd name="T12" fmla="*/ 64 w 228"/>
                <a:gd name="T13" fmla="*/ 100 h 121"/>
                <a:gd name="T14" fmla="*/ 78 w 228"/>
                <a:gd name="T15" fmla="*/ 106 h 121"/>
                <a:gd name="T16" fmla="*/ 93 w 228"/>
                <a:gd name="T17" fmla="*/ 111 h 121"/>
                <a:gd name="T18" fmla="*/ 108 w 228"/>
                <a:gd name="T19" fmla="*/ 114 h 121"/>
                <a:gd name="T20" fmla="*/ 124 w 228"/>
                <a:gd name="T21" fmla="*/ 117 h 121"/>
                <a:gd name="T22" fmla="*/ 140 w 228"/>
                <a:gd name="T23" fmla="*/ 119 h 121"/>
                <a:gd name="T24" fmla="*/ 155 w 228"/>
                <a:gd name="T25" fmla="*/ 121 h 121"/>
                <a:gd name="T26" fmla="*/ 171 w 228"/>
                <a:gd name="T27" fmla="*/ 121 h 121"/>
                <a:gd name="T28" fmla="*/ 185 w 228"/>
                <a:gd name="T29" fmla="*/ 121 h 121"/>
                <a:gd name="T30" fmla="*/ 197 w 228"/>
                <a:gd name="T31" fmla="*/ 121 h 121"/>
                <a:gd name="T32" fmla="*/ 209 w 228"/>
                <a:gd name="T33" fmla="*/ 121 h 121"/>
                <a:gd name="T34" fmla="*/ 220 w 228"/>
                <a:gd name="T35" fmla="*/ 119 h 121"/>
                <a:gd name="T36" fmla="*/ 227 w 228"/>
                <a:gd name="T37" fmla="*/ 118 h 121"/>
                <a:gd name="T38" fmla="*/ 228 w 228"/>
                <a:gd name="T39" fmla="*/ 115 h 121"/>
                <a:gd name="T40" fmla="*/ 221 w 228"/>
                <a:gd name="T41" fmla="*/ 115 h 121"/>
                <a:gd name="T42" fmla="*/ 208 w 228"/>
                <a:gd name="T43" fmla="*/ 115 h 121"/>
                <a:gd name="T44" fmla="*/ 196 w 228"/>
                <a:gd name="T45" fmla="*/ 114 h 121"/>
                <a:gd name="T46" fmla="*/ 184 w 228"/>
                <a:gd name="T47" fmla="*/ 114 h 121"/>
                <a:gd name="T48" fmla="*/ 167 w 228"/>
                <a:gd name="T49" fmla="*/ 112 h 121"/>
                <a:gd name="T50" fmla="*/ 144 w 228"/>
                <a:gd name="T51" fmla="*/ 108 h 121"/>
                <a:gd name="T52" fmla="*/ 122 w 228"/>
                <a:gd name="T53" fmla="*/ 104 h 121"/>
                <a:gd name="T54" fmla="*/ 100 w 228"/>
                <a:gd name="T55" fmla="*/ 99 h 121"/>
                <a:gd name="T56" fmla="*/ 81 w 228"/>
                <a:gd name="T57" fmla="*/ 92 h 121"/>
                <a:gd name="T58" fmla="*/ 65 w 228"/>
                <a:gd name="T59" fmla="*/ 85 h 121"/>
                <a:gd name="T60" fmla="*/ 50 w 228"/>
                <a:gd name="T61" fmla="*/ 77 h 121"/>
                <a:gd name="T62" fmla="*/ 36 w 228"/>
                <a:gd name="T63" fmla="*/ 69 h 121"/>
                <a:gd name="T64" fmla="*/ 26 w 228"/>
                <a:gd name="T65" fmla="*/ 62 h 121"/>
                <a:gd name="T66" fmla="*/ 21 w 228"/>
                <a:gd name="T67" fmla="*/ 57 h 121"/>
                <a:gd name="T68" fmla="*/ 15 w 228"/>
                <a:gd name="T69" fmla="*/ 53 h 121"/>
                <a:gd name="T70" fmla="*/ 10 w 228"/>
                <a:gd name="T71" fmla="*/ 47 h 121"/>
                <a:gd name="T72" fmla="*/ 3 w 228"/>
                <a:gd name="T73" fmla="*/ 35 h 121"/>
                <a:gd name="T74" fmla="*/ 4 w 228"/>
                <a:gd name="T75" fmla="*/ 11 h 121"/>
                <a:gd name="T76" fmla="*/ 7 w 228"/>
                <a:gd name="T77" fmla="*/ 0 h 121"/>
                <a:gd name="T78" fmla="*/ 7 w 228"/>
                <a:gd name="T79" fmla="*/ 0 h 121"/>
                <a:gd name="T80" fmla="*/ 7 w 228"/>
                <a:gd name="T81" fmla="*/ 0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8" h="121">
                  <a:moveTo>
                    <a:pt x="7" y="0"/>
                  </a:moveTo>
                  <a:lnTo>
                    <a:pt x="3" y="14"/>
                  </a:lnTo>
                  <a:lnTo>
                    <a:pt x="0" y="28"/>
                  </a:lnTo>
                  <a:lnTo>
                    <a:pt x="0" y="42"/>
                  </a:lnTo>
                  <a:lnTo>
                    <a:pt x="6" y="55"/>
                  </a:lnTo>
                  <a:lnTo>
                    <a:pt x="10" y="62"/>
                  </a:lnTo>
                  <a:lnTo>
                    <a:pt x="16" y="68"/>
                  </a:lnTo>
                  <a:lnTo>
                    <a:pt x="22" y="74"/>
                  </a:lnTo>
                  <a:lnTo>
                    <a:pt x="29" y="79"/>
                  </a:lnTo>
                  <a:lnTo>
                    <a:pt x="36" y="84"/>
                  </a:lnTo>
                  <a:lnTo>
                    <a:pt x="43" y="88"/>
                  </a:lnTo>
                  <a:lnTo>
                    <a:pt x="50" y="92"/>
                  </a:lnTo>
                  <a:lnTo>
                    <a:pt x="57" y="96"/>
                  </a:lnTo>
                  <a:lnTo>
                    <a:pt x="64" y="100"/>
                  </a:lnTo>
                  <a:lnTo>
                    <a:pt x="71" y="103"/>
                  </a:lnTo>
                  <a:lnTo>
                    <a:pt x="78" y="106"/>
                  </a:lnTo>
                  <a:lnTo>
                    <a:pt x="86" y="108"/>
                  </a:lnTo>
                  <a:lnTo>
                    <a:pt x="93" y="111"/>
                  </a:lnTo>
                  <a:lnTo>
                    <a:pt x="101" y="112"/>
                  </a:lnTo>
                  <a:lnTo>
                    <a:pt x="108" y="114"/>
                  </a:lnTo>
                  <a:lnTo>
                    <a:pt x="116" y="116"/>
                  </a:lnTo>
                  <a:lnTo>
                    <a:pt x="124" y="117"/>
                  </a:lnTo>
                  <a:lnTo>
                    <a:pt x="131" y="118"/>
                  </a:lnTo>
                  <a:lnTo>
                    <a:pt x="140" y="119"/>
                  </a:lnTo>
                  <a:lnTo>
                    <a:pt x="147" y="120"/>
                  </a:lnTo>
                  <a:lnTo>
                    <a:pt x="155" y="121"/>
                  </a:lnTo>
                  <a:lnTo>
                    <a:pt x="163" y="121"/>
                  </a:lnTo>
                  <a:lnTo>
                    <a:pt x="171" y="121"/>
                  </a:lnTo>
                  <a:lnTo>
                    <a:pt x="179" y="121"/>
                  </a:lnTo>
                  <a:lnTo>
                    <a:pt x="185" y="121"/>
                  </a:lnTo>
                  <a:lnTo>
                    <a:pt x="191" y="121"/>
                  </a:lnTo>
                  <a:lnTo>
                    <a:pt x="197" y="121"/>
                  </a:lnTo>
                  <a:lnTo>
                    <a:pt x="202" y="121"/>
                  </a:lnTo>
                  <a:lnTo>
                    <a:pt x="209" y="121"/>
                  </a:lnTo>
                  <a:lnTo>
                    <a:pt x="215" y="120"/>
                  </a:lnTo>
                  <a:lnTo>
                    <a:pt x="220" y="119"/>
                  </a:lnTo>
                  <a:lnTo>
                    <a:pt x="226" y="119"/>
                  </a:lnTo>
                  <a:lnTo>
                    <a:pt x="227" y="118"/>
                  </a:lnTo>
                  <a:lnTo>
                    <a:pt x="228" y="117"/>
                  </a:lnTo>
                  <a:lnTo>
                    <a:pt x="228" y="115"/>
                  </a:lnTo>
                  <a:lnTo>
                    <a:pt x="227" y="115"/>
                  </a:lnTo>
                  <a:lnTo>
                    <a:pt x="221" y="115"/>
                  </a:lnTo>
                  <a:lnTo>
                    <a:pt x="215" y="115"/>
                  </a:lnTo>
                  <a:lnTo>
                    <a:pt x="208" y="115"/>
                  </a:lnTo>
                  <a:lnTo>
                    <a:pt x="202" y="114"/>
                  </a:lnTo>
                  <a:lnTo>
                    <a:pt x="196" y="114"/>
                  </a:lnTo>
                  <a:lnTo>
                    <a:pt x="190" y="114"/>
                  </a:lnTo>
                  <a:lnTo>
                    <a:pt x="184" y="114"/>
                  </a:lnTo>
                  <a:lnTo>
                    <a:pt x="178" y="113"/>
                  </a:lnTo>
                  <a:lnTo>
                    <a:pt x="167" y="112"/>
                  </a:lnTo>
                  <a:lnTo>
                    <a:pt x="155" y="110"/>
                  </a:lnTo>
                  <a:lnTo>
                    <a:pt x="144" y="108"/>
                  </a:lnTo>
                  <a:lnTo>
                    <a:pt x="133" y="107"/>
                  </a:lnTo>
                  <a:lnTo>
                    <a:pt x="122" y="104"/>
                  </a:lnTo>
                  <a:lnTo>
                    <a:pt x="111" y="102"/>
                  </a:lnTo>
                  <a:lnTo>
                    <a:pt x="100" y="99"/>
                  </a:lnTo>
                  <a:lnTo>
                    <a:pt x="89" y="95"/>
                  </a:lnTo>
                  <a:lnTo>
                    <a:pt x="81" y="92"/>
                  </a:lnTo>
                  <a:lnTo>
                    <a:pt x="73" y="89"/>
                  </a:lnTo>
                  <a:lnTo>
                    <a:pt x="65" y="85"/>
                  </a:lnTo>
                  <a:lnTo>
                    <a:pt x="58" y="81"/>
                  </a:lnTo>
                  <a:lnTo>
                    <a:pt x="50" y="77"/>
                  </a:lnTo>
                  <a:lnTo>
                    <a:pt x="43" y="73"/>
                  </a:lnTo>
                  <a:lnTo>
                    <a:pt x="36" y="69"/>
                  </a:lnTo>
                  <a:lnTo>
                    <a:pt x="29" y="64"/>
                  </a:lnTo>
                  <a:lnTo>
                    <a:pt x="26" y="62"/>
                  </a:lnTo>
                  <a:lnTo>
                    <a:pt x="23" y="59"/>
                  </a:lnTo>
                  <a:lnTo>
                    <a:pt x="21" y="57"/>
                  </a:lnTo>
                  <a:lnTo>
                    <a:pt x="18" y="55"/>
                  </a:lnTo>
                  <a:lnTo>
                    <a:pt x="15" y="53"/>
                  </a:lnTo>
                  <a:lnTo>
                    <a:pt x="13" y="50"/>
                  </a:lnTo>
                  <a:lnTo>
                    <a:pt x="10" y="47"/>
                  </a:lnTo>
                  <a:lnTo>
                    <a:pt x="8" y="45"/>
                  </a:lnTo>
                  <a:lnTo>
                    <a:pt x="3" y="35"/>
                  </a:lnTo>
                  <a:lnTo>
                    <a:pt x="2" y="23"/>
                  </a:lnTo>
                  <a:lnTo>
                    <a:pt x="4" y="1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10" name="Freeform 185"/>
            <p:cNvSpPr>
              <a:spLocks/>
            </p:cNvSpPr>
            <p:nvPr/>
          </p:nvSpPr>
          <p:spPr bwMode="auto">
            <a:xfrm>
              <a:off x="1870" y="1966"/>
              <a:ext cx="72" cy="209"/>
            </a:xfrm>
            <a:custGeom>
              <a:avLst/>
              <a:gdLst>
                <a:gd name="T0" fmla="*/ 27 w 72"/>
                <a:gd name="T1" fmla="*/ 0 h 209"/>
                <a:gd name="T2" fmla="*/ 39 w 72"/>
                <a:gd name="T3" fmla="*/ 8 h 209"/>
                <a:gd name="T4" fmla="*/ 48 w 72"/>
                <a:gd name="T5" fmla="*/ 18 h 209"/>
                <a:gd name="T6" fmla="*/ 55 w 72"/>
                <a:gd name="T7" fmla="*/ 31 h 209"/>
                <a:gd name="T8" fmla="*/ 60 w 72"/>
                <a:gd name="T9" fmla="*/ 45 h 209"/>
                <a:gd name="T10" fmla="*/ 63 w 72"/>
                <a:gd name="T11" fmla="*/ 59 h 209"/>
                <a:gd name="T12" fmla="*/ 64 w 72"/>
                <a:gd name="T13" fmla="*/ 74 h 209"/>
                <a:gd name="T14" fmla="*/ 65 w 72"/>
                <a:gd name="T15" fmla="*/ 88 h 209"/>
                <a:gd name="T16" fmla="*/ 64 w 72"/>
                <a:gd name="T17" fmla="*/ 102 h 209"/>
                <a:gd name="T18" fmla="*/ 63 w 72"/>
                <a:gd name="T19" fmla="*/ 117 h 209"/>
                <a:gd name="T20" fmla="*/ 59 w 72"/>
                <a:gd name="T21" fmla="*/ 132 h 209"/>
                <a:gd name="T22" fmla="*/ 53 w 72"/>
                <a:gd name="T23" fmla="*/ 147 h 209"/>
                <a:gd name="T24" fmla="*/ 47 w 72"/>
                <a:gd name="T25" fmla="*/ 161 h 209"/>
                <a:gd name="T26" fmla="*/ 38 w 72"/>
                <a:gd name="T27" fmla="*/ 173 h 209"/>
                <a:gd name="T28" fmla="*/ 27 w 72"/>
                <a:gd name="T29" fmla="*/ 185 h 209"/>
                <a:gd name="T30" fmla="*/ 16 w 72"/>
                <a:gd name="T31" fmla="*/ 195 h 209"/>
                <a:gd name="T32" fmla="*/ 3 w 72"/>
                <a:gd name="T33" fmla="*/ 203 h 209"/>
                <a:gd name="T34" fmla="*/ 2 w 72"/>
                <a:gd name="T35" fmla="*/ 204 h 209"/>
                <a:gd name="T36" fmla="*/ 0 w 72"/>
                <a:gd name="T37" fmla="*/ 207 h 209"/>
                <a:gd name="T38" fmla="*/ 0 w 72"/>
                <a:gd name="T39" fmla="*/ 208 h 209"/>
                <a:gd name="T40" fmla="*/ 2 w 72"/>
                <a:gd name="T41" fmla="*/ 209 h 209"/>
                <a:gd name="T42" fmla="*/ 17 w 72"/>
                <a:gd name="T43" fmla="*/ 203 h 209"/>
                <a:gd name="T44" fmla="*/ 29 w 72"/>
                <a:gd name="T45" fmla="*/ 195 h 209"/>
                <a:gd name="T46" fmla="*/ 40 w 72"/>
                <a:gd name="T47" fmla="*/ 184 h 209"/>
                <a:gd name="T48" fmla="*/ 49 w 72"/>
                <a:gd name="T49" fmla="*/ 172 h 209"/>
                <a:gd name="T50" fmla="*/ 57 w 72"/>
                <a:gd name="T51" fmla="*/ 159 h 209"/>
                <a:gd name="T52" fmla="*/ 63 w 72"/>
                <a:gd name="T53" fmla="*/ 144 h 209"/>
                <a:gd name="T54" fmla="*/ 67 w 72"/>
                <a:gd name="T55" fmla="*/ 130 h 209"/>
                <a:gd name="T56" fmla="*/ 70 w 72"/>
                <a:gd name="T57" fmla="*/ 115 h 209"/>
                <a:gd name="T58" fmla="*/ 72 w 72"/>
                <a:gd name="T59" fmla="*/ 98 h 209"/>
                <a:gd name="T60" fmla="*/ 72 w 72"/>
                <a:gd name="T61" fmla="*/ 82 h 209"/>
                <a:gd name="T62" fmla="*/ 70 w 72"/>
                <a:gd name="T63" fmla="*/ 65 h 209"/>
                <a:gd name="T64" fmla="*/ 67 w 72"/>
                <a:gd name="T65" fmla="*/ 50 h 209"/>
                <a:gd name="T66" fmla="*/ 64 w 72"/>
                <a:gd name="T67" fmla="*/ 42 h 209"/>
                <a:gd name="T68" fmla="*/ 61 w 72"/>
                <a:gd name="T69" fmla="*/ 35 h 209"/>
                <a:gd name="T70" fmla="*/ 57 w 72"/>
                <a:gd name="T71" fmla="*/ 27 h 209"/>
                <a:gd name="T72" fmla="*/ 52 w 72"/>
                <a:gd name="T73" fmla="*/ 20 h 209"/>
                <a:gd name="T74" fmla="*/ 47 w 72"/>
                <a:gd name="T75" fmla="*/ 14 h 209"/>
                <a:gd name="T76" fmla="*/ 40 w 72"/>
                <a:gd name="T77" fmla="*/ 8 h 209"/>
                <a:gd name="T78" fmla="*/ 34 w 72"/>
                <a:gd name="T79" fmla="*/ 3 h 209"/>
                <a:gd name="T80" fmla="*/ 27 w 72"/>
                <a:gd name="T81" fmla="*/ 0 h 209"/>
                <a:gd name="T82" fmla="*/ 27 w 72"/>
                <a:gd name="T83" fmla="*/ 0 h 209"/>
                <a:gd name="T84" fmla="*/ 27 w 72"/>
                <a:gd name="T85" fmla="*/ 0 h 209"/>
                <a:gd name="T86" fmla="*/ 27 w 72"/>
                <a:gd name="T87" fmla="*/ 0 h 209"/>
                <a:gd name="T88" fmla="*/ 27 w 72"/>
                <a:gd name="T89" fmla="*/ 0 h 209"/>
                <a:gd name="T90" fmla="*/ 27 w 72"/>
                <a:gd name="T91" fmla="*/ 0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 h="209">
                  <a:moveTo>
                    <a:pt x="27" y="0"/>
                  </a:moveTo>
                  <a:lnTo>
                    <a:pt x="39" y="8"/>
                  </a:lnTo>
                  <a:lnTo>
                    <a:pt x="48" y="18"/>
                  </a:lnTo>
                  <a:lnTo>
                    <a:pt x="55" y="31"/>
                  </a:lnTo>
                  <a:lnTo>
                    <a:pt x="60" y="45"/>
                  </a:lnTo>
                  <a:lnTo>
                    <a:pt x="63" y="59"/>
                  </a:lnTo>
                  <a:lnTo>
                    <a:pt x="64" y="74"/>
                  </a:lnTo>
                  <a:lnTo>
                    <a:pt x="65" y="88"/>
                  </a:lnTo>
                  <a:lnTo>
                    <a:pt x="64" y="102"/>
                  </a:lnTo>
                  <a:lnTo>
                    <a:pt x="63" y="117"/>
                  </a:lnTo>
                  <a:lnTo>
                    <a:pt x="59" y="132"/>
                  </a:lnTo>
                  <a:lnTo>
                    <a:pt x="53" y="147"/>
                  </a:lnTo>
                  <a:lnTo>
                    <a:pt x="47" y="161"/>
                  </a:lnTo>
                  <a:lnTo>
                    <a:pt x="38" y="173"/>
                  </a:lnTo>
                  <a:lnTo>
                    <a:pt x="27" y="185"/>
                  </a:lnTo>
                  <a:lnTo>
                    <a:pt x="16" y="195"/>
                  </a:lnTo>
                  <a:lnTo>
                    <a:pt x="3" y="203"/>
                  </a:lnTo>
                  <a:lnTo>
                    <a:pt x="2" y="204"/>
                  </a:lnTo>
                  <a:lnTo>
                    <a:pt x="0" y="207"/>
                  </a:lnTo>
                  <a:lnTo>
                    <a:pt x="0" y="208"/>
                  </a:lnTo>
                  <a:lnTo>
                    <a:pt x="2" y="209"/>
                  </a:lnTo>
                  <a:lnTo>
                    <a:pt x="17" y="203"/>
                  </a:lnTo>
                  <a:lnTo>
                    <a:pt x="29" y="195"/>
                  </a:lnTo>
                  <a:lnTo>
                    <a:pt x="40" y="184"/>
                  </a:lnTo>
                  <a:lnTo>
                    <a:pt x="49" y="172"/>
                  </a:lnTo>
                  <a:lnTo>
                    <a:pt x="57" y="159"/>
                  </a:lnTo>
                  <a:lnTo>
                    <a:pt x="63" y="144"/>
                  </a:lnTo>
                  <a:lnTo>
                    <a:pt x="67" y="130"/>
                  </a:lnTo>
                  <a:lnTo>
                    <a:pt x="70" y="115"/>
                  </a:lnTo>
                  <a:lnTo>
                    <a:pt x="72" y="98"/>
                  </a:lnTo>
                  <a:lnTo>
                    <a:pt x="72" y="82"/>
                  </a:lnTo>
                  <a:lnTo>
                    <a:pt x="70" y="65"/>
                  </a:lnTo>
                  <a:lnTo>
                    <a:pt x="67" y="50"/>
                  </a:lnTo>
                  <a:lnTo>
                    <a:pt x="64" y="42"/>
                  </a:lnTo>
                  <a:lnTo>
                    <a:pt x="61" y="35"/>
                  </a:lnTo>
                  <a:lnTo>
                    <a:pt x="57" y="27"/>
                  </a:lnTo>
                  <a:lnTo>
                    <a:pt x="52" y="20"/>
                  </a:lnTo>
                  <a:lnTo>
                    <a:pt x="47" y="14"/>
                  </a:lnTo>
                  <a:lnTo>
                    <a:pt x="40" y="8"/>
                  </a:lnTo>
                  <a:lnTo>
                    <a:pt x="34" y="3"/>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sp>
          <p:nvSpPr>
            <p:cNvPr id="1211" name="Freeform 186"/>
            <p:cNvSpPr>
              <a:spLocks/>
            </p:cNvSpPr>
            <p:nvPr/>
          </p:nvSpPr>
          <p:spPr bwMode="auto">
            <a:xfrm>
              <a:off x="2265" y="1632"/>
              <a:ext cx="110" cy="106"/>
            </a:xfrm>
            <a:custGeom>
              <a:avLst/>
              <a:gdLst>
                <a:gd name="T0" fmla="*/ 0 w 110"/>
                <a:gd name="T1" fmla="*/ 0 h 106"/>
                <a:gd name="T2" fmla="*/ 4 w 110"/>
                <a:gd name="T3" fmla="*/ 8 h 106"/>
                <a:gd name="T4" fmla="*/ 9 w 110"/>
                <a:gd name="T5" fmla="*/ 14 h 106"/>
                <a:gd name="T6" fmla="*/ 13 w 110"/>
                <a:gd name="T7" fmla="*/ 21 h 106"/>
                <a:gd name="T8" fmla="*/ 19 w 110"/>
                <a:gd name="T9" fmla="*/ 26 h 106"/>
                <a:gd name="T10" fmla="*/ 26 w 110"/>
                <a:gd name="T11" fmla="*/ 31 h 106"/>
                <a:gd name="T12" fmla="*/ 32 w 110"/>
                <a:gd name="T13" fmla="*/ 37 h 106"/>
                <a:gd name="T14" fmla="*/ 38 w 110"/>
                <a:gd name="T15" fmla="*/ 41 h 106"/>
                <a:gd name="T16" fmla="*/ 45 w 110"/>
                <a:gd name="T17" fmla="*/ 46 h 106"/>
                <a:gd name="T18" fmla="*/ 49 w 110"/>
                <a:gd name="T19" fmla="*/ 49 h 106"/>
                <a:gd name="T20" fmla="*/ 53 w 110"/>
                <a:gd name="T21" fmla="*/ 52 h 106"/>
                <a:gd name="T22" fmla="*/ 57 w 110"/>
                <a:gd name="T23" fmla="*/ 55 h 106"/>
                <a:gd name="T24" fmla="*/ 61 w 110"/>
                <a:gd name="T25" fmla="*/ 58 h 106"/>
                <a:gd name="T26" fmla="*/ 66 w 110"/>
                <a:gd name="T27" fmla="*/ 61 h 106"/>
                <a:gd name="T28" fmla="*/ 70 w 110"/>
                <a:gd name="T29" fmla="*/ 64 h 106"/>
                <a:gd name="T30" fmla="*/ 73 w 110"/>
                <a:gd name="T31" fmla="*/ 68 h 106"/>
                <a:gd name="T32" fmla="*/ 77 w 110"/>
                <a:gd name="T33" fmla="*/ 71 h 106"/>
                <a:gd name="T34" fmla="*/ 84 w 110"/>
                <a:gd name="T35" fmla="*/ 79 h 106"/>
                <a:gd name="T36" fmla="*/ 88 w 110"/>
                <a:gd name="T37" fmla="*/ 86 h 106"/>
                <a:gd name="T38" fmla="*/ 91 w 110"/>
                <a:gd name="T39" fmla="*/ 95 h 106"/>
                <a:gd name="T40" fmla="*/ 94 w 110"/>
                <a:gd name="T41" fmla="*/ 104 h 106"/>
                <a:gd name="T42" fmla="*/ 97 w 110"/>
                <a:gd name="T43" fmla="*/ 106 h 106"/>
                <a:gd name="T44" fmla="*/ 102 w 110"/>
                <a:gd name="T45" fmla="*/ 106 h 106"/>
                <a:gd name="T46" fmla="*/ 106 w 110"/>
                <a:gd name="T47" fmla="*/ 104 h 106"/>
                <a:gd name="T48" fmla="*/ 109 w 110"/>
                <a:gd name="T49" fmla="*/ 100 h 106"/>
                <a:gd name="T50" fmla="*/ 110 w 110"/>
                <a:gd name="T51" fmla="*/ 92 h 106"/>
                <a:gd name="T52" fmla="*/ 109 w 110"/>
                <a:gd name="T53" fmla="*/ 85 h 106"/>
                <a:gd name="T54" fmla="*/ 106 w 110"/>
                <a:gd name="T55" fmla="*/ 78 h 106"/>
                <a:gd name="T56" fmla="*/ 102 w 110"/>
                <a:gd name="T57" fmla="*/ 72 h 106"/>
                <a:gd name="T58" fmla="*/ 97 w 110"/>
                <a:gd name="T59" fmla="*/ 66 h 106"/>
                <a:gd name="T60" fmla="*/ 90 w 110"/>
                <a:gd name="T61" fmla="*/ 61 h 106"/>
                <a:gd name="T62" fmla="*/ 84 w 110"/>
                <a:gd name="T63" fmla="*/ 56 h 106"/>
                <a:gd name="T64" fmla="*/ 77 w 110"/>
                <a:gd name="T65" fmla="*/ 52 h 106"/>
                <a:gd name="T66" fmla="*/ 67 w 110"/>
                <a:gd name="T67" fmla="*/ 47 h 106"/>
                <a:gd name="T68" fmla="*/ 56 w 110"/>
                <a:gd name="T69" fmla="*/ 42 h 106"/>
                <a:gd name="T70" fmla="*/ 45 w 110"/>
                <a:gd name="T71" fmla="*/ 37 h 106"/>
                <a:gd name="T72" fmla="*/ 35 w 110"/>
                <a:gd name="T73" fmla="*/ 32 h 106"/>
                <a:gd name="T74" fmla="*/ 24 w 110"/>
                <a:gd name="T75" fmla="*/ 26 h 106"/>
                <a:gd name="T76" fmla="*/ 15 w 110"/>
                <a:gd name="T77" fmla="*/ 19 h 106"/>
                <a:gd name="T78" fmla="*/ 7 w 110"/>
                <a:gd name="T79" fmla="*/ 11 h 106"/>
                <a:gd name="T80" fmla="*/ 1 w 110"/>
                <a:gd name="T81" fmla="*/ 0 h 106"/>
                <a:gd name="T82" fmla="*/ 1 w 110"/>
                <a:gd name="T83" fmla="*/ 0 h 106"/>
                <a:gd name="T84" fmla="*/ 1 w 110"/>
                <a:gd name="T85" fmla="*/ 0 h 106"/>
                <a:gd name="T86" fmla="*/ 0 w 110"/>
                <a:gd name="T87" fmla="*/ 0 h 106"/>
                <a:gd name="T88" fmla="*/ 0 w 110"/>
                <a:gd name="T89" fmla="*/ 0 h 106"/>
                <a:gd name="T90" fmla="*/ 0 w 110"/>
                <a:gd name="T91" fmla="*/ 0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0" h="106">
                  <a:moveTo>
                    <a:pt x="0" y="0"/>
                  </a:moveTo>
                  <a:lnTo>
                    <a:pt x="4" y="8"/>
                  </a:lnTo>
                  <a:lnTo>
                    <a:pt x="9" y="14"/>
                  </a:lnTo>
                  <a:lnTo>
                    <a:pt x="13" y="21"/>
                  </a:lnTo>
                  <a:lnTo>
                    <a:pt x="19" y="26"/>
                  </a:lnTo>
                  <a:lnTo>
                    <a:pt x="26" y="31"/>
                  </a:lnTo>
                  <a:lnTo>
                    <a:pt x="32" y="37"/>
                  </a:lnTo>
                  <a:lnTo>
                    <a:pt x="38" y="41"/>
                  </a:lnTo>
                  <a:lnTo>
                    <a:pt x="45" y="46"/>
                  </a:lnTo>
                  <a:lnTo>
                    <a:pt x="49" y="49"/>
                  </a:lnTo>
                  <a:lnTo>
                    <a:pt x="53" y="52"/>
                  </a:lnTo>
                  <a:lnTo>
                    <a:pt x="57" y="55"/>
                  </a:lnTo>
                  <a:lnTo>
                    <a:pt x="61" y="58"/>
                  </a:lnTo>
                  <a:lnTo>
                    <a:pt x="66" y="61"/>
                  </a:lnTo>
                  <a:lnTo>
                    <a:pt x="70" y="64"/>
                  </a:lnTo>
                  <a:lnTo>
                    <a:pt x="73" y="68"/>
                  </a:lnTo>
                  <a:lnTo>
                    <a:pt x="77" y="71"/>
                  </a:lnTo>
                  <a:lnTo>
                    <a:pt x="84" y="79"/>
                  </a:lnTo>
                  <a:lnTo>
                    <a:pt x="88" y="86"/>
                  </a:lnTo>
                  <a:lnTo>
                    <a:pt x="91" y="95"/>
                  </a:lnTo>
                  <a:lnTo>
                    <a:pt x="94" y="104"/>
                  </a:lnTo>
                  <a:lnTo>
                    <a:pt x="97" y="106"/>
                  </a:lnTo>
                  <a:lnTo>
                    <a:pt x="102" y="106"/>
                  </a:lnTo>
                  <a:lnTo>
                    <a:pt x="106" y="104"/>
                  </a:lnTo>
                  <a:lnTo>
                    <a:pt x="109" y="100"/>
                  </a:lnTo>
                  <a:lnTo>
                    <a:pt x="110" y="92"/>
                  </a:lnTo>
                  <a:lnTo>
                    <a:pt x="109" y="85"/>
                  </a:lnTo>
                  <a:lnTo>
                    <a:pt x="106" y="78"/>
                  </a:lnTo>
                  <a:lnTo>
                    <a:pt x="102" y="72"/>
                  </a:lnTo>
                  <a:lnTo>
                    <a:pt x="97" y="66"/>
                  </a:lnTo>
                  <a:lnTo>
                    <a:pt x="90" y="61"/>
                  </a:lnTo>
                  <a:lnTo>
                    <a:pt x="84" y="56"/>
                  </a:lnTo>
                  <a:lnTo>
                    <a:pt x="77" y="52"/>
                  </a:lnTo>
                  <a:lnTo>
                    <a:pt x="67" y="47"/>
                  </a:lnTo>
                  <a:lnTo>
                    <a:pt x="56" y="42"/>
                  </a:lnTo>
                  <a:lnTo>
                    <a:pt x="45" y="37"/>
                  </a:lnTo>
                  <a:lnTo>
                    <a:pt x="35" y="32"/>
                  </a:lnTo>
                  <a:lnTo>
                    <a:pt x="24" y="26"/>
                  </a:lnTo>
                  <a:lnTo>
                    <a:pt x="15" y="19"/>
                  </a:lnTo>
                  <a:lnTo>
                    <a:pt x="7" y="1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ndParaRPr>
            </a:p>
          </p:txBody>
        </p:sp>
      </p:grpSp>
      <p:pic>
        <p:nvPicPr>
          <p:cNvPr id="1040" name="Picture 1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1662113"/>
            <a:ext cx="194468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833845"/>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931863"/>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dirty="0" smtClean="0">
                <a:solidFill>
                  <a:srgbClr val="FFFFFF"/>
                </a:solidFill>
              </a:rPr>
              <a:t>Drug Delivery to the Inner Ear – Prevent Noise Damage</a:t>
            </a:r>
          </a:p>
        </p:txBody>
      </p:sp>
      <p:sp>
        <p:nvSpPr>
          <p:cNvPr id="43011" name="Line 3"/>
          <p:cNvSpPr>
            <a:spLocks noChangeShapeType="1"/>
          </p:cNvSpPr>
          <p:nvPr/>
        </p:nvSpPr>
        <p:spPr bwMode="auto">
          <a:xfrm>
            <a:off x="381000" y="1295400"/>
            <a:ext cx="792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smtClean="0">
              <a:solidFill>
                <a:srgbClr val="000000"/>
              </a:solidFill>
            </a:endParaRPr>
          </a:p>
        </p:txBody>
      </p:sp>
      <p:sp>
        <p:nvSpPr>
          <p:cNvPr id="15364" name="Text Box 4"/>
          <p:cNvSpPr txBox="1">
            <a:spLocks noChangeArrowheads="1"/>
          </p:cNvSpPr>
          <p:nvPr/>
        </p:nvSpPr>
        <p:spPr bwMode="auto">
          <a:xfrm>
            <a:off x="200025" y="1447800"/>
            <a:ext cx="8486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2238" indent="-1222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defRPr/>
            </a:pPr>
            <a:r>
              <a:rPr lang="en-US" dirty="0" smtClean="0">
                <a:solidFill>
                  <a:srgbClr val="FFC000"/>
                </a:solidFill>
                <a:effectLst>
                  <a:outerShdw blurRad="38100" dist="38100" dir="2700000" algn="tl">
                    <a:srgbClr val="000000">
                      <a:alpha val="43137"/>
                    </a:srgbClr>
                  </a:outerShdw>
                </a:effectLst>
              </a:rPr>
              <a:t>Create novel, drug delivery “smart” micro-pumps for delivery of bio-therapeutic agents to the inner ear</a:t>
            </a:r>
          </a:p>
        </p:txBody>
      </p:sp>
      <p:sp>
        <p:nvSpPr>
          <p:cNvPr id="43013" name="Rectangle 12"/>
          <p:cNvSpPr>
            <a:spLocks noChangeArrowheads="1"/>
          </p:cNvSpPr>
          <p:nvPr/>
        </p:nvSpPr>
        <p:spPr bwMode="auto">
          <a:xfrm>
            <a:off x="0" y="0"/>
            <a:ext cx="9144000" cy="749300"/>
          </a:xfrm>
          <a:prstGeom prst="rect">
            <a:avLst/>
          </a:prstGeom>
          <a:solidFill>
            <a:srgbClr val="003928">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smtClean="0">
              <a:solidFill>
                <a:srgbClr val="000000"/>
              </a:solidFill>
            </a:endParaRPr>
          </a:p>
        </p:txBody>
      </p:sp>
      <p:sp>
        <p:nvSpPr>
          <p:cNvPr id="43014" name="Text Box 13"/>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smtClean="0">
                <a:solidFill>
                  <a:srgbClr val="FFC000"/>
                </a:solidFill>
              </a:rPr>
              <a:t>Microsystems: Research Highlights</a:t>
            </a:r>
          </a:p>
        </p:txBody>
      </p:sp>
      <p:pic>
        <p:nvPicPr>
          <p:cNvPr id="430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81534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181940"/>
      </p:ext>
    </p:extLst>
  </p:cSld>
  <p:clrMapOvr>
    <a:masterClrMapping/>
  </p:clrMapOvr>
  <p:transition spd="med">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Text Box 6"/>
          <p:cNvSpPr txBox="1">
            <a:spLocks noChangeArrowheads="1"/>
          </p:cNvSpPr>
          <p:nvPr/>
        </p:nvSpPr>
        <p:spPr bwMode="auto">
          <a:xfrm>
            <a:off x="381000" y="4953000"/>
            <a:ext cx="8381999" cy="166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kumimoji="1" lang="en-US" sz="3200" dirty="0">
                <a:solidFill>
                  <a:schemeClr val="tx2"/>
                </a:solidFill>
              </a:rPr>
              <a:t>Work Supported by </a:t>
            </a:r>
            <a:r>
              <a:rPr kumimoji="1" lang="en-US" sz="3200" dirty="0" smtClean="0">
                <a:solidFill>
                  <a:schemeClr val="tx2"/>
                </a:solidFill>
              </a:rPr>
              <a:t>NIH, USA:</a:t>
            </a:r>
            <a:endParaRPr kumimoji="1" lang="en-US" sz="3200" dirty="0">
              <a:solidFill>
                <a:schemeClr val="tx2"/>
              </a:solidFill>
            </a:endParaRPr>
          </a:p>
          <a:p>
            <a:pPr algn="ctr">
              <a:spcBef>
                <a:spcPct val="20000"/>
              </a:spcBef>
            </a:pPr>
            <a:r>
              <a:rPr kumimoji="1" lang="en-US" sz="3200" dirty="0"/>
              <a:t>National Institute on </a:t>
            </a:r>
            <a:r>
              <a:rPr kumimoji="1" lang="en-US" sz="3200" dirty="0" smtClean="0"/>
              <a:t>Aging, National </a:t>
            </a:r>
            <a:r>
              <a:rPr kumimoji="1" lang="en-US" sz="3200" dirty="0"/>
              <a:t>Institute on Deafness &amp; </a:t>
            </a:r>
            <a:r>
              <a:rPr kumimoji="1" lang="en-US" sz="3200" dirty="0" smtClean="0"/>
              <a:t>Communication </a:t>
            </a:r>
            <a:r>
              <a:rPr kumimoji="1" lang="en-US" sz="3200" dirty="0"/>
              <a:t>Disorders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5710"/>
            <a:ext cx="5504738" cy="4937290"/>
          </a:xfrm>
          <a:prstGeom prst="rect">
            <a:avLst/>
          </a:prstGeom>
        </p:spPr>
      </p:pic>
      <p:pic>
        <p:nvPicPr>
          <p:cNvPr id="3491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710"/>
            <a:ext cx="1668904" cy="111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76400" cy="112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33963"/>
      </p:ext>
    </p:extLst>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24000" y="0"/>
            <a:ext cx="5562600" cy="990600"/>
          </a:xfrm>
        </p:spPr>
        <p:txBody>
          <a:bodyPr/>
          <a:lstStyle/>
          <a:p>
            <a:pPr eaLnBrk="1" hangingPunct="1"/>
            <a:r>
              <a:rPr lang="en-US" sz="3000" b="1" dirty="0" smtClean="0">
                <a:effectLst/>
              </a:rPr>
              <a:t>Global Ctr. Hearing/Deafness</a:t>
            </a:r>
            <a:br>
              <a:rPr lang="en-US" sz="3000" b="1" dirty="0" smtClean="0">
                <a:effectLst/>
              </a:rPr>
            </a:br>
            <a:r>
              <a:rPr lang="en-US" sz="3000" b="1" dirty="0" smtClean="0">
                <a:effectLst/>
              </a:rPr>
              <a:t>/Speech Research Group </a:t>
            </a:r>
          </a:p>
        </p:txBody>
      </p:sp>
      <p:sp>
        <p:nvSpPr>
          <p:cNvPr id="38915" name="Rectangle 3"/>
          <p:cNvSpPr>
            <a:spLocks noGrp="1" noChangeArrowheads="1"/>
          </p:cNvSpPr>
          <p:nvPr>
            <p:ph sz="half" idx="4294967295"/>
          </p:nvPr>
        </p:nvSpPr>
        <p:spPr>
          <a:xfrm>
            <a:off x="0" y="1066800"/>
            <a:ext cx="4191000" cy="5334000"/>
          </a:xfrm>
        </p:spPr>
        <p:txBody>
          <a:bodyPr>
            <a:normAutofit/>
          </a:bodyPr>
          <a:lstStyle/>
          <a:p>
            <a:pPr eaLnBrk="1" hangingPunct="1">
              <a:lnSpc>
                <a:spcPct val="90000"/>
              </a:lnSpc>
            </a:pPr>
            <a:r>
              <a:rPr lang="en-US" sz="2000" b="1" dirty="0" smtClean="0">
                <a:solidFill>
                  <a:srgbClr val="00B050"/>
                </a:solidFill>
              </a:rPr>
              <a:t>Dr. Bo Ding </a:t>
            </a:r>
            <a:r>
              <a:rPr lang="en-US" sz="2000" b="1" dirty="0" smtClean="0"/>
              <a:t>– Molecular Biology of Hearing Loss</a:t>
            </a:r>
            <a:endParaRPr lang="en-US" sz="2000" b="1" dirty="0" smtClean="0">
              <a:solidFill>
                <a:srgbClr val="FFCC66"/>
              </a:solidFill>
            </a:endParaRPr>
          </a:p>
          <a:p>
            <a:pPr eaLnBrk="1" hangingPunct="1">
              <a:lnSpc>
                <a:spcPct val="90000"/>
              </a:lnSpc>
            </a:pPr>
            <a:r>
              <a:rPr lang="en-US" sz="2000" b="1" dirty="0" smtClean="0">
                <a:solidFill>
                  <a:srgbClr val="00B050"/>
                </a:solidFill>
              </a:rPr>
              <a:t>Dr. Ann Eddins </a:t>
            </a:r>
            <a:r>
              <a:rPr lang="en-US" sz="2000" b="1" dirty="0" smtClean="0"/>
              <a:t>– Research Audiology, Neurophysiology</a:t>
            </a:r>
            <a:endParaRPr lang="en-US" sz="2000" b="1" dirty="0" smtClean="0">
              <a:solidFill>
                <a:srgbClr val="FFCC66"/>
              </a:solidFill>
            </a:endParaRPr>
          </a:p>
          <a:p>
            <a:pPr eaLnBrk="1" hangingPunct="1">
              <a:lnSpc>
                <a:spcPct val="90000"/>
              </a:lnSpc>
            </a:pPr>
            <a:r>
              <a:rPr lang="en-US" sz="2000" b="1" dirty="0" smtClean="0">
                <a:solidFill>
                  <a:srgbClr val="00B050"/>
                </a:solidFill>
              </a:rPr>
              <a:t>Dr. David Eddins </a:t>
            </a:r>
            <a:r>
              <a:rPr lang="en-US" sz="2000" b="1" dirty="0" smtClean="0"/>
              <a:t>-Psychoacoustics, Speech Processing</a:t>
            </a:r>
          </a:p>
          <a:p>
            <a:pPr eaLnBrk="1" hangingPunct="1">
              <a:lnSpc>
                <a:spcPct val="90000"/>
              </a:lnSpc>
            </a:pPr>
            <a:r>
              <a:rPr lang="en-US" sz="2000" b="1" dirty="0" smtClean="0">
                <a:solidFill>
                  <a:srgbClr val="00B050"/>
                </a:solidFill>
              </a:rPr>
              <a:t>Dr. Robert Frisina, Sr</a:t>
            </a:r>
            <a:r>
              <a:rPr lang="en-US" sz="2000" b="1" dirty="0" smtClean="0"/>
              <a:t>. – Speech Perception, PET, Audiology</a:t>
            </a:r>
          </a:p>
          <a:p>
            <a:pPr eaLnBrk="1" hangingPunct="1">
              <a:lnSpc>
                <a:spcPct val="90000"/>
              </a:lnSpc>
            </a:pPr>
            <a:r>
              <a:rPr lang="en-US" sz="2000" b="1" dirty="0" smtClean="0">
                <a:solidFill>
                  <a:srgbClr val="00B050"/>
                </a:solidFill>
              </a:rPr>
              <a:t>Dr. Robert Frisina, Jr</a:t>
            </a:r>
            <a:r>
              <a:rPr lang="en-US" sz="2000" b="1" dirty="0" smtClean="0">
                <a:solidFill>
                  <a:srgbClr val="FFCC66"/>
                </a:solidFill>
              </a:rPr>
              <a:t>.</a:t>
            </a:r>
            <a:r>
              <a:rPr lang="en-US" sz="2000" b="1" dirty="0" smtClean="0"/>
              <a:t> –  BME Neuroengineering, Anatomy</a:t>
            </a:r>
          </a:p>
          <a:p>
            <a:pPr eaLnBrk="1" hangingPunct="1">
              <a:lnSpc>
                <a:spcPct val="90000"/>
              </a:lnSpc>
            </a:pPr>
            <a:r>
              <a:rPr lang="en-US" sz="2000" b="1" dirty="0" smtClean="0">
                <a:solidFill>
                  <a:srgbClr val="00B050"/>
                </a:solidFill>
              </a:rPr>
              <a:t>Dr. Joseph Walton </a:t>
            </a:r>
            <a:r>
              <a:rPr lang="en-US" sz="2000" b="1" dirty="0" smtClean="0"/>
              <a:t>–Auditory Neurophysiology</a:t>
            </a:r>
            <a:r>
              <a:rPr lang="en-US" sz="2000" b="1" dirty="0" smtClean="0">
                <a:solidFill>
                  <a:schemeClr val="tx2"/>
                </a:solidFill>
              </a:rPr>
              <a:t> </a:t>
            </a:r>
          </a:p>
          <a:p>
            <a:pPr eaLnBrk="1" hangingPunct="1">
              <a:lnSpc>
                <a:spcPct val="90000"/>
              </a:lnSpc>
            </a:pPr>
            <a:r>
              <a:rPr lang="en-US" sz="2000" b="1" dirty="0" smtClean="0">
                <a:solidFill>
                  <a:srgbClr val="00B050"/>
                </a:solidFill>
              </a:rPr>
              <a:t>Dr. Xiaoxia Zhu </a:t>
            </a:r>
            <a:r>
              <a:rPr lang="en-US" sz="2000" b="1" dirty="0" smtClean="0"/>
              <a:t>– Histology, Neurophysiology: ABRs and Emissions</a:t>
            </a:r>
          </a:p>
        </p:txBody>
      </p:sp>
      <p:sp>
        <p:nvSpPr>
          <p:cNvPr id="284676" name="Rectangle 4"/>
          <p:cNvSpPr>
            <a:spLocks noGrp="1" noChangeArrowheads="1"/>
          </p:cNvSpPr>
          <p:nvPr>
            <p:ph sz="half" idx="4294967295"/>
          </p:nvPr>
        </p:nvSpPr>
        <p:spPr>
          <a:xfrm>
            <a:off x="4876800" y="1447800"/>
            <a:ext cx="4267200" cy="4953000"/>
          </a:xfrm>
        </p:spPr>
        <p:txBody>
          <a:bodyPr rtlCol="0">
            <a:normAutofit lnSpcReduction="10000"/>
          </a:bodyPr>
          <a:lstStyle/>
          <a:p>
            <a:pPr marL="0" indent="0" eaLnBrk="1" fontAlgn="auto" hangingPunct="1">
              <a:lnSpc>
                <a:spcPct val="90000"/>
              </a:lnSpc>
              <a:spcAft>
                <a:spcPts val="0"/>
              </a:spcAft>
              <a:buFont typeface="Wingdings" pitchFamily="2" charset="2"/>
              <a:buNone/>
              <a:defRPr/>
            </a:pPr>
            <a:r>
              <a:rPr lang="en-US" sz="2100" b="1" u="sng" dirty="0" smtClean="0">
                <a:solidFill>
                  <a:srgbClr val="00B050"/>
                </a:solidFill>
              </a:rPr>
              <a:t>International Collaborators</a:t>
            </a:r>
            <a:endParaRPr lang="en-US" sz="2100" b="1" u="sng" dirty="0">
              <a:solidFill>
                <a:srgbClr val="00B050"/>
              </a:solidFill>
            </a:endParaRPr>
          </a:p>
          <a:p>
            <a:pPr eaLnBrk="1" fontAlgn="auto" hangingPunct="1">
              <a:lnSpc>
                <a:spcPct val="90000"/>
              </a:lnSpc>
              <a:spcAft>
                <a:spcPts val="0"/>
              </a:spcAft>
              <a:buFont typeface="Arial" pitchFamily="34" charset="0"/>
              <a:buChar char="•"/>
              <a:defRPr/>
            </a:pPr>
            <a:r>
              <a:rPr lang="en-US" sz="2000" b="1" dirty="0" smtClean="0">
                <a:solidFill>
                  <a:srgbClr val="DEAB1C"/>
                </a:solidFill>
              </a:rPr>
              <a:t>Dr. David Borkholder, RIT </a:t>
            </a:r>
            <a:r>
              <a:rPr lang="en-US" sz="2000" b="1" dirty="0" smtClean="0"/>
              <a:t>- Micro-Systems Engineering</a:t>
            </a:r>
          </a:p>
          <a:p>
            <a:pPr eaLnBrk="1" fontAlgn="auto" hangingPunct="1">
              <a:lnSpc>
                <a:spcPct val="90000"/>
              </a:lnSpc>
              <a:spcAft>
                <a:spcPts val="0"/>
              </a:spcAft>
              <a:buFont typeface="Arial" pitchFamily="34" charset="0"/>
              <a:buChar char="•"/>
              <a:defRPr/>
            </a:pPr>
            <a:r>
              <a:rPr lang="en-US" sz="2000" b="1" dirty="0" smtClean="0">
                <a:solidFill>
                  <a:srgbClr val="DEAB1C"/>
                </a:solidFill>
              </a:rPr>
              <a:t>Dr. Barbara Canlon, Karolinska Inst. Stockholm </a:t>
            </a:r>
            <a:r>
              <a:rPr lang="en-US" sz="2000" b="1" dirty="0" smtClean="0"/>
              <a:t>– Neuroscience, Hormonal Effects on Hearing</a:t>
            </a:r>
            <a:endParaRPr lang="en-US" sz="2000" b="1" dirty="0" smtClean="0">
              <a:solidFill>
                <a:srgbClr val="FFCC66"/>
              </a:solidFill>
            </a:endParaRPr>
          </a:p>
          <a:p>
            <a:pPr eaLnBrk="1" fontAlgn="auto" hangingPunct="1">
              <a:lnSpc>
                <a:spcPct val="90000"/>
              </a:lnSpc>
              <a:spcAft>
                <a:spcPts val="0"/>
              </a:spcAft>
              <a:buFont typeface="Arial" pitchFamily="34" charset="0"/>
              <a:buChar char="•"/>
              <a:defRPr/>
            </a:pPr>
            <a:r>
              <a:rPr lang="en-US" sz="2000" b="1" dirty="0" smtClean="0">
                <a:solidFill>
                  <a:srgbClr val="DEAB1C"/>
                </a:solidFill>
              </a:rPr>
              <a:t>Dr. Mary D’Souza, URMC </a:t>
            </a:r>
            <a:r>
              <a:rPr lang="en-US" sz="2000" b="1" dirty="0" smtClean="0"/>
              <a:t>– Molecular Biology, Gene Arrays</a:t>
            </a:r>
          </a:p>
          <a:p>
            <a:pPr eaLnBrk="1" fontAlgn="auto" hangingPunct="1">
              <a:lnSpc>
                <a:spcPct val="90000"/>
              </a:lnSpc>
              <a:spcAft>
                <a:spcPts val="0"/>
              </a:spcAft>
              <a:buFont typeface="Arial" pitchFamily="34" charset="0"/>
              <a:buChar char="•"/>
              <a:defRPr/>
            </a:pPr>
            <a:r>
              <a:rPr lang="en-US" sz="2000" b="1" dirty="0" smtClean="0">
                <a:solidFill>
                  <a:srgbClr val="DEAB1C"/>
                </a:solidFill>
              </a:rPr>
              <a:t>Dr. Rick Friedman, UCLA, CA </a:t>
            </a:r>
            <a:r>
              <a:rPr lang="en-US" sz="2000" b="1" dirty="0" smtClean="0"/>
              <a:t>- Human Genetics</a:t>
            </a:r>
            <a:endParaRPr lang="en-US" sz="2000" b="1" dirty="0">
              <a:solidFill>
                <a:schemeClr val="tx2"/>
              </a:solidFill>
            </a:endParaRPr>
          </a:p>
          <a:p>
            <a:pPr eaLnBrk="1" fontAlgn="auto" hangingPunct="1">
              <a:lnSpc>
                <a:spcPct val="90000"/>
              </a:lnSpc>
              <a:spcAft>
                <a:spcPts val="0"/>
              </a:spcAft>
              <a:buFont typeface="Arial" pitchFamily="34" charset="0"/>
              <a:buChar char="•"/>
              <a:defRPr/>
            </a:pPr>
            <a:r>
              <a:rPr lang="en-US" sz="2000" b="1" dirty="0">
                <a:solidFill>
                  <a:srgbClr val="DEAB1C"/>
                </a:solidFill>
              </a:rPr>
              <a:t>Dr. Dina </a:t>
            </a:r>
            <a:r>
              <a:rPr lang="en-US" sz="2000" b="1" dirty="0" smtClean="0">
                <a:solidFill>
                  <a:srgbClr val="DEAB1C"/>
                </a:solidFill>
              </a:rPr>
              <a:t>Newman, RIT </a:t>
            </a:r>
            <a:r>
              <a:rPr lang="en-US" sz="2000" b="1" dirty="0">
                <a:solidFill>
                  <a:srgbClr val="DEAB1C"/>
                </a:solidFill>
              </a:rPr>
              <a:t>– </a:t>
            </a:r>
            <a:r>
              <a:rPr lang="en-US" sz="2000" b="1" dirty="0" smtClean="0"/>
              <a:t>Genetics</a:t>
            </a:r>
          </a:p>
          <a:p>
            <a:pPr eaLnBrk="1" fontAlgn="auto" hangingPunct="1">
              <a:lnSpc>
                <a:spcPct val="90000"/>
              </a:lnSpc>
              <a:spcAft>
                <a:spcPts val="0"/>
              </a:spcAft>
              <a:buFont typeface="Arial" pitchFamily="34" charset="0"/>
              <a:buChar char="•"/>
              <a:defRPr/>
            </a:pPr>
            <a:r>
              <a:rPr lang="en-US" sz="2000" b="1" dirty="0" smtClean="0">
                <a:solidFill>
                  <a:srgbClr val="DEAB1C"/>
                </a:solidFill>
              </a:rPr>
              <a:t>Dr. Sherif Tadros, U. W. Australia - </a:t>
            </a:r>
            <a:r>
              <a:rPr lang="en-US" sz="2000" b="1" dirty="0" smtClean="0"/>
              <a:t>Genetics, Bioinformatics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3812"/>
            <a:ext cx="1828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35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57200" y="457200"/>
            <a:ext cx="8229600" cy="4953000"/>
          </a:xfrm>
        </p:spPr>
        <p:txBody>
          <a:bodyPr/>
          <a:lstStyle/>
          <a:p>
            <a:pPr algn="ctr" eaLnBrk="1" hangingPunct="1"/>
            <a:r>
              <a:rPr lang="en-US" sz="4000" dirty="0" smtClean="0">
                <a:solidFill>
                  <a:srgbClr val="008000"/>
                </a:solidFill>
              </a:rPr>
              <a:t>Questions?</a:t>
            </a:r>
          </a:p>
        </p:txBody>
      </p:sp>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458" y="533400"/>
            <a:ext cx="1933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1676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80" y="426998"/>
            <a:ext cx="8734136" cy="954107"/>
          </a:xfrm>
          <a:prstGeom prst="rect">
            <a:avLst/>
          </a:prstGeom>
          <a:noFill/>
        </p:spPr>
        <p:txBody>
          <a:bodyPr wrap="square" rtlCol="0">
            <a:spAutoFit/>
          </a:bodyPr>
          <a:lstStyle/>
          <a:p>
            <a:r>
              <a:rPr lang="en-US" sz="2800" b="1" dirty="0" smtClean="0">
                <a:solidFill>
                  <a:schemeClr val="accent2">
                    <a:lumMod val="75000"/>
                  </a:schemeClr>
                </a:solidFill>
              </a:rPr>
              <a:t>Gap-in-Noise ABR Responses- Decline in Middle age CBA Mice</a:t>
            </a:r>
            <a:endParaRPr lang="en-US" sz="2800" b="1" dirty="0">
              <a:solidFill>
                <a:schemeClr val="accent2">
                  <a:lumMod val="75000"/>
                </a:schemeClr>
              </a:solidFill>
            </a:endParaRPr>
          </a:p>
        </p:txBody>
      </p:sp>
      <p:sp>
        <p:nvSpPr>
          <p:cNvPr id="3" name="Up Arrow 2"/>
          <p:cNvSpPr/>
          <p:nvPr/>
        </p:nvSpPr>
        <p:spPr>
          <a:xfrm>
            <a:off x="5185480" y="3534787"/>
            <a:ext cx="347631" cy="351413"/>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1540" y="5486400"/>
            <a:ext cx="6042429" cy="1200329"/>
          </a:xfrm>
          <a:prstGeom prst="rect">
            <a:avLst/>
          </a:prstGeom>
          <a:noFill/>
        </p:spPr>
        <p:txBody>
          <a:bodyPr wrap="square" rtlCol="0">
            <a:spAutoFit/>
          </a:bodyPr>
          <a:lstStyle/>
          <a:p>
            <a:r>
              <a:rPr lang="en-US" sz="2400" dirty="0" smtClean="0">
                <a:solidFill>
                  <a:schemeClr val="accent2">
                    <a:lumMod val="75000"/>
                  </a:schemeClr>
                </a:solidFill>
              </a:rPr>
              <a:t>Amplitude and latency of the Peak/trough response to NB1 &amp; NB2 are analyzed as a function of gap duration </a:t>
            </a:r>
            <a:endParaRPr lang="en-US" sz="2400" dirty="0">
              <a:solidFill>
                <a:schemeClr val="accent2">
                  <a:lumMod val="75000"/>
                </a:schemeClr>
              </a:solidFill>
            </a:endParaRPr>
          </a:p>
        </p:txBody>
      </p:sp>
      <p:grpSp>
        <p:nvGrpSpPr>
          <p:cNvPr id="7" name="Group 6"/>
          <p:cNvGrpSpPr/>
          <p:nvPr/>
        </p:nvGrpSpPr>
        <p:grpSpPr>
          <a:xfrm>
            <a:off x="211540" y="1512587"/>
            <a:ext cx="8686799" cy="4361860"/>
            <a:chOff x="0" y="0"/>
            <a:chExt cx="8510409" cy="3110779"/>
          </a:xfrm>
        </p:grpSpPr>
        <p:cxnSp>
          <p:nvCxnSpPr>
            <p:cNvPr id="8" name="Straight Connector 7"/>
            <p:cNvCxnSpPr/>
            <p:nvPr/>
          </p:nvCxnSpPr>
          <p:spPr>
            <a:xfrm>
              <a:off x="144431" y="2209800"/>
              <a:ext cx="77554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rotWithShape="1">
            <a:blip r:embed="rId2" cstate="print">
              <a:clrChange>
                <a:clrFrom>
                  <a:srgbClr val="000000"/>
                </a:clrFrom>
                <a:clrTo>
                  <a:srgbClr val="000000">
                    <a:alpha val="0"/>
                  </a:srgbClr>
                </a:clrTo>
              </a:clrChange>
              <a:biLevel thresh="75000"/>
              <a:extLst>
                <a:ext uri="{28A0092B-C50C-407E-A947-70E740481C1C}">
                  <a14:useLocalDpi xmlns:a14="http://schemas.microsoft.com/office/drawing/2010/main" val="0"/>
                </a:ext>
              </a:extLst>
            </a:blip>
            <a:srcRect t="10317"/>
            <a:stretch/>
          </p:blipFill>
          <p:spPr bwMode="auto">
            <a:xfrm>
              <a:off x="144431" y="0"/>
              <a:ext cx="7685910" cy="191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212164" y="1752600"/>
              <a:ext cx="3894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55"/>
            <p:cNvSpPr txBox="1"/>
            <p:nvPr/>
          </p:nvSpPr>
          <p:spPr>
            <a:xfrm>
              <a:off x="144427" y="1749581"/>
              <a:ext cx="762311" cy="39862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NB1</a:t>
              </a:r>
              <a:endParaRPr lang="en-US" sz="1200" dirty="0">
                <a:effectLst/>
                <a:latin typeface="Times New Roman"/>
                <a:ea typeface="MS Mincho"/>
              </a:endParaRPr>
            </a:p>
          </p:txBody>
        </p:sp>
        <p:sp>
          <p:nvSpPr>
            <p:cNvPr id="12" name="TextBox 56"/>
            <p:cNvSpPr txBox="1"/>
            <p:nvPr/>
          </p:nvSpPr>
          <p:spPr>
            <a:xfrm>
              <a:off x="4707905" y="1749579"/>
              <a:ext cx="686060" cy="39862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NB2</a:t>
              </a:r>
              <a:endParaRPr lang="en-US" sz="1200" dirty="0">
                <a:effectLst/>
                <a:latin typeface="Times New Roman"/>
                <a:ea typeface="MS Mincho"/>
              </a:endParaRPr>
            </a:p>
          </p:txBody>
        </p:sp>
        <p:sp>
          <p:nvSpPr>
            <p:cNvPr id="13" name="TextBox 57"/>
            <p:cNvSpPr txBox="1"/>
            <p:nvPr/>
          </p:nvSpPr>
          <p:spPr>
            <a:xfrm>
              <a:off x="0" y="2252076"/>
              <a:ext cx="370417" cy="39862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0</a:t>
              </a:r>
              <a:r>
                <a:rPr lang="en-US" sz="1100" kern="1200" dirty="0">
                  <a:solidFill>
                    <a:srgbClr val="000000"/>
                  </a:solidFill>
                  <a:effectLst/>
                  <a:latin typeface="Cambria"/>
                  <a:ea typeface="MS Mincho"/>
                  <a:cs typeface="Times New Roman"/>
                </a:rPr>
                <a:t> </a:t>
              </a:r>
              <a:endParaRPr lang="en-US" sz="1200" dirty="0">
                <a:effectLst/>
                <a:latin typeface="Times New Roman"/>
                <a:ea typeface="MS Mincho"/>
              </a:endParaRPr>
            </a:p>
          </p:txBody>
        </p:sp>
        <p:cxnSp>
          <p:nvCxnSpPr>
            <p:cNvPr id="14" name="Straight Connector 13"/>
            <p:cNvCxnSpPr/>
            <p:nvPr/>
          </p:nvCxnSpPr>
          <p:spPr>
            <a:xfrm>
              <a:off x="4775697" y="1752600"/>
              <a:ext cx="3894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5964" y="2209800"/>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60364" y="2214034"/>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08364" y="2209800"/>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6364" y="2209800"/>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63"/>
            <p:cNvSpPr txBox="1"/>
            <p:nvPr/>
          </p:nvSpPr>
          <p:spPr>
            <a:xfrm>
              <a:off x="7699020" y="2290174"/>
              <a:ext cx="811389" cy="39862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150</a:t>
              </a:r>
              <a:endParaRPr lang="en-US" sz="1200" dirty="0">
                <a:effectLst/>
                <a:latin typeface="Times New Roman"/>
                <a:ea typeface="MS Mincho"/>
              </a:endParaRPr>
            </a:p>
          </p:txBody>
        </p:sp>
        <p:cxnSp>
          <p:nvCxnSpPr>
            <p:cNvPr id="20" name="Straight Connector 19"/>
            <p:cNvCxnSpPr/>
            <p:nvPr/>
          </p:nvCxnSpPr>
          <p:spPr>
            <a:xfrm>
              <a:off x="1736164" y="2209800"/>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84364" y="2209800"/>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66"/>
            <p:cNvSpPr txBox="1"/>
            <p:nvPr/>
          </p:nvSpPr>
          <p:spPr>
            <a:xfrm>
              <a:off x="6183555" y="2252931"/>
              <a:ext cx="762186" cy="39862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120</a:t>
              </a:r>
              <a:endParaRPr lang="en-US" sz="1200" dirty="0">
                <a:effectLst/>
                <a:latin typeface="Times New Roman"/>
                <a:ea typeface="MS Mincho"/>
              </a:endParaRPr>
            </a:p>
          </p:txBody>
        </p:sp>
        <p:sp>
          <p:nvSpPr>
            <p:cNvPr id="23" name="TextBox 67"/>
            <p:cNvSpPr txBox="1"/>
            <p:nvPr/>
          </p:nvSpPr>
          <p:spPr>
            <a:xfrm>
              <a:off x="4683529" y="2285729"/>
              <a:ext cx="583658" cy="36558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90</a:t>
              </a:r>
              <a:endParaRPr lang="en-US" sz="1200" dirty="0">
                <a:effectLst/>
                <a:latin typeface="Times New Roman"/>
                <a:ea typeface="MS Mincho"/>
              </a:endParaRPr>
            </a:p>
          </p:txBody>
        </p:sp>
        <p:sp>
          <p:nvSpPr>
            <p:cNvPr id="24" name="TextBox 68"/>
            <p:cNvSpPr txBox="1"/>
            <p:nvPr/>
          </p:nvSpPr>
          <p:spPr>
            <a:xfrm>
              <a:off x="3135687" y="2311769"/>
              <a:ext cx="579298" cy="39862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60</a:t>
              </a:r>
              <a:endParaRPr lang="en-US" sz="1200" dirty="0">
                <a:effectLst/>
                <a:latin typeface="Times New Roman"/>
                <a:ea typeface="MS Mincho"/>
              </a:endParaRPr>
            </a:p>
          </p:txBody>
        </p:sp>
        <p:sp>
          <p:nvSpPr>
            <p:cNvPr id="25" name="TextBox 69"/>
            <p:cNvSpPr txBox="1"/>
            <p:nvPr/>
          </p:nvSpPr>
          <p:spPr>
            <a:xfrm>
              <a:off x="1535560" y="2252933"/>
              <a:ext cx="508743" cy="398623"/>
            </a:xfrm>
            <a:prstGeom prst="rect">
              <a:avLst/>
            </a:prstGeom>
            <a:noFill/>
          </p:spPr>
          <p:txBody>
            <a:bodyPr wrap="square" rtlCol="0">
              <a:noAutofit/>
            </a:bodyPr>
            <a:lstStyle/>
            <a:p>
              <a:pPr marL="0" marR="0">
                <a:spcBef>
                  <a:spcPts val="0"/>
                </a:spcBef>
                <a:spcAft>
                  <a:spcPts val="0"/>
                </a:spcAft>
              </a:pPr>
              <a:r>
                <a:rPr lang="en-US" sz="1000" kern="1200" dirty="0">
                  <a:solidFill>
                    <a:srgbClr val="000000"/>
                  </a:solidFill>
                  <a:effectLst/>
                  <a:latin typeface="Cambria"/>
                  <a:ea typeface="MS Mincho"/>
                  <a:cs typeface="Times New Roman"/>
                </a:rPr>
                <a:t>30</a:t>
              </a:r>
              <a:endParaRPr lang="en-US" sz="1200" dirty="0">
                <a:effectLst/>
                <a:latin typeface="Times New Roman"/>
                <a:ea typeface="MS Mincho"/>
              </a:endParaRPr>
            </a:p>
          </p:txBody>
        </p:sp>
        <p:sp>
          <p:nvSpPr>
            <p:cNvPr id="26" name="TextBox 70"/>
            <p:cNvSpPr txBox="1"/>
            <p:nvPr/>
          </p:nvSpPr>
          <p:spPr>
            <a:xfrm>
              <a:off x="3557205" y="2686846"/>
              <a:ext cx="2087951" cy="423933"/>
            </a:xfrm>
            <a:prstGeom prst="rect">
              <a:avLst/>
            </a:prstGeom>
            <a:noFill/>
          </p:spPr>
          <p:txBody>
            <a:bodyPr wrap="square" rtlCol="0">
              <a:noAutofit/>
            </a:bodyPr>
            <a:lstStyle/>
            <a:p>
              <a:pPr marL="0" marR="0">
                <a:spcBef>
                  <a:spcPts val="0"/>
                </a:spcBef>
                <a:spcAft>
                  <a:spcPts val="0"/>
                </a:spcAft>
              </a:pPr>
              <a:r>
                <a:rPr lang="en-US" sz="1100" kern="1200" dirty="0">
                  <a:solidFill>
                    <a:srgbClr val="000000"/>
                  </a:solidFill>
                  <a:effectLst/>
                  <a:latin typeface="Cambria"/>
                  <a:ea typeface="MS Mincho"/>
                  <a:cs typeface="Times New Roman"/>
                </a:rPr>
                <a:t>Time (</a:t>
              </a:r>
              <a:r>
                <a:rPr lang="en-US" sz="1100" kern="1200" dirty="0" smtClean="0">
                  <a:solidFill>
                    <a:srgbClr val="000000"/>
                  </a:solidFill>
                  <a:effectLst/>
                  <a:latin typeface="Cambria"/>
                  <a:ea typeface="MS Mincho"/>
                  <a:cs typeface="Times New Roman"/>
                </a:rPr>
                <a:t>msec)</a:t>
              </a:r>
              <a:endParaRPr lang="en-US" sz="1200" dirty="0">
                <a:effectLst/>
                <a:latin typeface="Times New Roman"/>
                <a:ea typeface="MS Mincho"/>
              </a:endParaRPr>
            </a:p>
          </p:txBody>
        </p:sp>
      </p:grpSp>
      <p:sp>
        <p:nvSpPr>
          <p:cNvPr id="27" name="TextBox 26"/>
          <p:cNvSpPr txBox="1"/>
          <p:nvPr/>
        </p:nvSpPr>
        <p:spPr>
          <a:xfrm>
            <a:off x="6098497" y="6040398"/>
            <a:ext cx="3003899" cy="646331"/>
          </a:xfrm>
          <a:prstGeom prst="rect">
            <a:avLst/>
          </a:prstGeom>
          <a:noFill/>
        </p:spPr>
        <p:txBody>
          <a:bodyPr wrap="none" rtlCol="0">
            <a:spAutoFit/>
          </a:bodyPr>
          <a:lstStyle/>
          <a:p>
            <a:r>
              <a:rPr lang="en-US" b="1" i="1" dirty="0" smtClean="0"/>
              <a:t>Williamson, Frisina et al., </a:t>
            </a:r>
          </a:p>
          <a:p>
            <a:r>
              <a:rPr lang="en-US" b="1" i="1" dirty="0" smtClean="0"/>
              <a:t>- 2014</a:t>
            </a:r>
            <a:endParaRPr lang="en-US" b="1" i="1" dirty="0"/>
          </a:p>
        </p:txBody>
      </p:sp>
      <p:cxnSp>
        <p:nvCxnSpPr>
          <p:cNvPr id="6" name="Straight Arrow Connector 5"/>
          <p:cNvCxnSpPr/>
          <p:nvPr/>
        </p:nvCxnSpPr>
        <p:spPr bwMode="auto">
          <a:xfrm flipH="1">
            <a:off x="486780" y="1326839"/>
            <a:ext cx="1042969" cy="371495"/>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a:off x="639180" y="1479239"/>
            <a:ext cx="1042970" cy="80676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33" name="TextBox 32"/>
          <p:cNvSpPr txBox="1"/>
          <p:nvPr/>
        </p:nvSpPr>
        <p:spPr>
          <a:xfrm>
            <a:off x="16133" y="1294573"/>
            <a:ext cx="915635" cy="369332"/>
          </a:xfrm>
          <a:prstGeom prst="rect">
            <a:avLst/>
          </a:prstGeom>
          <a:noFill/>
        </p:spPr>
        <p:txBody>
          <a:bodyPr wrap="none" rtlCol="0">
            <a:spAutoFit/>
          </a:bodyPr>
          <a:lstStyle/>
          <a:p>
            <a:r>
              <a:rPr lang="en-US" b="1" dirty="0" smtClean="0">
                <a:solidFill>
                  <a:srgbClr val="FF0000"/>
                </a:solidFill>
              </a:rPr>
              <a:t>Peak 1</a:t>
            </a:r>
            <a:endParaRPr lang="en-US" b="1" dirty="0">
              <a:solidFill>
                <a:srgbClr val="FF0000"/>
              </a:solidFill>
            </a:endParaRPr>
          </a:p>
        </p:txBody>
      </p:sp>
      <p:sp>
        <p:nvSpPr>
          <p:cNvPr id="35" name="TextBox 34"/>
          <p:cNvSpPr txBox="1"/>
          <p:nvPr/>
        </p:nvSpPr>
        <p:spPr>
          <a:xfrm>
            <a:off x="1321109" y="1816305"/>
            <a:ext cx="915635" cy="369332"/>
          </a:xfrm>
          <a:prstGeom prst="rect">
            <a:avLst/>
          </a:prstGeom>
          <a:noFill/>
        </p:spPr>
        <p:txBody>
          <a:bodyPr wrap="none" rtlCol="0">
            <a:spAutoFit/>
          </a:bodyPr>
          <a:lstStyle/>
          <a:p>
            <a:r>
              <a:rPr lang="en-US" b="1" dirty="0" smtClean="0">
                <a:solidFill>
                  <a:srgbClr val="FF0000"/>
                </a:solidFill>
              </a:rPr>
              <a:t>Peak 4</a:t>
            </a:r>
            <a:endParaRPr lang="en-US" b="1" dirty="0">
              <a:solidFill>
                <a:srgbClr val="FF0000"/>
              </a:solidFill>
            </a:endParaRPr>
          </a:p>
        </p:txBody>
      </p:sp>
    </p:spTree>
    <p:extLst>
      <p:ext uri="{BB962C8B-B14F-4D97-AF65-F5344CB8AC3E}">
        <p14:creationId xmlns:p14="http://schemas.microsoft.com/office/powerpoint/2010/main" val="200057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80" y="426998"/>
            <a:ext cx="8734136" cy="954107"/>
          </a:xfrm>
          <a:prstGeom prst="rect">
            <a:avLst/>
          </a:prstGeom>
          <a:noFill/>
        </p:spPr>
        <p:txBody>
          <a:bodyPr wrap="square" rtlCol="0">
            <a:spAutoFit/>
          </a:bodyPr>
          <a:lstStyle/>
          <a:p>
            <a:r>
              <a:rPr lang="en-US" sz="2800" b="1" dirty="0" smtClean="0">
                <a:solidFill>
                  <a:schemeClr val="accent2">
                    <a:lumMod val="75000"/>
                  </a:schemeClr>
                </a:solidFill>
              </a:rPr>
              <a:t>Gap-in-Noise ABR Responses- Young adult &amp; Middle age CBA Mice</a:t>
            </a:r>
            <a:endParaRPr lang="en-US" sz="2800" b="1" dirty="0">
              <a:solidFill>
                <a:schemeClr val="accent2">
                  <a:lumMod val="75000"/>
                </a:schemeClr>
              </a:solidFill>
            </a:endParaRPr>
          </a:p>
        </p:txBody>
      </p:sp>
      <p:sp>
        <p:nvSpPr>
          <p:cNvPr id="5" name="TextBox 4"/>
          <p:cNvSpPr txBox="1"/>
          <p:nvPr/>
        </p:nvSpPr>
        <p:spPr>
          <a:xfrm>
            <a:off x="76201" y="5726191"/>
            <a:ext cx="6194196" cy="1200329"/>
          </a:xfrm>
          <a:prstGeom prst="rect">
            <a:avLst/>
          </a:prstGeom>
          <a:noFill/>
        </p:spPr>
        <p:txBody>
          <a:bodyPr wrap="square" rtlCol="0">
            <a:spAutoFit/>
          </a:bodyPr>
          <a:lstStyle/>
          <a:p>
            <a:r>
              <a:rPr lang="en-US" sz="2400" dirty="0" smtClean="0">
                <a:solidFill>
                  <a:schemeClr val="accent2">
                    <a:lumMod val="75000"/>
                  </a:schemeClr>
                </a:solidFill>
              </a:rPr>
              <a:t>Amplitude of the response to NB1 &amp; NB2 at 80 dB SPL:  </a:t>
            </a:r>
            <a:r>
              <a:rPr lang="en-US" sz="2400" dirty="0" smtClean="0">
                <a:solidFill>
                  <a:srgbClr val="FFC000"/>
                </a:solidFill>
                <a:effectLst>
                  <a:outerShdw blurRad="38100" dist="38100" dir="2700000" algn="tl">
                    <a:srgbClr val="000000">
                      <a:alpha val="43137"/>
                    </a:srgbClr>
                  </a:outerShdw>
                </a:effectLst>
              </a:rPr>
              <a:t>Increases with gap duration</a:t>
            </a:r>
            <a:r>
              <a:rPr lang="en-US" sz="2400" dirty="0" smtClean="0">
                <a:solidFill>
                  <a:srgbClr val="FFC000"/>
                </a:solidFill>
              </a:rPr>
              <a:t>; </a:t>
            </a:r>
            <a:r>
              <a:rPr lang="en-US" sz="2400" dirty="0" smtClean="0"/>
              <a:t>Declines with age </a:t>
            </a:r>
            <a:endParaRPr lang="en-US" sz="2400" dirty="0"/>
          </a:p>
        </p:txBody>
      </p:sp>
      <p:grpSp>
        <p:nvGrpSpPr>
          <p:cNvPr id="27" name="Group 26"/>
          <p:cNvGrpSpPr/>
          <p:nvPr/>
        </p:nvGrpSpPr>
        <p:grpSpPr>
          <a:xfrm>
            <a:off x="1066800" y="1465263"/>
            <a:ext cx="6653847" cy="4260928"/>
            <a:chOff x="0" y="0"/>
            <a:chExt cx="6928514" cy="4677060"/>
          </a:xfrm>
        </p:grpSpPr>
        <p:pic>
          <p:nvPicPr>
            <p:cNvPr id="2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980" y="0"/>
              <a:ext cx="4068740" cy="220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noChangeArrowheads="1"/>
            </p:cNvPicPr>
            <p:nvPr/>
          </p:nvPicPr>
          <p:blipFill rotWithShape="1">
            <a:blip r:embed="rId3">
              <a:extLst>
                <a:ext uri="{28A0092B-C50C-407E-A947-70E740481C1C}">
                  <a14:useLocalDpi xmlns:a14="http://schemas.microsoft.com/office/drawing/2010/main" val="0"/>
                </a:ext>
              </a:extLst>
            </a:blip>
            <a:srcRect r="26823"/>
            <a:stretch/>
          </p:blipFill>
          <p:spPr bwMode="auto">
            <a:xfrm>
              <a:off x="0" y="2444496"/>
              <a:ext cx="2847582" cy="220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noChangeArrowheads="1"/>
            </p:cNvPicPr>
            <p:nvPr/>
          </p:nvPicPr>
          <p:blipFill rotWithShape="1">
            <a:blip r:embed="rId4">
              <a:extLst>
                <a:ext uri="{28A0092B-C50C-407E-A947-70E740481C1C}">
                  <a14:useLocalDpi xmlns:a14="http://schemas.microsoft.com/office/drawing/2010/main" val="0"/>
                </a:ext>
              </a:extLst>
            </a:blip>
            <a:srcRect r="26135"/>
            <a:stretch/>
          </p:blipFill>
          <p:spPr bwMode="auto">
            <a:xfrm>
              <a:off x="3908283" y="2473357"/>
              <a:ext cx="3020231" cy="220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1600200" y="2133600"/>
            <a:ext cx="699230" cy="400110"/>
          </a:xfrm>
          <a:prstGeom prst="rect">
            <a:avLst/>
          </a:prstGeom>
          <a:noFill/>
        </p:spPr>
        <p:txBody>
          <a:bodyPr wrap="none" rtlCol="0">
            <a:spAutoFit/>
          </a:bodyPr>
          <a:lstStyle/>
          <a:p>
            <a:r>
              <a:rPr lang="en-US" sz="2000" b="1" dirty="0" smtClean="0"/>
              <a:t>NB1</a:t>
            </a:r>
            <a:endParaRPr lang="en-US" sz="2000" b="1" dirty="0"/>
          </a:p>
        </p:txBody>
      </p:sp>
      <p:sp>
        <p:nvSpPr>
          <p:cNvPr id="31" name="TextBox 30"/>
          <p:cNvSpPr txBox="1"/>
          <p:nvPr/>
        </p:nvSpPr>
        <p:spPr>
          <a:xfrm>
            <a:off x="228600" y="4329088"/>
            <a:ext cx="699230" cy="400110"/>
          </a:xfrm>
          <a:prstGeom prst="rect">
            <a:avLst/>
          </a:prstGeom>
          <a:noFill/>
        </p:spPr>
        <p:txBody>
          <a:bodyPr wrap="none" rtlCol="0">
            <a:spAutoFit/>
          </a:bodyPr>
          <a:lstStyle/>
          <a:p>
            <a:r>
              <a:rPr lang="en-US" sz="2000" b="1" dirty="0" smtClean="0"/>
              <a:t>NB2</a:t>
            </a:r>
            <a:endParaRPr lang="en-US" sz="2000" b="1" dirty="0"/>
          </a:p>
        </p:txBody>
      </p:sp>
      <p:sp>
        <p:nvSpPr>
          <p:cNvPr id="10" name="TextBox 9"/>
          <p:cNvSpPr txBox="1"/>
          <p:nvPr/>
        </p:nvSpPr>
        <p:spPr>
          <a:xfrm>
            <a:off x="6098497" y="6040398"/>
            <a:ext cx="3003899" cy="646331"/>
          </a:xfrm>
          <a:prstGeom prst="rect">
            <a:avLst/>
          </a:prstGeom>
          <a:noFill/>
        </p:spPr>
        <p:txBody>
          <a:bodyPr wrap="none" rtlCol="0">
            <a:spAutoFit/>
          </a:bodyPr>
          <a:lstStyle/>
          <a:p>
            <a:r>
              <a:rPr lang="en-US" b="1" i="1" dirty="0" smtClean="0"/>
              <a:t>Williamson, Frisina et al., </a:t>
            </a:r>
          </a:p>
          <a:p>
            <a:r>
              <a:rPr lang="en-US" b="1" i="1" dirty="0" smtClean="0"/>
              <a:t>- 2014</a:t>
            </a:r>
            <a:endParaRPr lang="en-US" b="1" i="1" dirty="0"/>
          </a:p>
        </p:txBody>
      </p:sp>
    </p:spTree>
    <p:extLst>
      <p:ext uri="{BB962C8B-B14F-4D97-AF65-F5344CB8AC3E}">
        <p14:creationId xmlns:p14="http://schemas.microsoft.com/office/powerpoint/2010/main" val="194591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62000" y="304800"/>
            <a:ext cx="7772400" cy="1143000"/>
          </a:xfrm>
        </p:spPr>
        <p:txBody>
          <a:bodyPr/>
          <a:lstStyle/>
          <a:p>
            <a:r>
              <a:rPr lang="en-US" sz="4000" b="1" dirty="0" smtClean="0">
                <a:effectLst>
                  <a:outerShdw blurRad="38100" dist="38100" dir="2700000" algn="tl">
                    <a:srgbClr val="000000">
                      <a:alpha val="43137"/>
                    </a:srgbClr>
                  </a:outerShdw>
                </a:effectLst>
              </a:rPr>
              <a:t>Hormones &amp; Hearing: Preview </a:t>
            </a:r>
            <a:r>
              <a:rPr lang="en-US" sz="4000" b="1" dirty="0">
                <a:effectLst>
                  <a:outerShdw blurRad="38100" dist="38100" dir="2700000" algn="tl">
                    <a:srgbClr val="000000">
                      <a:alpha val="43137"/>
                    </a:srgbClr>
                  </a:outerShdw>
                </a:effectLst>
              </a:rPr>
              <a:t>Summary</a:t>
            </a:r>
          </a:p>
        </p:txBody>
      </p:sp>
      <p:sp>
        <p:nvSpPr>
          <p:cNvPr id="113667" name="Rectangle 3"/>
          <p:cNvSpPr>
            <a:spLocks noGrp="1" noChangeArrowheads="1"/>
          </p:cNvSpPr>
          <p:nvPr>
            <p:ph idx="1"/>
          </p:nvPr>
        </p:nvSpPr>
        <p:spPr>
          <a:xfrm>
            <a:off x="304800" y="1447800"/>
            <a:ext cx="8382000" cy="4876800"/>
          </a:xfrm>
        </p:spPr>
        <p:txBody>
          <a:bodyPr>
            <a:normAutofit fontScale="92500"/>
          </a:bodyPr>
          <a:lstStyle/>
          <a:p>
            <a:pPr>
              <a:buFontTx/>
              <a:buNone/>
            </a:pPr>
            <a:r>
              <a:rPr lang="en-US" sz="2800" b="1" i="1" dirty="0">
                <a:latin typeface="Cambria" pitchFamily="18" charset="0"/>
              </a:rPr>
              <a:t>Perspective – Why study?</a:t>
            </a:r>
          </a:p>
          <a:p>
            <a:r>
              <a:rPr lang="en-US" sz="2800" dirty="0" smtClean="0">
                <a:solidFill>
                  <a:srgbClr val="FF9900"/>
                </a:solidFill>
                <a:effectLst>
                  <a:outerShdw blurRad="38100" dist="38100" dir="2700000" algn="tl">
                    <a:srgbClr val="000000">
                      <a:alpha val="43137"/>
                    </a:srgbClr>
                  </a:outerShdw>
                </a:effectLst>
                <a:latin typeface="Cambria" pitchFamily="18" charset="0"/>
              </a:rPr>
              <a:t>Dennis Trune:  Aldosterone can reduce autoimmune hearing loss in an animal model</a:t>
            </a:r>
          </a:p>
          <a:p>
            <a:r>
              <a:rPr lang="en-US" sz="2800" dirty="0" smtClean="0">
                <a:latin typeface="Cambria" pitchFamily="18" charset="0"/>
              </a:rPr>
              <a:t>Low aldosterone levels are linked to accelerated age-related hearing loss</a:t>
            </a:r>
          </a:p>
          <a:p>
            <a:r>
              <a:rPr lang="en-US" sz="2800" dirty="0" smtClean="0">
                <a:solidFill>
                  <a:srgbClr val="FF9900"/>
                </a:solidFill>
                <a:effectLst>
                  <a:outerShdw blurRad="38100" dist="38100" dir="2700000" algn="tl">
                    <a:srgbClr val="000000">
                      <a:alpha val="43137"/>
                    </a:srgbClr>
                  </a:outerShdw>
                </a:effectLst>
                <a:latin typeface="Cambria" pitchFamily="18" charset="0"/>
              </a:rPr>
              <a:t>Hormone </a:t>
            </a:r>
            <a:r>
              <a:rPr lang="en-US" sz="2800" dirty="0">
                <a:solidFill>
                  <a:srgbClr val="FF9900"/>
                </a:solidFill>
                <a:effectLst>
                  <a:outerShdw blurRad="38100" dist="38100" dir="2700000" algn="tl">
                    <a:srgbClr val="000000">
                      <a:alpha val="43137"/>
                    </a:srgbClr>
                  </a:outerShdw>
                </a:effectLst>
                <a:latin typeface="Cambria" pitchFamily="18" charset="0"/>
              </a:rPr>
              <a:t>Replacement Therapy – HRT – can decrease hearing in otherwise healthy, post-menopausal </a:t>
            </a:r>
            <a:r>
              <a:rPr lang="en-US" sz="2800" dirty="0" smtClean="0">
                <a:solidFill>
                  <a:srgbClr val="FF9900"/>
                </a:solidFill>
                <a:effectLst>
                  <a:outerShdw blurRad="38100" dist="38100" dir="2700000" algn="tl">
                    <a:srgbClr val="000000">
                      <a:alpha val="43137"/>
                    </a:srgbClr>
                  </a:outerShdw>
                </a:effectLst>
                <a:latin typeface="Cambria" pitchFamily="18" charset="0"/>
              </a:rPr>
              <a:t>women</a:t>
            </a:r>
          </a:p>
          <a:p>
            <a:r>
              <a:rPr lang="en-US" sz="2800" dirty="0" smtClean="0">
                <a:latin typeface="Cambria" pitchFamily="18" charset="0"/>
              </a:rPr>
              <a:t>These </a:t>
            </a:r>
            <a:r>
              <a:rPr lang="en-US" sz="2800" dirty="0">
                <a:latin typeface="Cambria" pitchFamily="18" charset="0"/>
              </a:rPr>
              <a:t>alterations can occur in both the peripheral and central auditory systems</a:t>
            </a:r>
          </a:p>
          <a:p>
            <a:r>
              <a:rPr lang="en-US" sz="2800" dirty="0">
                <a:solidFill>
                  <a:srgbClr val="FF9900"/>
                </a:solidFill>
                <a:effectLst>
                  <a:outerShdw blurRad="38100" dist="38100" dir="2700000" algn="tl">
                    <a:srgbClr val="000000">
                      <a:alpha val="43137"/>
                    </a:srgbClr>
                  </a:outerShdw>
                </a:effectLst>
                <a:latin typeface="Cambria" pitchFamily="18" charset="0"/>
              </a:rPr>
              <a:t>Analogous experiments in aging </a:t>
            </a:r>
            <a:r>
              <a:rPr lang="en-US" sz="2800" dirty="0" smtClean="0">
                <a:solidFill>
                  <a:srgbClr val="FF9900"/>
                </a:solidFill>
                <a:effectLst>
                  <a:outerShdw blurRad="38100" dist="38100" dir="2700000" algn="tl">
                    <a:srgbClr val="000000">
                      <a:alpha val="43137"/>
                    </a:srgbClr>
                  </a:outerShdw>
                </a:effectLst>
                <a:latin typeface="Cambria" pitchFamily="18" charset="0"/>
              </a:rPr>
              <a:t>mice </a:t>
            </a:r>
            <a:r>
              <a:rPr lang="en-US" sz="2800" dirty="0">
                <a:solidFill>
                  <a:srgbClr val="FF9900"/>
                </a:solidFill>
                <a:effectLst>
                  <a:outerShdw blurRad="38100" dist="38100" dir="2700000" algn="tl">
                    <a:srgbClr val="000000">
                      <a:alpha val="43137"/>
                    </a:srgbClr>
                  </a:outerShdw>
                </a:effectLst>
                <a:latin typeface="Cambria" pitchFamily="18" charset="0"/>
              </a:rPr>
              <a:t>show similar disruptions </a:t>
            </a:r>
            <a:r>
              <a:rPr lang="en-US" sz="2800" dirty="0" smtClean="0">
                <a:solidFill>
                  <a:srgbClr val="FF9900"/>
                </a:solidFill>
                <a:effectLst>
                  <a:outerShdw blurRad="38100" dist="38100" dir="2700000" algn="tl">
                    <a:srgbClr val="000000">
                      <a:alpha val="43137"/>
                    </a:srgbClr>
                  </a:outerShdw>
                </a:effectLst>
                <a:latin typeface="Cambria" pitchFamily="18" charset="0"/>
              </a:rPr>
              <a:t>or enhancements of </a:t>
            </a:r>
            <a:r>
              <a:rPr lang="en-US" sz="2800" dirty="0">
                <a:solidFill>
                  <a:srgbClr val="FF9900"/>
                </a:solidFill>
                <a:effectLst>
                  <a:outerShdw blurRad="38100" dist="38100" dir="2700000" algn="tl">
                    <a:srgbClr val="000000">
                      <a:alpha val="43137"/>
                    </a:srgbClr>
                  </a:outerShdw>
                </a:effectLst>
                <a:latin typeface="Cambria" pitchFamily="18" charset="0"/>
              </a:rPr>
              <a:t>hearing</a:t>
            </a:r>
          </a:p>
        </p:txBody>
      </p:sp>
    </p:spTree>
    <p:extLst>
      <p:ext uri="{BB962C8B-B14F-4D97-AF65-F5344CB8AC3E}">
        <p14:creationId xmlns:p14="http://schemas.microsoft.com/office/powerpoint/2010/main" val="308770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27841" y="381000"/>
            <a:ext cx="8286678" cy="1600200"/>
          </a:xfrm>
        </p:spPr>
        <p:txBody>
          <a:bodyPr/>
          <a:lstStyle/>
          <a:p>
            <a:r>
              <a:rPr lang="en-US" sz="3600" b="1" dirty="0" smtClean="0">
                <a:latin typeface="Cambria" pitchFamily="18" charset="0"/>
              </a:rPr>
              <a:t>Hearing in Animal Models: </a:t>
            </a:r>
            <a:br>
              <a:rPr lang="en-US" sz="3600" b="1" dirty="0" smtClean="0">
                <a:latin typeface="Cambria" pitchFamily="18" charset="0"/>
              </a:rPr>
            </a:br>
            <a:r>
              <a:rPr lang="en-US" sz="3600" b="1" dirty="0" smtClean="0">
                <a:latin typeface="Cambria" pitchFamily="18" charset="0"/>
              </a:rPr>
              <a:t>Otoacoustic Emissions Decline </a:t>
            </a:r>
            <a:r>
              <a:rPr lang="en-US" sz="3600" b="1" dirty="0">
                <a:latin typeface="Cambria" pitchFamily="18" charset="0"/>
              </a:rPr>
              <a:t>with Age – </a:t>
            </a:r>
            <a:r>
              <a:rPr lang="en-US" sz="3600" b="1" dirty="0" smtClean="0">
                <a:latin typeface="Cambria" pitchFamily="18" charset="0"/>
              </a:rPr>
              <a:t>Males </a:t>
            </a:r>
            <a:r>
              <a:rPr lang="en-US" sz="3600" b="1" dirty="0">
                <a:latin typeface="Cambria" pitchFamily="18" charset="0"/>
              </a:rPr>
              <a:t>faster than </a:t>
            </a:r>
            <a:r>
              <a:rPr lang="en-US" sz="3600" b="1" dirty="0" smtClean="0">
                <a:latin typeface="Cambria" pitchFamily="18" charset="0"/>
              </a:rPr>
              <a:t>Females</a:t>
            </a:r>
            <a:endParaRPr lang="en-US" sz="3600" b="1" dirty="0">
              <a:latin typeface="Cambria" pitchFamily="18" charset="0"/>
            </a:endParaRPr>
          </a:p>
        </p:txBody>
      </p:sp>
      <p:grpSp>
        <p:nvGrpSpPr>
          <p:cNvPr id="279555" name="Group 3"/>
          <p:cNvGrpSpPr>
            <a:grpSpLocks noChangeAspect="1"/>
          </p:cNvGrpSpPr>
          <p:nvPr/>
        </p:nvGrpSpPr>
        <p:grpSpPr bwMode="auto">
          <a:xfrm>
            <a:off x="436180" y="1981200"/>
            <a:ext cx="8115683" cy="4495800"/>
            <a:chOff x="708" y="1248"/>
            <a:chExt cx="4679" cy="2592"/>
          </a:xfrm>
        </p:grpSpPr>
        <p:sp>
          <p:nvSpPr>
            <p:cNvPr id="279556" name="AutoShape 4"/>
            <p:cNvSpPr>
              <a:spLocks noChangeAspect="1" noChangeArrowheads="1" noTextEdit="1"/>
            </p:cNvSpPr>
            <p:nvPr/>
          </p:nvSpPr>
          <p:spPr bwMode="auto">
            <a:xfrm>
              <a:off x="708" y="1248"/>
              <a:ext cx="4679"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57" name="Rectangle 5"/>
            <p:cNvSpPr>
              <a:spLocks noChangeArrowheads="1"/>
            </p:cNvSpPr>
            <p:nvPr/>
          </p:nvSpPr>
          <p:spPr bwMode="auto">
            <a:xfrm>
              <a:off x="1109" y="1682"/>
              <a:ext cx="3684" cy="17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58" name="Rectangle 6"/>
            <p:cNvSpPr>
              <a:spLocks noChangeArrowheads="1"/>
            </p:cNvSpPr>
            <p:nvPr/>
          </p:nvSpPr>
          <p:spPr bwMode="auto">
            <a:xfrm>
              <a:off x="1109" y="1682"/>
              <a:ext cx="3684" cy="1727"/>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279559" name="Group 7"/>
            <p:cNvGrpSpPr>
              <a:grpSpLocks/>
            </p:cNvGrpSpPr>
            <p:nvPr/>
          </p:nvGrpSpPr>
          <p:grpSpPr bwMode="auto">
            <a:xfrm>
              <a:off x="1371" y="1956"/>
              <a:ext cx="352" cy="1453"/>
              <a:chOff x="1371" y="1956"/>
              <a:chExt cx="352" cy="1453"/>
            </a:xfrm>
          </p:grpSpPr>
          <p:grpSp>
            <p:nvGrpSpPr>
              <p:cNvPr id="279560" name="Group 8"/>
              <p:cNvGrpSpPr>
                <a:grpSpLocks/>
              </p:cNvGrpSpPr>
              <p:nvPr/>
            </p:nvGrpSpPr>
            <p:grpSpPr bwMode="auto">
              <a:xfrm>
                <a:off x="1371" y="1956"/>
                <a:ext cx="352" cy="1054"/>
                <a:chOff x="1371" y="1956"/>
                <a:chExt cx="352" cy="1054"/>
              </a:xfrm>
            </p:grpSpPr>
            <p:sp>
              <p:nvSpPr>
                <p:cNvPr id="279561" name="Rectangle 9"/>
                <p:cNvSpPr>
                  <a:spLocks noChangeArrowheads="1"/>
                </p:cNvSpPr>
                <p:nvPr/>
              </p:nvSpPr>
              <p:spPr bwMode="auto">
                <a:xfrm>
                  <a:off x="1371" y="1956"/>
                  <a:ext cx="352" cy="6"/>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2" name="Rectangle 10"/>
                <p:cNvSpPr>
                  <a:spLocks noChangeArrowheads="1"/>
                </p:cNvSpPr>
                <p:nvPr/>
              </p:nvSpPr>
              <p:spPr bwMode="auto">
                <a:xfrm>
                  <a:off x="1371" y="1962"/>
                  <a:ext cx="352" cy="5"/>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3" name="Rectangle 11"/>
                <p:cNvSpPr>
                  <a:spLocks noChangeArrowheads="1"/>
                </p:cNvSpPr>
                <p:nvPr/>
              </p:nvSpPr>
              <p:spPr bwMode="auto">
                <a:xfrm>
                  <a:off x="1371" y="1967"/>
                  <a:ext cx="352" cy="5"/>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4" name="Rectangle 12"/>
                <p:cNvSpPr>
                  <a:spLocks noChangeArrowheads="1"/>
                </p:cNvSpPr>
                <p:nvPr/>
              </p:nvSpPr>
              <p:spPr bwMode="auto">
                <a:xfrm>
                  <a:off x="1371" y="1972"/>
                  <a:ext cx="352" cy="5"/>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5" name="Rectangle 13"/>
                <p:cNvSpPr>
                  <a:spLocks noChangeArrowheads="1"/>
                </p:cNvSpPr>
                <p:nvPr/>
              </p:nvSpPr>
              <p:spPr bwMode="auto">
                <a:xfrm>
                  <a:off x="1371" y="1977"/>
                  <a:ext cx="352" cy="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6" name="Rectangle 14"/>
                <p:cNvSpPr>
                  <a:spLocks noChangeArrowheads="1"/>
                </p:cNvSpPr>
                <p:nvPr/>
              </p:nvSpPr>
              <p:spPr bwMode="auto">
                <a:xfrm>
                  <a:off x="1371" y="1983"/>
                  <a:ext cx="352" cy="5"/>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7" name="Rectangle 15"/>
                <p:cNvSpPr>
                  <a:spLocks noChangeArrowheads="1"/>
                </p:cNvSpPr>
                <p:nvPr/>
              </p:nvSpPr>
              <p:spPr bwMode="auto">
                <a:xfrm>
                  <a:off x="1371" y="1988"/>
                  <a:ext cx="352" cy="5"/>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8" name="Rectangle 16"/>
                <p:cNvSpPr>
                  <a:spLocks noChangeArrowheads="1"/>
                </p:cNvSpPr>
                <p:nvPr/>
              </p:nvSpPr>
              <p:spPr bwMode="auto">
                <a:xfrm>
                  <a:off x="1371" y="1993"/>
                  <a:ext cx="352" cy="6"/>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69" name="Rectangle 17"/>
                <p:cNvSpPr>
                  <a:spLocks noChangeArrowheads="1"/>
                </p:cNvSpPr>
                <p:nvPr/>
              </p:nvSpPr>
              <p:spPr bwMode="auto">
                <a:xfrm>
                  <a:off x="1371" y="1999"/>
                  <a:ext cx="352" cy="4"/>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0" name="Rectangle 18"/>
                <p:cNvSpPr>
                  <a:spLocks noChangeArrowheads="1"/>
                </p:cNvSpPr>
                <p:nvPr/>
              </p:nvSpPr>
              <p:spPr bwMode="auto">
                <a:xfrm>
                  <a:off x="1371" y="2003"/>
                  <a:ext cx="352" cy="6"/>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1" name="Rectangle 19"/>
                <p:cNvSpPr>
                  <a:spLocks noChangeArrowheads="1"/>
                </p:cNvSpPr>
                <p:nvPr/>
              </p:nvSpPr>
              <p:spPr bwMode="auto">
                <a:xfrm>
                  <a:off x="1371" y="2009"/>
                  <a:ext cx="352" cy="6"/>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2" name="Rectangle 20"/>
                <p:cNvSpPr>
                  <a:spLocks noChangeArrowheads="1"/>
                </p:cNvSpPr>
                <p:nvPr/>
              </p:nvSpPr>
              <p:spPr bwMode="auto">
                <a:xfrm>
                  <a:off x="1371" y="2015"/>
                  <a:ext cx="352" cy="4"/>
                </a:xfrm>
                <a:prstGeom prst="rect">
                  <a:avLst/>
                </a:prstGeom>
                <a:solidFill>
                  <a:srgbClr val="0000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3" name="Rectangle 21"/>
                <p:cNvSpPr>
                  <a:spLocks noChangeArrowheads="1"/>
                </p:cNvSpPr>
                <p:nvPr/>
              </p:nvSpPr>
              <p:spPr bwMode="auto">
                <a:xfrm>
                  <a:off x="1371" y="2019"/>
                  <a:ext cx="352" cy="6"/>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4" name="Rectangle 22"/>
                <p:cNvSpPr>
                  <a:spLocks noChangeArrowheads="1"/>
                </p:cNvSpPr>
                <p:nvPr/>
              </p:nvSpPr>
              <p:spPr bwMode="auto">
                <a:xfrm>
                  <a:off x="1371" y="2025"/>
                  <a:ext cx="352" cy="5"/>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5" name="Rectangle 23"/>
                <p:cNvSpPr>
                  <a:spLocks noChangeArrowheads="1"/>
                </p:cNvSpPr>
                <p:nvPr/>
              </p:nvSpPr>
              <p:spPr bwMode="auto">
                <a:xfrm>
                  <a:off x="1371" y="2030"/>
                  <a:ext cx="352" cy="5"/>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6" name="Rectangle 24"/>
                <p:cNvSpPr>
                  <a:spLocks noChangeArrowheads="1"/>
                </p:cNvSpPr>
                <p:nvPr/>
              </p:nvSpPr>
              <p:spPr bwMode="auto">
                <a:xfrm>
                  <a:off x="1371" y="2035"/>
                  <a:ext cx="352" cy="6"/>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7" name="Rectangle 25"/>
                <p:cNvSpPr>
                  <a:spLocks noChangeArrowheads="1"/>
                </p:cNvSpPr>
                <p:nvPr/>
              </p:nvSpPr>
              <p:spPr bwMode="auto">
                <a:xfrm>
                  <a:off x="1371" y="2041"/>
                  <a:ext cx="352" cy="5"/>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8" name="Rectangle 26"/>
                <p:cNvSpPr>
                  <a:spLocks noChangeArrowheads="1"/>
                </p:cNvSpPr>
                <p:nvPr/>
              </p:nvSpPr>
              <p:spPr bwMode="auto">
                <a:xfrm>
                  <a:off x="1371" y="2046"/>
                  <a:ext cx="352" cy="5"/>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79" name="Rectangle 27"/>
                <p:cNvSpPr>
                  <a:spLocks noChangeArrowheads="1"/>
                </p:cNvSpPr>
                <p:nvPr/>
              </p:nvSpPr>
              <p:spPr bwMode="auto">
                <a:xfrm>
                  <a:off x="1371" y="2051"/>
                  <a:ext cx="352" cy="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0" name="Rectangle 28"/>
                <p:cNvSpPr>
                  <a:spLocks noChangeArrowheads="1"/>
                </p:cNvSpPr>
                <p:nvPr/>
              </p:nvSpPr>
              <p:spPr bwMode="auto">
                <a:xfrm>
                  <a:off x="1371" y="2056"/>
                  <a:ext cx="352" cy="6"/>
                </a:xfrm>
                <a:prstGeom prst="rect">
                  <a:avLst/>
                </a:prstGeom>
                <a:solidFill>
                  <a:srgbClr val="000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1" name="Rectangle 29"/>
                <p:cNvSpPr>
                  <a:spLocks noChangeArrowheads="1"/>
                </p:cNvSpPr>
                <p:nvPr/>
              </p:nvSpPr>
              <p:spPr bwMode="auto">
                <a:xfrm>
                  <a:off x="1371" y="2062"/>
                  <a:ext cx="352" cy="5"/>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2" name="Rectangle 30"/>
                <p:cNvSpPr>
                  <a:spLocks noChangeArrowheads="1"/>
                </p:cNvSpPr>
                <p:nvPr/>
              </p:nvSpPr>
              <p:spPr bwMode="auto">
                <a:xfrm>
                  <a:off x="1371" y="2067"/>
                  <a:ext cx="352" cy="5"/>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3" name="Rectangle 31"/>
                <p:cNvSpPr>
                  <a:spLocks noChangeArrowheads="1"/>
                </p:cNvSpPr>
                <p:nvPr/>
              </p:nvSpPr>
              <p:spPr bwMode="auto">
                <a:xfrm>
                  <a:off x="1371" y="2072"/>
                  <a:ext cx="352" cy="6"/>
                </a:xfrm>
                <a:prstGeom prst="rect">
                  <a:avLst/>
                </a:prstGeom>
                <a:solidFill>
                  <a:srgbClr val="000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4" name="Rectangle 32"/>
                <p:cNvSpPr>
                  <a:spLocks noChangeArrowheads="1"/>
                </p:cNvSpPr>
                <p:nvPr/>
              </p:nvSpPr>
              <p:spPr bwMode="auto">
                <a:xfrm>
                  <a:off x="1371" y="2078"/>
                  <a:ext cx="352" cy="4"/>
                </a:xfrm>
                <a:prstGeom prst="rect">
                  <a:avLst/>
                </a:prstGeom>
                <a:solidFill>
                  <a:srgbClr val="000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5" name="Rectangle 33"/>
                <p:cNvSpPr>
                  <a:spLocks noChangeArrowheads="1"/>
                </p:cNvSpPr>
                <p:nvPr/>
              </p:nvSpPr>
              <p:spPr bwMode="auto">
                <a:xfrm>
                  <a:off x="1371" y="2082"/>
                  <a:ext cx="352" cy="6"/>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6" name="Rectangle 34"/>
                <p:cNvSpPr>
                  <a:spLocks noChangeArrowheads="1"/>
                </p:cNvSpPr>
                <p:nvPr/>
              </p:nvSpPr>
              <p:spPr bwMode="auto">
                <a:xfrm>
                  <a:off x="1371" y="2088"/>
                  <a:ext cx="352" cy="6"/>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7" name="Rectangle 35"/>
                <p:cNvSpPr>
                  <a:spLocks noChangeArrowheads="1"/>
                </p:cNvSpPr>
                <p:nvPr/>
              </p:nvSpPr>
              <p:spPr bwMode="auto">
                <a:xfrm>
                  <a:off x="1371" y="2094"/>
                  <a:ext cx="352" cy="4"/>
                </a:xfrm>
                <a:prstGeom prst="rect">
                  <a:avLst/>
                </a:prstGeom>
                <a:solidFill>
                  <a:srgbClr val="00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8" name="Rectangle 36"/>
                <p:cNvSpPr>
                  <a:spLocks noChangeArrowheads="1"/>
                </p:cNvSpPr>
                <p:nvPr/>
              </p:nvSpPr>
              <p:spPr bwMode="auto">
                <a:xfrm>
                  <a:off x="1371" y="2098"/>
                  <a:ext cx="352" cy="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89" name="Rectangle 37"/>
                <p:cNvSpPr>
                  <a:spLocks noChangeArrowheads="1"/>
                </p:cNvSpPr>
                <p:nvPr/>
              </p:nvSpPr>
              <p:spPr bwMode="auto">
                <a:xfrm>
                  <a:off x="1371" y="2104"/>
                  <a:ext cx="352" cy="5"/>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0" name="Rectangle 38"/>
                <p:cNvSpPr>
                  <a:spLocks noChangeArrowheads="1"/>
                </p:cNvSpPr>
                <p:nvPr/>
              </p:nvSpPr>
              <p:spPr bwMode="auto">
                <a:xfrm>
                  <a:off x="1371" y="2109"/>
                  <a:ext cx="352" cy="5"/>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1" name="Rectangle 39"/>
                <p:cNvSpPr>
                  <a:spLocks noChangeArrowheads="1"/>
                </p:cNvSpPr>
                <p:nvPr/>
              </p:nvSpPr>
              <p:spPr bwMode="auto">
                <a:xfrm>
                  <a:off x="1371" y="2114"/>
                  <a:ext cx="352" cy="6"/>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2" name="Rectangle 40"/>
                <p:cNvSpPr>
                  <a:spLocks noChangeArrowheads="1"/>
                </p:cNvSpPr>
                <p:nvPr/>
              </p:nvSpPr>
              <p:spPr bwMode="auto">
                <a:xfrm>
                  <a:off x="1371" y="2120"/>
                  <a:ext cx="352" cy="5"/>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3" name="Rectangle 41"/>
                <p:cNvSpPr>
                  <a:spLocks noChangeArrowheads="1"/>
                </p:cNvSpPr>
                <p:nvPr/>
              </p:nvSpPr>
              <p:spPr bwMode="auto">
                <a:xfrm>
                  <a:off x="1371" y="2125"/>
                  <a:ext cx="352" cy="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4" name="Rectangle 42"/>
                <p:cNvSpPr>
                  <a:spLocks noChangeArrowheads="1"/>
                </p:cNvSpPr>
                <p:nvPr/>
              </p:nvSpPr>
              <p:spPr bwMode="auto">
                <a:xfrm>
                  <a:off x="1371" y="2130"/>
                  <a:ext cx="352" cy="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5" name="Rectangle 43"/>
                <p:cNvSpPr>
                  <a:spLocks noChangeArrowheads="1"/>
                </p:cNvSpPr>
                <p:nvPr/>
              </p:nvSpPr>
              <p:spPr bwMode="auto">
                <a:xfrm>
                  <a:off x="1371" y="2135"/>
                  <a:ext cx="352" cy="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6" name="Rectangle 44"/>
                <p:cNvSpPr>
                  <a:spLocks noChangeArrowheads="1"/>
                </p:cNvSpPr>
                <p:nvPr/>
              </p:nvSpPr>
              <p:spPr bwMode="auto">
                <a:xfrm>
                  <a:off x="1371" y="2141"/>
                  <a:ext cx="352" cy="5"/>
                </a:xfrm>
                <a:prstGeom prst="rect">
                  <a:avLst/>
                </a:prstGeom>
                <a:solidFill>
                  <a:srgbClr val="0000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7" name="Rectangle 45"/>
                <p:cNvSpPr>
                  <a:spLocks noChangeArrowheads="1"/>
                </p:cNvSpPr>
                <p:nvPr/>
              </p:nvSpPr>
              <p:spPr bwMode="auto">
                <a:xfrm>
                  <a:off x="1371" y="2146"/>
                  <a:ext cx="352" cy="5"/>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8" name="Rectangle 46"/>
                <p:cNvSpPr>
                  <a:spLocks noChangeArrowheads="1"/>
                </p:cNvSpPr>
                <p:nvPr/>
              </p:nvSpPr>
              <p:spPr bwMode="auto">
                <a:xfrm>
                  <a:off x="1371" y="2151"/>
                  <a:ext cx="352" cy="6"/>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599" name="Rectangle 47"/>
                <p:cNvSpPr>
                  <a:spLocks noChangeArrowheads="1"/>
                </p:cNvSpPr>
                <p:nvPr/>
              </p:nvSpPr>
              <p:spPr bwMode="auto">
                <a:xfrm>
                  <a:off x="1371" y="2157"/>
                  <a:ext cx="352" cy="4"/>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0" name="Rectangle 48"/>
                <p:cNvSpPr>
                  <a:spLocks noChangeArrowheads="1"/>
                </p:cNvSpPr>
                <p:nvPr/>
              </p:nvSpPr>
              <p:spPr bwMode="auto">
                <a:xfrm>
                  <a:off x="1371" y="2161"/>
                  <a:ext cx="352" cy="6"/>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1" name="Rectangle 49"/>
                <p:cNvSpPr>
                  <a:spLocks noChangeArrowheads="1"/>
                </p:cNvSpPr>
                <p:nvPr/>
              </p:nvSpPr>
              <p:spPr bwMode="auto">
                <a:xfrm>
                  <a:off x="1371" y="2167"/>
                  <a:ext cx="352" cy="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2" name="Rectangle 50"/>
                <p:cNvSpPr>
                  <a:spLocks noChangeArrowheads="1"/>
                </p:cNvSpPr>
                <p:nvPr/>
              </p:nvSpPr>
              <p:spPr bwMode="auto">
                <a:xfrm>
                  <a:off x="1371" y="2173"/>
                  <a:ext cx="352" cy="4"/>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3" name="Rectangle 51"/>
                <p:cNvSpPr>
                  <a:spLocks noChangeArrowheads="1"/>
                </p:cNvSpPr>
                <p:nvPr/>
              </p:nvSpPr>
              <p:spPr bwMode="auto">
                <a:xfrm>
                  <a:off x="1371" y="2177"/>
                  <a:ext cx="352" cy="6"/>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4" name="Rectangle 52"/>
                <p:cNvSpPr>
                  <a:spLocks noChangeArrowheads="1"/>
                </p:cNvSpPr>
                <p:nvPr/>
              </p:nvSpPr>
              <p:spPr bwMode="auto">
                <a:xfrm>
                  <a:off x="1371" y="2183"/>
                  <a:ext cx="352" cy="5"/>
                </a:xfrm>
                <a:prstGeom prst="rect">
                  <a:avLst/>
                </a:prstGeom>
                <a:solidFill>
                  <a:srgbClr val="00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5" name="Rectangle 53"/>
                <p:cNvSpPr>
                  <a:spLocks noChangeArrowheads="1"/>
                </p:cNvSpPr>
                <p:nvPr/>
              </p:nvSpPr>
              <p:spPr bwMode="auto">
                <a:xfrm>
                  <a:off x="1371" y="2188"/>
                  <a:ext cx="352" cy="5"/>
                </a:xfrm>
                <a:prstGeom prst="rect">
                  <a:avLst/>
                </a:prstGeom>
                <a:solidFill>
                  <a:srgbClr val="00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6" name="Rectangle 54"/>
                <p:cNvSpPr>
                  <a:spLocks noChangeArrowheads="1"/>
                </p:cNvSpPr>
                <p:nvPr/>
              </p:nvSpPr>
              <p:spPr bwMode="auto">
                <a:xfrm>
                  <a:off x="1371" y="2193"/>
                  <a:ext cx="352" cy="6"/>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7" name="Rectangle 55"/>
                <p:cNvSpPr>
                  <a:spLocks noChangeArrowheads="1"/>
                </p:cNvSpPr>
                <p:nvPr/>
              </p:nvSpPr>
              <p:spPr bwMode="auto">
                <a:xfrm>
                  <a:off x="1371" y="2199"/>
                  <a:ext cx="352" cy="5"/>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8" name="Rectangle 56"/>
                <p:cNvSpPr>
                  <a:spLocks noChangeArrowheads="1"/>
                </p:cNvSpPr>
                <p:nvPr/>
              </p:nvSpPr>
              <p:spPr bwMode="auto">
                <a:xfrm>
                  <a:off x="1371" y="2204"/>
                  <a:ext cx="352" cy="5"/>
                </a:xfrm>
                <a:prstGeom prst="rect">
                  <a:avLst/>
                </a:prstGeom>
                <a:solidFill>
                  <a:srgbClr val="00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09" name="Rectangle 57"/>
                <p:cNvSpPr>
                  <a:spLocks noChangeArrowheads="1"/>
                </p:cNvSpPr>
                <p:nvPr/>
              </p:nvSpPr>
              <p:spPr bwMode="auto">
                <a:xfrm>
                  <a:off x="1371" y="2209"/>
                  <a:ext cx="352" cy="5"/>
                </a:xfrm>
                <a:prstGeom prst="rect">
                  <a:avLst/>
                </a:prstGeom>
                <a:solidFill>
                  <a:srgbClr val="000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0" name="Rectangle 58"/>
                <p:cNvSpPr>
                  <a:spLocks noChangeArrowheads="1"/>
                </p:cNvSpPr>
                <p:nvPr/>
              </p:nvSpPr>
              <p:spPr bwMode="auto">
                <a:xfrm>
                  <a:off x="1371" y="2214"/>
                  <a:ext cx="352" cy="6"/>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1" name="Rectangle 59"/>
                <p:cNvSpPr>
                  <a:spLocks noChangeArrowheads="1"/>
                </p:cNvSpPr>
                <p:nvPr/>
              </p:nvSpPr>
              <p:spPr bwMode="auto">
                <a:xfrm>
                  <a:off x="1371" y="2220"/>
                  <a:ext cx="352" cy="4"/>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2" name="Rectangle 60"/>
                <p:cNvSpPr>
                  <a:spLocks noChangeArrowheads="1"/>
                </p:cNvSpPr>
                <p:nvPr/>
              </p:nvSpPr>
              <p:spPr bwMode="auto">
                <a:xfrm>
                  <a:off x="1371" y="2224"/>
                  <a:ext cx="352" cy="6"/>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3" name="Rectangle 61"/>
                <p:cNvSpPr>
                  <a:spLocks noChangeArrowheads="1"/>
                </p:cNvSpPr>
                <p:nvPr/>
              </p:nvSpPr>
              <p:spPr bwMode="auto">
                <a:xfrm>
                  <a:off x="1371" y="2230"/>
                  <a:ext cx="352" cy="6"/>
                </a:xfrm>
                <a:prstGeom prst="rect">
                  <a:avLst/>
                </a:prstGeom>
                <a:solidFill>
                  <a:srgbClr val="00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4" name="Rectangle 62"/>
                <p:cNvSpPr>
                  <a:spLocks noChangeArrowheads="1"/>
                </p:cNvSpPr>
                <p:nvPr/>
              </p:nvSpPr>
              <p:spPr bwMode="auto">
                <a:xfrm>
                  <a:off x="1371" y="2236"/>
                  <a:ext cx="352" cy="4"/>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5" name="Rectangle 63"/>
                <p:cNvSpPr>
                  <a:spLocks noChangeArrowheads="1"/>
                </p:cNvSpPr>
                <p:nvPr/>
              </p:nvSpPr>
              <p:spPr bwMode="auto">
                <a:xfrm>
                  <a:off x="1371" y="2240"/>
                  <a:ext cx="352" cy="6"/>
                </a:xfrm>
                <a:prstGeom prst="rect">
                  <a:avLst/>
                </a:prstGeom>
                <a:solidFill>
                  <a:srgbClr val="0000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6" name="Rectangle 64"/>
                <p:cNvSpPr>
                  <a:spLocks noChangeArrowheads="1"/>
                </p:cNvSpPr>
                <p:nvPr/>
              </p:nvSpPr>
              <p:spPr bwMode="auto">
                <a:xfrm>
                  <a:off x="1371" y="2246"/>
                  <a:ext cx="352" cy="5"/>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7" name="Rectangle 65"/>
                <p:cNvSpPr>
                  <a:spLocks noChangeArrowheads="1"/>
                </p:cNvSpPr>
                <p:nvPr/>
              </p:nvSpPr>
              <p:spPr bwMode="auto">
                <a:xfrm>
                  <a:off x="1371" y="2251"/>
                  <a:ext cx="352" cy="5"/>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8" name="Rectangle 66"/>
                <p:cNvSpPr>
                  <a:spLocks noChangeArrowheads="1"/>
                </p:cNvSpPr>
                <p:nvPr/>
              </p:nvSpPr>
              <p:spPr bwMode="auto">
                <a:xfrm>
                  <a:off x="1371" y="2256"/>
                  <a:ext cx="352" cy="6"/>
                </a:xfrm>
                <a:prstGeom prst="rect">
                  <a:avLst/>
                </a:prstGeom>
                <a:solidFill>
                  <a:srgbClr val="0000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19" name="Rectangle 67"/>
                <p:cNvSpPr>
                  <a:spLocks noChangeArrowheads="1"/>
                </p:cNvSpPr>
                <p:nvPr/>
              </p:nvSpPr>
              <p:spPr bwMode="auto">
                <a:xfrm>
                  <a:off x="1371" y="2262"/>
                  <a:ext cx="352" cy="5"/>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0" name="Rectangle 68"/>
                <p:cNvSpPr>
                  <a:spLocks noChangeArrowheads="1"/>
                </p:cNvSpPr>
                <p:nvPr/>
              </p:nvSpPr>
              <p:spPr bwMode="auto">
                <a:xfrm>
                  <a:off x="1371" y="2267"/>
                  <a:ext cx="352" cy="5"/>
                </a:xfrm>
                <a:prstGeom prst="rect">
                  <a:avLst/>
                </a:prstGeom>
                <a:solidFill>
                  <a:srgbClr val="00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1" name="Rectangle 69"/>
                <p:cNvSpPr>
                  <a:spLocks noChangeArrowheads="1"/>
                </p:cNvSpPr>
                <p:nvPr/>
              </p:nvSpPr>
              <p:spPr bwMode="auto">
                <a:xfrm>
                  <a:off x="1371" y="2272"/>
                  <a:ext cx="352" cy="5"/>
                </a:xfrm>
                <a:prstGeom prst="rect">
                  <a:avLst/>
                </a:prstGeom>
                <a:solidFill>
                  <a:srgbClr val="000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2" name="Rectangle 70"/>
                <p:cNvSpPr>
                  <a:spLocks noChangeArrowheads="1"/>
                </p:cNvSpPr>
                <p:nvPr/>
              </p:nvSpPr>
              <p:spPr bwMode="auto">
                <a:xfrm>
                  <a:off x="1371" y="2277"/>
                  <a:ext cx="352" cy="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3" name="Rectangle 71"/>
                <p:cNvSpPr>
                  <a:spLocks noChangeArrowheads="1"/>
                </p:cNvSpPr>
                <p:nvPr/>
              </p:nvSpPr>
              <p:spPr bwMode="auto">
                <a:xfrm>
                  <a:off x="1371" y="2283"/>
                  <a:ext cx="352" cy="5"/>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4" name="Rectangle 72"/>
                <p:cNvSpPr>
                  <a:spLocks noChangeArrowheads="1"/>
                </p:cNvSpPr>
                <p:nvPr/>
              </p:nvSpPr>
              <p:spPr bwMode="auto">
                <a:xfrm>
                  <a:off x="1371" y="2288"/>
                  <a:ext cx="352" cy="5"/>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5" name="Rectangle 73"/>
                <p:cNvSpPr>
                  <a:spLocks noChangeArrowheads="1"/>
                </p:cNvSpPr>
                <p:nvPr/>
              </p:nvSpPr>
              <p:spPr bwMode="auto">
                <a:xfrm>
                  <a:off x="1371" y="2293"/>
                  <a:ext cx="352" cy="6"/>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6" name="Rectangle 74"/>
                <p:cNvSpPr>
                  <a:spLocks noChangeArrowheads="1"/>
                </p:cNvSpPr>
                <p:nvPr/>
              </p:nvSpPr>
              <p:spPr bwMode="auto">
                <a:xfrm>
                  <a:off x="1371" y="2299"/>
                  <a:ext cx="352" cy="4"/>
                </a:xfrm>
                <a:prstGeom prst="rect">
                  <a:avLst/>
                </a:prstGeom>
                <a:solidFill>
                  <a:srgbClr val="0000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7" name="Rectangle 75"/>
                <p:cNvSpPr>
                  <a:spLocks noChangeArrowheads="1"/>
                </p:cNvSpPr>
                <p:nvPr/>
              </p:nvSpPr>
              <p:spPr bwMode="auto">
                <a:xfrm>
                  <a:off x="1371" y="2303"/>
                  <a:ext cx="352" cy="6"/>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8" name="Rectangle 76"/>
                <p:cNvSpPr>
                  <a:spLocks noChangeArrowheads="1"/>
                </p:cNvSpPr>
                <p:nvPr/>
              </p:nvSpPr>
              <p:spPr bwMode="auto">
                <a:xfrm>
                  <a:off x="1371" y="2309"/>
                  <a:ext cx="352" cy="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29" name="Rectangle 77"/>
                <p:cNvSpPr>
                  <a:spLocks noChangeArrowheads="1"/>
                </p:cNvSpPr>
                <p:nvPr/>
              </p:nvSpPr>
              <p:spPr bwMode="auto">
                <a:xfrm>
                  <a:off x="1371" y="2315"/>
                  <a:ext cx="352" cy="4"/>
                </a:xfrm>
                <a:prstGeom prst="rect">
                  <a:avLst/>
                </a:prstGeom>
                <a:solidFill>
                  <a:srgbClr val="000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0" name="Rectangle 78"/>
                <p:cNvSpPr>
                  <a:spLocks noChangeArrowheads="1"/>
                </p:cNvSpPr>
                <p:nvPr/>
              </p:nvSpPr>
              <p:spPr bwMode="auto">
                <a:xfrm>
                  <a:off x="1371" y="2319"/>
                  <a:ext cx="352" cy="6"/>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1" name="Rectangle 79"/>
                <p:cNvSpPr>
                  <a:spLocks noChangeArrowheads="1"/>
                </p:cNvSpPr>
                <p:nvPr/>
              </p:nvSpPr>
              <p:spPr bwMode="auto">
                <a:xfrm>
                  <a:off x="1371" y="2325"/>
                  <a:ext cx="352" cy="5"/>
                </a:xfrm>
                <a:prstGeom prst="rect">
                  <a:avLst/>
                </a:prstGeom>
                <a:solidFill>
                  <a:srgbClr val="0000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2" name="Rectangle 80"/>
                <p:cNvSpPr>
                  <a:spLocks noChangeArrowheads="1"/>
                </p:cNvSpPr>
                <p:nvPr/>
              </p:nvSpPr>
              <p:spPr bwMode="auto">
                <a:xfrm>
                  <a:off x="1371" y="2330"/>
                  <a:ext cx="352" cy="5"/>
                </a:xfrm>
                <a:prstGeom prst="rect">
                  <a:avLst/>
                </a:prstGeom>
                <a:solidFill>
                  <a:srgbClr val="0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3" name="Rectangle 81"/>
                <p:cNvSpPr>
                  <a:spLocks noChangeArrowheads="1"/>
                </p:cNvSpPr>
                <p:nvPr/>
              </p:nvSpPr>
              <p:spPr bwMode="auto">
                <a:xfrm>
                  <a:off x="1371" y="2335"/>
                  <a:ext cx="352" cy="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4" name="Rectangle 82"/>
                <p:cNvSpPr>
                  <a:spLocks noChangeArrowheads="1"/>
                </p:cNvSpPr>
                <p:nvPr/>
              </p:nvSpPr>
              <p:spPr bwMode="auto">
                <a:xfrm>
                  <a:off x="1371" y="2341"/>
                  <a:ext cx="352" cy="5"/>
                </a:xfrm>
                <a:prstGeom prst="rect">
                  <a:avLst/>
                </a:prstGeom>
                <a:solidFill>
                  <a:srgbClr val="0000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5" name="Rectangle 83"/>
                <p:cNvSpPr>
                  <a:spLocks noChangeArrowheads="1"/>
                </p:cNvSpPr>
                <p:nvPr/>
              </p:nvSpPr>
              <p:spPr bwMode="auto">
                <a:xfrm>
                  <a:off x="1371" y="2346"/>
                  <a:ext cx="352" cy="5"/>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6" name="Rectangle 84"/>
                <p:cNvSpPr>
                  <a:spLocks noChangeArrowheads="1"/>
                </p:cNvSpPr>
                <p:nvPr/>
              </p:nvSpPr>
              <p:spPr bwMode="auto">
                <a:xfrm>
                  <a:off x="1371" y="2351"/>
                  <a:ext cx="352" cy="5"/>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7" name="Rectangle 85"/>
                <p:cNvSpPr>
                  <a:spLocks noChangeArrowheads="1"/>
                </p:cNvSpPr>
                <p:nvPr/>
              </p:nvSpPr>
              <p:spPr bwMode="auto">
                <a:xfrm>
                  <a:off x="1371" y="2356"/>
                  <a:ext cx="352" cy="6"/>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8" name="Rectangle 86"/>
                <p:cNvSpPr>
                  <a:spLocks noChangeArrowheads="1"/>
                </p:cNvSpPr>
                <p:nvPr/>
              </p:nvSpPr>
              <p:spPr bwMode="auto">
                <a:xfrm>
                  <a:off x="1371" y="2362"/>
                  <a:ext cx="352" cy="5"/>
                </a:xfrm>
                <a:prstGeom prst="rect">
                  <a:avLst/>
                </a:prstGeom>
                <a:solidFill>
                  <a:srgbClr val="000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39" name="Rectangle 87"/>
                <p:cNvSpPr>
                  <a:spLocks noChangeArrowheads="1"/>
                </p:cNvSpPr>
                <p:nvPr/>
              </p:nvSpPr>
              <p:spPr bwMode="auto">
                <a:xfrm>
                  <a:off x="1371" y="2367"/>
                  <a:ext cx="352" cy="5"/>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0" name="Rectangle 88"/>
                <p:cNvSpPr>
                  <a:spLocks noChangeArrowheads="1"/>
                </p:cNvSpPr>
                <p:nvPr/>
              </p:nvSpPr>
              <p:spPr bwMode="auto">
                <a:xfrm>
                  <a:off x="1371" y="2372"/>
                  <a:ext cx="352" cy="6"/>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1" name="Rectangle 89"/>
                <p:cNvSpPr>
                  <a:spLocks noChangeArrowheads="1"/>
                </p:cNvSpPr>
                <p:nvPr/>
              </p:nvSpPr>
              <p:spPr bwMode="auto">
                <a:xfrm>
                  <a:off x="1371" y="2378"/>
                  <a:ext cx="352" cy="4"/>
                </a:xfrm>
                <a:prstGeom prst="rect">
                  <a:avLst/>
                </a:prstGeom>
                <a:solidFill>
                  <a:srgbClr val="000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2" name="Rectangle 90"/>
                <p:cNvSpPr>
                  <a:spLocks noChangeArrowheads="1"/>
                </p:cNvSpPr>
                <p:nvPr/>
              </p:nvSpPr>
              <p:spPr bwMode="auto">
                <a:xfrm>
                  <a:off x="1371" y="2382"/>
                  <a:ext cx="352" cy="6"/>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3" name="Rectangle 91"/>
                <p:cNvSpPr>
                  <a:spLocks noChangeArrowheads="1"/>
                </p:cNvSpPr>
                <p:nvPr/>
              </p:nvSpPr>
              <p:spPr bwMode="auto">
                <a:xfrm>
                  <a:off x="1371" y="2388"/>
                  <a:ext cx="352" cy="6"/>
                </a:xfrm>
                <a:prstGeom prst="rect">
                  <a:avLst/>
                </a:prstGeom>
                <a:solidFill>
                  <a:srgbClr val="00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4" name="Rectangle 92"/>
                <p:cNvSpPr>
                  <a:spLocks noChangeArrowheads="1"/>
                </p:cNvSpPr>
                <p:nvPr/>
              </p:nvSpPr>
              <p:spPr bwMode="auto">
                <a:xfrm>
                  <a:off x="1371" y="2394"/>
                  <a:ext cx="352" cy="4"/>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5" name="Rectangle 93"/>
                <p:cNvSpPr>
                  <a:spLocks noChangeArrowheads="1"/>
                </p:cNvSpPr>
                <p:nvPr/>
              </p:nvSpPr>
              <p:spPr bwMode="auto">
                <a:xfrm>
                  <a:off x="1371" y="2398"/>
                  <a:ext cx="352" cy="6"/>
                </a:xfrm>
                <a:prstGeom prst="rect">
                  <a:avLst/>
                </a:prstGeom>
                <a:solidFill>
                  <a:srgbClr val="0000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6" name="Rectangle 94"/>
                <p:cNvSpPr>
                  <a:spLocks noChangeArrowheads="1"/>
                </p:cNvSpPr>
                <p:nvPr/>
              </p:nvSpPr>
              <p:spPr bwMode="auto">
                <a:xfrm>
                  <a:off x="1371" y="2404"/>
                  <a:ext cx="352" cy="5"/>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7" name="Rectangle 95"/>
                <p:cNvSpPr>
                  <a:spLocks noChangeArrowheads="1"/>
                </p:cNvSpPr>
                <p:nvPr/>
              </p:nvSpPr>
              <p:spPr bwMode="auto">
                <a:xfrm>
                  <a:off x="1371" y="2409"/>
                  <a:ext cx="352" cy="5"/>
                </a:xfrm>
                <a:prstGeom prst="rect">
                  <a:avLst/>
                </a:prstGeom>
                <a:solidFill>
                  <a:srgbClr val="000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8" name="Rectangle 96"/>
                <p:cNvSpPr>
                  <a:spLocks noChangeArrowheads="1"/>
                </p:cNvSpPr>
                <p:nvPr/>
              </p:nvSpPr>
              <p:spPr bwMode="auto">
                <a:xfrm>
                  <a:off x="1371" y="2414"/>
                  <a:ext cx="352" cy="6"/>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49" name="Rectangle 97"/>
                <p:cNvSpPr>
                  <a:spLocks noChangeArrowheads="1"/>
                </p:cNvSpPr>
                <p:nvPr/>
              </p:nvSpPr>
              <p:spPr bwMode="auto">
                <a:xfrm>
                  <a:off x="1371" y="2420"/>
                  <a:ext cx="352" cy="5"/>
                </a:xfrm>
                <a:prstGeom prst="rect">
                  <a:avLst/>
                </a:prstGeom>
                <a:solidFill>
                  <a:srgbClr val="000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0" name="Rectangle 98"/>
                <p:cNvSpPr>
                  <a:spLocks noChangeArrowheads="1"/>
                </p:cNvSpPr>
                <p:nvPr/>
              </p:nvSpPr>
              <p:spPr bwMode="auto">
                <a:xfrm>
                  <a:off x="1371" y="2425"/>
                  <a:ext cx="352" cy="5"/>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1" name="Rectangle 99"/>
                <p:cNvSpPr>
                  <a:spLocks noChangeArrowheads="1"/>
                </p:cNvSpPr>
                <p:nvPr/>
              </p:nvSpPr>
              <p:spPr bwMode="auto">
                <a:xfrm>
                  <a:off x="1371" y="2430"/>
                  <a:ext cx="352" cy="5"/>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2" name="Rectangle 100"/>
                <p:cNvSpPr>
                  <a:spLocks noChangeArrowheads="1"/>
                </p:cNvSpPr>
                <p:nvPr/>
              </p:nvSpPr>
              <p:spPr bwMode="auto">
                <a:xfrm>
                  <a:off x="1371" y="2435"/>
                  <a:ext cx="352" cy="6"/>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3" name="Rectangle 101"/>
                <p:cNvSpPr>
                  <a:spLocks noChangeArrowheads="1"/>
                </p:cNvSpPr>
                <p:nvPr/>
              </p:nvSpPr>
              <p:spPr bwMode="auto">
                <a:xfrm>
                  <a:off x="1371" y="2441"/>
                  <a:ext cx="352" cy="5"/>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4" name="Rectangle 102"/>
                <p:cNvSpPr>
                  <a:spLocks noChangeArrowheads="1"/>
                </p:cNvSpPr>
                <p:nvPr/>
              </p:nvSpPr>
              <p:spPr bwMode="auto">
                <a:xfrm>
                  <a:off x="1371" y="2446"/>
                  <a:ext cx="352" cy="5"/>
                </a:xfrm>
                <a:prstGeom prst="rect">
                  <a:avLst/>
                </a:prstGeom>
                <a:solidFill>
                  <a:srgbClr val="0000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5" name="Rectangle 103"/>
                <p:cNvSpPr>
                  <a:spLocks noChangeArrowheads="1"/>
                </p:cNvSpPr>
                <p:nvPr/>
              </p:nvSpPr>
              <p:spPr bwMode="auto">
                <a:xfrm>
                  <a:off x="1371" y="2451"/>
                  <a:ext cx="352" cy="6"/>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6" name="Rectangle 104"/>
                <p:cNvSpPr>
                  <a:spLocks noChangeArrowheads="1"/>
                </p:cNvSpPr>
                <p:nvPr/>
              </p:nvSpPr>
              <p:spPr bwMode="auto">
                <a:xfrm>
                  <a:off x="1371" y="2457"/>
                  <a:ext cx="352" cy="4"/>
                </a:xfrm>
                <a:prstGeom prst="rect">
                  <a:avLst/>
                </a:prstGeom>
                <a:solidFill>
                  <a:srgbClr val="0000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7" name="Rectangle 105"/>
                <p:cNvSpPr>
                  <a:spLocks noChangeArrowheads="1"/>
                </p:cNvSpPr>
                <p:nvPr/>
              </p:nvSpPr>
              <p:spPr bwMode="auto">
                <a:xfrm>
                  <a:off x="1371" y="2461"/>
                  <a:ext cx="352" cy="6"/>
                </a:xfrm>
                <a:prstGeom prst="rect">
                  <a:avLst/>
                </a:prstGeom>
                <a:solidFill>
                  <a:srgbClr val="0000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8" name="Rectangle 106"/>
                <p:cNvSpPr>
                  <a:spLocks noChangeArrowheads="1"/>
                </p:cNvSpPr>
                <p:nvPr/>
              </p:nvSpPr>
              <p:spPr bwMode="auto">
                <a:xfrm>
                  <a:off x="1371" y="2467"/>
                  <a:ext cx="352" cy="6"/>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59" name="Rectangle 107"/>
                <p:cNvSpPr>
                  <a:spLocks noChangeArrowheads="1"/>
                </p:cNvSpPr>
                <p:nvPr/>
              </p:nvSpPr>
              <p:spPr bwMode="auto">
                <a:xfrm>
                  <a:off x="1371" y="2473"/>
                  <a:ext cx="352" cy="4"/>
                </a:xfrm>
                <a:prstGeom prst="rect">
                  <a:avLst/>
                </a:prstGeom>
                <a:solidFill>
                  <a:srgbClr val="0000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0" name="Rectangle 108"/>
                <p:cNvSpPr>
                  <a:spLocks noChangeArrowheads="1"/>
                </p:cNvSpPr>
                <p:nvPr/>
              </p:nvSpPr>
              <p:spPr bwMode="auto">
                <a:xfrm>
                  <a:off x="1371" y="2477"/>
                  <a:ext cx="352" cy="6"/>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1" name="Rectangle 109"/>
                <p:cNvSpPr>
                  <a:spLocks noChangeArrowheads="1"/>
                </p:cNvSpPr>
                <p:nvPr/>
              </p:nvSpPr>
              <p:spPr bwMode="auto">
                <a:xfrm>
                  <a:off x="1371" y="2483"/>
                  <a:ext cx="352" cy="5"/>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2" name="Rectangle 110"/>
                <p:cNvSpPr>
                  <a:spLocks noChangeArrowheads="1"/>
                </p:cNvSpPr>
                <p:nvPr/>
              </p:nvSpPr>
              <p:spPr bwMode="auto">
                <a:xfrm>
                  <a:off x="1371" y="2488"/>
                  <a:ext cx="352" cy="5"/>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3" name="Rectangle 111"/>
                <p:cNvSpPr>
                  <a:spLocks noChangeArrowheads="1"/>
                </p:cNvSpPr>
                <p:nvPr/>
              </p:nvSpPr>
              <p:spPr bwMode="auto">
                <a:xfrm>
                  <a:off x="1371" y="2493"/>
                  <a:ext cx="352" cy="6"/>
                </a:xfrm>
                <a:prstGeom prst="rect">
                  <a:avLst/>
                </a:prstGeom>
                <a:solidFill>
                  <a:srgbClr val="0000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4" name="Rectangle 112"/>
                <p:cNvSpPr>
                  <a:spLocks noChangeArrowheads="1"/>
                </p:cNvSpPr>
                <p:nvPr/>
              </p:nvSpPr>
              <p:spPr bwMode="auto">
                <a:xfrm>
                  <a:off x="1371" y="2499"/>
                  <a:ext cx="352" cy="5"/>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5" name="Rectangle 113"/>
                <p:cNvSpPr>
                  <a:spLocks noChangeArrowheads="1"/>
                </p:cNvSpPr>
                <p:nvPr/>
              </p:nvSpPr>
              <p:spPr bwMode="auto">
                <a:xfrm>
                  <a:off x="1371" y="2504"/>
                  <a:ext cx="352" cy="5"/>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6" name="Rectangle 114"/>
                <p:cNvSpPr>
                  <a:spLocks noChangeArrowheads="1"/>
                </p:cNvSpPr>
                <p:nvPr/>
              </p:nvSpPr>
              <p:spPr bwMode="auto">
                <a:xfrm>
                  <a:off x="1371" y="2509"/>
                  <a:ext cx="352" cy="5"/>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7" name="Rectangle 115"/>
                <p:cNvSpPr>
                  <a:spLocks noChangeArrowheads="1"/>
                </p:cNvSpPr>
                <p:nvPr/>
              </p:nvSpPr>
              <p:spPr bwMode="auto">
                <a:xfrm>
                  <a:off x="1371" y="2514"/>
                  <a:ext cx="352" cy="6"/>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8" name="Rectangle 116"/>
                <p:cNvSpPr>
                  <a:spLocks noChangeArrowheads="1"/>
                </p:cNvSpPr>
                <p:nvPr/>
              </p:nvSpPr>
              <p:spPr bwMode="auto">
                <a:xfrm>
                  <a:off x="1371" y="2520"/>
                  <a:ext cx="352" cy="5"/>
                </a:xfrm>
                <a:prstGeom prst="rect">
                  <a:avLst/>
                </a:prstGeom>
                <a:solidFill>
                  <a:srgbClr val="00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69" name="Rectangle 117"/>
                <p:cNvSpPr>
                  <a:spLocks noChangeArrowheads="1"/>
                </p:cNvSpPr>
                <p:nvPr/>
              </p:nvSpPr>
              <p:spPr bwMode="auto">
                <a:xfrm>
                  <a:off x="1371" y="2525"/>
                  <a:ext cx="352" cy="5"/>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0" name="Rectangle 118"/>
                <p:cNvSpPr>
                  <a:spLocks noChangeArrowheads="1"/>
                </p:cNvSpPr>
                <p:nvPr/>
              </p:nvSpPr>
              <p:spPr bwMode="auto">
                <a:xfrm>
                  <a:off x="1371" y="2530"/>
                  <a:ext cx="352" cy="6"/>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1" name="Rectangle 119"/>
                <p:cNvSpPr>
                  <a:spLocks noChangeArrowheads="1"/>
                </p:cNvSpPr>
                <p:nvPr/>
              </p:nvSpPr>
              <p:spPr bwMode="auto">
                <a:xfrm>
                  <a:off x="1371" y="2536"/>
                  <a:ext cx="352" cy="4"/>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2" name="Rectangle 120"/>
                <p:cNvSpPr>
                  <a:spLocks noChangeArrowheads="1"/>
                </p:cNvSpPr>
                <p:nvPr/>
              </p:nvSpPr>
              <p:spPr bwMode="auto">
                <a:xfrm>
                  <a:off x="1371" y="2540"/>
                  <a:ext cx="352" cy="6"/>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3" name="Rectangle 121"/>
                <p:cNvSpPr>
                  <a:spLocks noChangeArrowheads="1"/>
                </p:cNvSpPr>
                <p:nvPr/>
              </p:nvSpPr>
              <p:spPr bwMode="auto">
                <a:xfrm>
                  <a:off x="1371" y="2546"/>
                  <a:ext cx="352" cy="6"/>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4" name="Rectangle 122"/>
                <p:cNvSpPr>
                  <a:spLocks noChangeArrowheads="1"/>
                </p:cNvSpPr>
                <p:nvPr/>
              </p:nvSpPr>
              <p:spPr bwMode="auto">
                <a:xfrm>
                  <a:off x="1371" y="2552"/>
                  <a:ext cx="352" cy="4"/>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5" name="Rectangle 123"/>
                <p:cNvSpPr>
                  <a:spLocks noChangeArrowheads="1"/>
                </p:cNvSpPr>
                <p:nvPr/>
              </p:nvSpPr>
              <p:spPr bwMode="auto">
                <a:xfrm>
                  <a:off x="1371" y="2556"/>
                  <a:ext cx="352" cy="6"/>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6" name="Rectangle 124"/>
                <p:cNvSpPr>
                  <a:spLocks noChangeArrowheads="1"/>
                </p:cNvSpPr>
                <p:nvPr/>
              </p:nvSpPr>
              <p:spPr bwMode="auto">
                <a:xfrm>
                  <a:off x="1371" y="2562"/>
                  <a:ext cx="352" cy="5"/>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7" name="Rectangle 125"/>
                <p:cNvSpPr>
                  <a:spLocks noChangeArrowheads="1"/>
                </p:cNvSpPr>
                <p:nvPr/>
              </p:nvSpPr>
              <p:spPr bwMode="auto">
                <a:xfrm>
                  <a:off x="1371" y="2567"/>
                  <a:ext cx="352" cy="5"/>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8" name="Rectangle 126"/>
                <p:cNvSpPr>
                  <a:spLocks noChangeArrowheads="1"/>
                </p:cNvSpPr>
                <p:nvPr/>
              </p:nvSpPr>
              <p:spPr bwMode="auto">
                <a:xfrm>
                  <a:off x="1371" y="2572"/>
                  <a:ext cx="352" cy="6"/>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79" name="Rectangle 127"/>
                <p:cNvSpPr>
                  <a:spLocks noChangeArrowheads="1"/>
                </p:cNvSpPr>
                <p:nvPr/>
              </p:nvSpPr>
              <p:spPr bwMode="auto">
                <a:xfrm>
                  <a:off x="1371" y="2578"/>
                  <a:ext cx="352" cy="5"/>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0" name="Rectangle 128"/>
                <p:cNvSpPr>
                  <a:spLocks noChangeArrowheads="1"/>
                </p:cNvSpPr>
                <p:nvPr/>
              </p:nvSpPr>
              <p:spPr bwMode="auto">
                <a:xfrm>
                  <a:off x="1371" y="2583"/>
                  <a:ext cx="352" cy="5"/>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1" name="Rectangle 129"/>
                <p:cNvSpPr>
                  <a:spLocks noChangeArrowheads="1"/>
                </p:cNvSpPr>
                <p:nvPr/>
              </p:nvSpPr>
              <p:spPr bwMode="auto">
                <a:xfrm>
                  <a:off x="1371" y="2588"/>
                  <a:ext cx="352" cy="5"/>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2" name="Rectangle 130"/>
                <p:cNvSpPr>
                  <a:spLocks noChangeArrowheads="1"/>
                </p:cNvSpPr>
                <p:nvPr/>
              </p:nvSpPr>
              <p:spPr bwMode="auto">
                <a:xfrm>
                  <a:off x="1371" y="2593"/>
                  <a:ext cx="352" cy="6"/>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3" name="Rectangle 131"/>
                <p:cNvSpPr>
                  <a:spLocks noChangeArrowheads="1"/>
                </p:cNvSpPr>
                <p:nvPr/>
              </p:nvSpPr>
              <p:spPr bwMode="auto">
                <a:xfrm>
                  <a:off x="1371" y="2599"/>
                  <a:ext cx="352" cy="5"/>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4" name="Rectangle 132"/>
                <p:cNvSpPr>
                  <a:spLocks noChangeArrowheads="1"/>
                </p:cNvSpPr>
                <p:nvPr/>
              </p:nvSpPr>
              <p:spPr bwMode="auto">
                <a:xfrm>
                  <a:off x="1371" y="2604"/>
                  <a:ext cx="352" cy="5"/>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5" name="Rectangle 133"/>
                <p:cNvSpPr>
                  <a:spLocks noChangeArrowheads="1"/>
                </p:cNvSpPr>
                <p:nvPr/>
              </p:nvSpPr>
              <p:spPr bwMode="auto">
                <a:xfrm>
                  <a:off x="1371" y="2609"/>
                  <a:ext cx="352" cy="6"/>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6" name="Rectangle 134"/>
                <p:cNvSpPr>
                  <a:spLocks noChangeArrowheads="1"/>
                </p:cNvSpPr>
                <p:nvPr/>
              </p:nvSpPr>
              <p:spPr bwMode="auto">
                <a:xfrm>
                  <a:off x="1371" y="2615"/>
                  <a:ext cx="352" cy="4"/>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7" name="Rectangle 135"/>
                <p:cNvSpPr>
                  <a:spLocks noChangeArrowheads="1"/>
                </p:cNvSpPr>
                <p:nvPr/>
              </p:nvSpPr>
              <p:spPr bwMode="auto">
                <a:xfrm>
                  <a:off x="1371" y="2619"/>
                  <a:ext cx="352" cy="6"/>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8" name="Rectangle 136"/>
                <p:cNvSpPr>
                  <a:spLocks noChangeArrowheads="1"/>
                </p:cNvSpPr>
                <p:nvPr/>
              </p:nvSpPr>
              <p:spPr bwMode="auto">
                <a:xfrm>
                  <a:off x="1371" y="2625"/>
                  <a:ext cx="352" cy="6"/>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89" name="Rectangle 137"/>
                <p:cNvSpPr>
                  <a:spLocks noChangeArrowheads="1"/>
                </p:cNvSpPr>
                <p:nvPr/>
              </p:nvSpPr>
              <p:spPr bwMode="auto">
                <a:xfrm>
                  <a:off x="1371" y="2631"/>
                  <a:ext cx="352"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0" name="Rectangle 138"/>
                <p:cNvSpPr>
                  <a:spLocks noChangeArrowheads="1"/>
                </p:cNvSpPr>
                <p:nvPr/>
              </p:nvSpPr>
              <p:spPr bwMode="auto">
                <a:xfrm>
                  <a:off x="1371" y="2635"/>
                  <a:ext cx="352" cy="6"/>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1" name="Rectangle 139"/>
                <p:cNvSpPr>
                  <a:spLocks noChangeArrowheads="1"/>
                </p:cNvSpPr>
                <p:nvPr/>
              </p:nvSpPr>
              <p:spPr bwMode="auto">
                <a:xfrm>
                  <a:off x="1371" y="2641"/>
                  <a:ext cx="352"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2" name="Rectangle 140"/>
                <p:cNvSpPr>
                  <a:spLocks noChangeArrowheads="1"/>
                </p:cNvSpPr>
                <p:nvPr/>
              </p:nvSpPr>
              <p:spPr bwMode="auto">
                <a:xfrm>
                  <a:off x="1371" y="2646"/>
                  <a:ext cx="352"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3" name="Rectangle 141"/>
                <p:cNvSpPr>
                  <a:spLocks noChangeArrowheads="1"/>
                </p:cNvSpPr>
                <p:nvPr/>
              </p:nvSpPr>
              <p:spPr bwMode="auto">
                <a:xfrm>
                  <a:off x="1371" y="2651"/>
                  <a:ext cx="352" cy="6"/>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4" name="Rectangle 142"/>
                <p:cNvSpPr>
                  <a:spLocks noChangeArrowheads="1"/>
                </p:cNvSpPr>
                <p:nvPr/>
              </p:nvSpPr>
              <p:spPr bwMode="auto">
                <a:xfrm>
                  <a:off x="1371" y="2657"/>
                  <a:ext cx="352" cy="5"/>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5" name="Rectangle 143"/>
                <p:cNvSpPr>
                  <a:spLocks noChangeArrowheads="1"/>
                </p:cNvSpPr>
                <p:nvPr/>
              </p:nvSpPr>
              <p:spPr bwMode="auto">
                <a:xfrm>
                  <a:off x="1371" y="2662"/>
                  <a:ext cx="352" cy="5"/>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6" name="Rectangle 144"/>
                <p:cNvSpPr>
                  <a:spLocks noChangeArrowheads="1"/>
                </p:cNvSpPr>
                <p:nvPr/>
              </p:nvSpPr>
              <p:spPr bwMode="auto">
                <a:xfrm>
                  <a:off x="1371" y="2667"/>
                  <a:ext cx="352" cy="5"/>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7" name="Rectangle 145"/>
                <p:cNvSpPr>
                  <a:spLocks noChangeArrowheads="1"/>
                </p:cNvSpPr>
                <p:nvPr/>
              </p:nvSpPr>
              <p:spPr bwMode="auto">
                <a:xfrm>
                  <a:off x="1371" y="2672"/>
                  <a:ext cx="352" cy="6"/>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8" name="Rectangle 146"/>
                <p:cNvSpPr>
                  <a:spLocks noChangeArrowheads="1"/>
                </p:cNvSpPr>
                <p:nvPr/>
              </p:nvSpPr>
              <p:spPr bwMode="auto">
                <a:xfrm>
                  <a:off x="1371" y="2678"/>
                  <a:ext cx="352" cy="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699" name="Rectangle 147"/>
                <p:cNvSpPr>
                  <a:spLocks noChangeArrowheads="1"/>
                </p:cNvSpPr>
                <p:nvPr/>
              </p:nvSpPr>
              <p:spPr bwMode="auto">
                <a:xfrm>
                  <a:off x="1371" y="2683"/>
                  <a:ext cx="352" cy="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0" name="Rectangle 148"/>
                <p:cNvSpPr>
                  <a:spLocks noChangeArrowheads="1"/>
                </p:cNvSpPr>
                <p:nvPr/>
              </p:nvSpPr>
              <p:spPr bwMode="auto">
                <a:xfrm>
                  <a:off x="1371" y="2688"/>
                  <a:ext cx="352" cy="6"/>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1" name="Rectangle 149"/>
                <p:cNvSpPr>
                  <a:spLocks noChangeArrowheads="1"/>
                </p:cNvSpPr>
                <p:nvPr/>
              </p:nvSpPr>
              <p:spPr bwMode="auto">
                <a:xfrm>
                  <a:off x="1371" y="2694"/>
                  <a:ext cx="352" cy="4"/>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2" name="Rectangle 150"/>
                <p:cNvSpPr>
                  <a:spLocks noChangeArrowheads="1"/>
                </p:cNvSpPr>
                <p:nvPr/>
              </p:nvSpPr>
              <p:spPr bwMode="auto">
                <a:xfrm>
                  <a:off x="1371" y="2698"/>
                  <a:ext cx="352" cy="6"/>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3" name="Rectangle 151"/>
                <p:cNvSpPr>
                  <a:spLocks noChangeArrowheads="1"/>
                </p:cNvSpPr>
                <p:nvPr/>
              </p:nvSpPr>
              <p:spPr bwMode="auto">
                <a:xfrm>
                  <a:off x="1371" y="2704"/>
                  <a:ext cx="352" cy="5"/>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4" name="Rectangle 152"/>
                <p:cNvSpPr>
                  <a:spLocks noChangeArrowheads="1"/>
                </p:cNvSpPr>
                <p:nvPr/>
              </p:nvSpPr>
              <p:spPr bwMode="auto">
                <a:xfrm>
                  <a:off x="1371" y="2709"/>
                  <a:ext cx="352"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5" name="Rectangle 153"/>
                <p:cNvSpPr>
                  <a:spLocks noChangeArrowheads="1"/>
                </p:cNvSpPr>
                <p:nvPr/>
              </p:nvSpPr>
              <p:spPr bwMode="auto">
                <a:xfrm>
                  <a:off x="1371" y="2714"/>
                  <a:ext cx="352" cy="6"/>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6" name="Rectangle 154"/>
                <p:cNvSpPr>
                  <a:spLocks noChangeArrowheads="1"/>
                </p:cNvSpPr>
                <p:nvPr/>
              </p:nvSpPr>
              <p:spPr bwMode="auto">
                <a:xfrm>
                  <a:off x="1371" y="2720"/>
                  <a:ext cx="352"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7" name="Rectangle 155"/>
                <p:cNvSpPr>
                  <a:spLocks noChangeArrowheads="1"/>
                </p:cNvSpPr>
                <p:nvPr/>
              </p:nvSpPr>
              <p:spPr bwMode="auto">
                <a:xfrm>
                  <a:off x="1371" y="2725"/>
                  <a:ext cx="352"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8" name="Rectangle 156"/>
                <p:cNvSpPr>
                  <a:spLocks noChangeArrowheads="1"/>
                </p:cNvSpPr>
                <p:nvPr/>
              </p:nvSpPr>
              <p:spPr bwMode="auto">
                <a:xfrm>
                  <a:off x="1371" y="2730"/>
                  <a:ext cx="352"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09" name="Rectangle 157"/>
                <p:cNvSpPr>
                  <a:spLocks noChangeArrowheads="1"/>
                </p:cNvSpPr>
                <p:nvPr/>
              </p:nvSpPr>
              <p:spPr bwMode="auto">
                <a:xfrm>
                  <a:off x="1371" y="2735"/>
                  <a:ext cx="352" cy="6"/>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0" name="Rectangle 158"/>
                <p:cNvSpPr>
                  <a:spLocks noChangeArrowheads="1"/>
                </p:cNvSpPr>
                <p:nvPr/>
              </p:nvSpPr>
              <p:spPr bwMode="auto">
                <a:xfrm>
                  <a:off x="1371" y="2741"/>
                  <a:ext cx="352" cy="5"/>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1" name="Rectangle 159"/>
                <p:cNvSpPr>
                  <a:spLocks noChangeArrowheads="1"/>
                </p:cNvSpPr>
                <p:nvPr/>
              </p:nvSpPr>
              <p:spPr bwMode="auto">
                <a:xfrm>
                  <a:off x="1371" y="2746"/>
                  <a:ext cx="352" cy="5"/>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2" name="Rectangle 160"/>
                <p:cNvSpPr>
                  <a:spLocks noChangeArrowheads="1"/>
                </p:cNvSpPr>
                <p:nvPr/>
              </p:nvSpPr>
              <p:spPr bwMode="auto">
                <a:xfrm>
                  <a:off x="1371" y="2751"/>
                  <a:ext cx="352" cy="6"/>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3" name="Rectangle 161"/>
                <p:cNvSpPr>
                  <a:spLocks noChangeArrowheads="1"/>
                </p:cNvSpPr>
                <p:nvPr/>
              </p:nvSpPr>
              <p:spPr bwMode="auto">
                <a:xfrm>
                  <a:off x="1371" y="2757"/>
                  <a:ext cx="352" cy="4"/>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4" name="Rectangle 162"/>
                <p:cNvSpPr>
                  <a:spLocks noChangeArrowheads="1"/>
                </p:cNvSpPr>
                <p:nvPr/>
              </p:nvSpPr>
              <p:spPr bwMode="auto">
                <a:xfrm>
                  <a:off x="1371" y="2761"/>
                  <a:ext cx="352" cy="6"/>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5" name="Rectangle 163"/>
                <p:cNvSpPr>
                  <a:spLocks noChangeArrowheads="1"/>
                </p:cNvSpPr>
                <p:nvPr/>
              </p:nvSpPr>
              <p:spPr bwMode="auto">
                <a:xfrm>
                  <a:off x="1371" y="2767"/>
                  <a:ext cx="352" cy="6"/>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6" name="Rectangle 164"/>
                <p:cNvSpPr>
                  <a:spLocks noChangeArrowheads="1"/>
                </p:cNvSpPr>
                <p:nvPr/>
              </p:nvSpPr>
              <p:spPr bwMode="auto">
                <a:xfrm>
                  <a:off x="1371" y="2773"/>
                  <a:ext cx="352" cy="4"/>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7" name="Rectangle 165"/>
                <p:cNvSpPr>
                  <a:spLocks noChangeArrowheads="1"/>
                </p:cNvSpPr>
                <p:nvPr/>
              </p:nvSpPr>
              <p:spPr bwMode="auto">
                <a:xfrm>
                  <a:off x="1371" y="2777"/>
                  <a:ext cx="352" cy="6"/>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8" name="Rectangle 166"/>
                <p:cNvSpPr>
                  <a:spLocks noChangeArrowheads="1"/>
                </p:cNvSpPr>
                <p:nvPr/>
              </p:nvSpPr>
              <p:spPr bwMode="auto">
                <a:xfrm>
                  <a:off x="1371" y="2783"/>
                  <a:ext cx="352" cy="5"/>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19" name="Rectangle 167"/>
                <p:cNvSpPr>
                  <a:spLocks noChangeArrowheads="1"/>
                </p:cNvSpPr>
                <p:nvPr/>
              </p:nvSpPr>
              <p:spPr bwMode="auto">
                <a:xfrm>
                  <a:off x="1371" y="2788"/>
                  <a:ext cx="352" cy="5"/>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0" name="Rectangle 168"/>
                <p:cNvSpPr>
                  <a:spLocks noChangeArrowheads="1"/>
                </p:cNvSpPr>
                <p:nvPr/>
              </p:nvSpPr>
              <p:spPr bwMode="auto">
                <a:xfrm>
                  <a:off x="1371" y="2793"/>
                  <a:ext cx="352" cy="6"/>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1" name="Rectangle 169"/>
                <p:cNvSpPr>
                  <a:spLocks noChangeArrowheads="1"/>
                </p:cNvSpPr>
                <p:nvPr/>
              </p:nvSpPr>
              <p:spPr bwMode="auto">
                <a:xfrm>
                  <a:off x="1371" y="2799"/>
                  <a:ext cx="352" cy="5"/>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2" name="Rectangle 170"/>
                <p:cNvSpPr>
                  <a:spLocks noChangeArrowheads="1"/>
                </p:cNvSpPr>
                <p:nvPr/>
              </p:nvSpPr>
              <p:spPr bwMode="auto">
                <a:xfrm>
                  <a:off x="1371" y="2804"/>
                  <a:ext cx="352" cy="5"/>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3" name="Rectangle 171"/>
                <p:cNvSpPr>
                  <a:spLocks noChangeArrowheads="1"/>
                </p:cNvSpPr>
                <p:nvPr/>
              </p:nvSpPr>
              <p:spPr bwMode="auto">
                <a:xfrm>
                  <a:off x="1371" y="2809"/>
                  <a:ext cx="352" cy="5"/>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4" name="Rectangle 172"/>
                <p:cNvSpPr>
                  <a:spLocks noChangeArrowheads="1"/>
                </p:cNvSpPr>
                <p:nvPr/>
              </p:nvSpPr>
              <p:spPr bwMode="auto">
                <a:xfrm>
                  <a:off x="1371" y="2814"/>
                  <a:ext cx="352" cy="6"/>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5" name="Rectangle 173"/>
                <p:cNvSpPr>
                  <a:spLocks noChangeArrowheads="1"/>
                </p:cNvSpPr>
                <p:nvPr/>
              </p:nvSpPr>
              <p:spPr bwMode="auto">
                <a:xfrm>
                  <a:off x="1371" y="2820"/>
                  <a:ext cx="352" cy="5"/>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6" name="Rectangle 174"/>
                <p:cNvSpPr>
                  <a:spLocks noChangeArrowheads="1"/>
                </p:cNvSpPr>
                <p:nvPr/>
              </p:nvSpPr>
              <p:spPr bwMode="auto">
                <a:xfrm>
                  <a:off x="1371" y="2825"/>
                  <a:ext cx="352" cy="5"/>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7" name="Rectangle 175"/>
                <p:cNvSpPr>
                  <a:spLocks noChangeArrowheads="1"/>
                </p:cNvSpPr>
                <p:nvPr/>
              </p:nvSpPr>
              <p:spPr bwMode="auto">
                <a:xfrm>
                  <a:off x="1371" y="2830"/>
                  <a:ext cx="352" cy="6"/>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8" name="Rectangle 176"/>
                <p:cNvSpPr>
                  <a:spLocks noChangeArrowheads="1"/>
                </p:cNvSpPr>
                <p:nvPr/>
              </p:nvSpPr>
              <p:spPr bwMode="auto">
                <a:xfrm>
                  <a:off x="1371" y="2836"/>
                  <a:ext cx="352" cy="4"/>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29" name="Rectangle 177"/>
                <p:cNvSpPr>
                  <a:spLocks noChangeArrowheads="1"/>
                </p:cNvSpPr>
                <p:nvPr/>
              </p:nvSpPr>
              <p:spPr bwMode="auto">
                <a:xfrm>
                  <a:off x="1371" y="2840"/>
                  <a:ext cx="352" cy="6"/>
                </a:xfrm>
                <a:prstGeom prst="rect">
                  <a:avLst/>
                </a:prstGeom>
                <a:solidFill>
                  <a:srgbClr val="00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0" name="Rectangle 178"/>
                <p:cNvSpPr>
                  <a:spLocks noChangeArrowheads="1"/>
                </p:cNvSpPr>
                <p:nvPr/>
              </p:nvSpPr>
              <p:spPr bwMode="auto">
                <a:xfrm>
                  <a:off x="1371" y="2846"/>
                  <a:ext cx="352" cy="6"/>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1" name="Rectangle 179"/>
                <p:cNvSpPr>
                  <a:spLocks noChangeArrowheads="1"/>
                </p:cNvSpPr>
                <p:nvPr/>
              </p:nvSpPr>
              <p:spPr bwMode="auto">
                <a:xfrm>
                  <a:off x="1371" y="2852"/>
                  <a:ext cx="352" cy="4"/>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2" name="Rectangle 180"/>
                <p:cNvSpPr>
                  <a:spLocks noChangeArrowheads="1"/>
                </p:cNvSpPr>
                <p:nvPr/>
              </p:nvSpPr>
              <p:spPr bwMode="auto">
                <a:xfrm>
                  <a:off x="1371" y="2856"/>
                  <a:ext cx="352" cy="6"/>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3" name="Rectangle 181"/>
                <p:cNvSpPr>
                  <a:spLocks noChangeArrowheads="1"/>
                </p:cNvSpPr>
                <p:nvPr/>
              </p:nvSpPr>
              <p:spPr bwMode="auto">
                <a:xfrm>
                  <a:off x="1371" y="2862"/>
                  <a:ext cx="352" cy="5"/>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4" name="Rectangle 182"/>
                <p:cNvSpPr>
                  <a:spLocks noChangeArrowheads="1"/>
                </p:cNvSpPr>
                <p:nvPr/>
              </p:nvSpPr>
              <p:spPr bwMode="auto">
                <a:xfrm>
                  <a:off x="1371" y="2867"/>
                  <a:ext cx="352" cy="5"/>
                </a:xfrm>
                <a:prstGeom prst="rect">
                  <a:avLst/>
                </a:prstGeom>
                <a:solidFill>
                  <a:srgbClr val="0000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5" name="Rectangle 183"/>
                <p:cNvSpPr>
                  <a:spLocks noChangeArrowheads="1"/>
                </p:cNvSpPr>
                <p:nvPr/>
              </p:nvSpPr>
              <p:spPr bwMode="auto">
                <a:xfrm>
                  <a:off x="1371" y="2872"/>
                  <a:ext cx="352" cy="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6" name="Rectangle 184"/>
                <p:cNvSpPr>
                  <a:spLocks noChangeArrowheads="1"/>
                </p:cNvSpPr>
                <p:nvPr/>
              </p:nvSpPr>
              <p:spPr bwMode="auto">
                <a:xfrm>
                  <a:off x="1371" y="2878"/>
                  <a:ext cx="352" cy="5"/>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7" name="Rectangle 185"/>
                <p:cNvSpPr>
                  <a:spLocks noChangeArrowheads="1"/>
                </p:cNvSpPr>
                <p:nvPr/>
              </p:nvSpPr>
              <p:spPr bwMode="auto">
                <a:xfrm>
                  <a:off x="1371" y="2883"/>
                  <a:ext cx="352" cy="5"/>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8" name="Rectangle 186"/>
                <p:cNvSpPr>
                  <a:spLocks noChangeArrowheads="1"/>
                </p:cNvSpPr>
                <p:nvPr/>
              </p:nvSpPr>
              <p:spPr bwMode="auto">
                <a:xfrm>
                  <a:off x="1371" y="2888"/>
                  <a:ext cx="352" cy="5"/>
                </a:xfrm>
                <a:prstGeom prst="rect">
                  <a:avLst/>
                </a:prstGeom>
                <a:solidFill>
                  <a:srgbClr val="0000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39" name="Rectangle 187"/>
                <p:cNvSpPr>
                  <a:spLocks noChangeArrowheads="1"/>
                </p:cNvSpPr>
                <p:nvPr/>
              </p:nvSpPr>
              <p:spPr bwMode="auto">
                <a:xfrm>
                  <a:off x="1371" y="2893"/>
                  <a:ext cx="352" cy="6"/>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0" name="Rectangle 188"/>
                <p:cNvSpPr>
                  <a:spLocks noChangeArrowheads="1"/>
                </p:cNvSpPr>
                <p:nvPr/>
              </p:nvSpPr>
              <p:spPr bwMode="auto">
                <a:xfrm>
                  <a:off x="1371" y="2899"/>
                  <a:ext cx="352" cy="5"/>
                </a:xfrm>
                <a:prstGeom prst="rect">
                  <a:avLst/>
                </a:prstGeom>
                <a:solidFill>
                  <a:srgbClr val="0000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1" name="Rectangle 189"/>
                <p:cNvSpPr>
                  <a:spLocks noChangeArrowheads="1"/>
                </p:cNvSpPr>
                <p:nvPr/>
              </p:nvSpPr>
              <p:spPr bwMode="auto">
                <a:xfrm>
                  <a:off x="1371" y="2904"/>
                  <a:ext cx="352" cy="5"/>
                </a:xfrm>
                <a:prstGeom prst="rect">
                  <a:avLst/>
                </a:prstGeom>
                <a:solidFill>
                  <a:srgbClr val="0000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2" name="Rectangle 190"/>
                <p:cNvSpPr>
                  <a:spLocks noChangeArrowheads="1"/>
                </p:cNvSpPr>
                <p:nvPr/>
              </p:nvSpPr>
              <p:spPr bwMode="auto">
                <a:xfrm>
                  <a:off x="1371" y="2909"/>
                  <a:ext cx="352" cy="6"/>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3" name="Rectangle 191"/>
                <p:cNvSpPr>
                  <a:spLocks noChangeArrowheads="1"/>
                </p:cNvSpPr>
                <p:nvPr/>
              </p:nvSpPr>
              <p:spPr bwMode="auto">
                <a:xfrm>
                  <a:off x="1371" y="2915"/>
                  <a:ext cx="352" cy="4"/>
                </a:xfrm>
                <a:prstGeom prst="rect">
                  <a:avLst/>
                </a:prstGeom>
                <a:solidFill>
                  <a:srgbClr val="0000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4" name="Rectangle 192"/>
                <p:cNvSpPr>
                  <a:spLocks noChangeArrowheads="1"/>
                </p:cNvSpPr>
                <p:nvPr/>
              </p:nvSpPr>
              <p:spPr bwMode="auto">
                <a:xfrm>
                  <a:off x="1371" y="2919"/>
                  <a:ext cx="352" cy="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5" name="Rectangle 193"/>
                <p:cNvSpPr>
                  <a:spLocks noChangeArrowheads="1"/>
                </p:cNvSpPr>
                <p:nvPr/>
              </p:nvSpPr>
              <p:spPr bwMode="auto">
                <a:xfrm>
                  <a:off x="1371" y="2925"/>
                  <a:ext cx="352" cy="6"/>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6" name="Rectangle 194"/>
                <p:cNvSpPr>
                  <a:spLocks noChangeArrowheads="1"/>
                </p:cNvSpPr>
                <p:nvPr/>
              </p:nvSpPr>
              <p:spPr bwMode="auto">
                <a:xfrm>
                  <a:off x="1371" y="2931"/>
                  <a:ext cx="352" cy="4"/>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7" name="Rectangle 195"/>
                <p:cNvSpPr>
                  <a:spLocks noChangeArrowheads="1"/>
                </p:cNvSpPr>
                <p:nvPr/>
              </p:nvSpPr>
              <p:spPr bwMode="auto">
                <a:xfrm>
                  <a:off x="1371" y="2935"/>
                  <a:ext cx="352" cy="6"/>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8" name="Rectangle 196"/>
                <p:cNvSpPr>
                  <a:spLocks noChangeArrowheads="1"/>
                </p:cNvSpPr>
                <p:nvPr/>
              </p:nvSpPr>
              <p:spPr bwMode="auto">
                <a:xfrm>
                  <a:off x="1371" y="2941"/>
                  <a:ext cx="352" cy="5"/>
                </a:xfrm>
                <a:prstGeom prst="rect">
                  <a:avLst/>
                </a:prstGeom>
                <a:solidFill>
                  <a:srgbClr val="000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49" name="Rectangle 197"/>
                <p:cNvSpPr>
                  <a:spLocks noChangeArrowheads="1"/>
                </p:cNvSpPr>
                <p:nvPr/>
              </p:nvSpPr>
              <p:spPr bwMode="auto">
                <a:xfrm>
                  <a:off x="1371" y="2946"/>
                  <a:ext cx="352" cy="5"/>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0" name="Rectangle 198"/>
                <p:cNvSpPr>
                  <a:spLocks noChangeArrowheads="1"/>
                </p:cNvSpPr>
                <p:nvPr/>
              </p:nvSpPr>
              <p:spPr bwMode="auto">
                <a:xfrm>
                  <a:off x="1371" y="2951"/>
                  <a:ext cx="352" cy="6"/>
                </a:xfrm>
                <a:prstGeom prst="rect">
                  <a:avLst/>
                </a:prstGeom>
                <a:solidFill>
                  <a:srgbClr val="000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1" name="Rectangle 199"/>
                <p:cNvSpPr>
                  <a:spLocks noChangeArrowheads="1"/>
                </p:cNvSpPr>
                <p:nvPr/>
              </p:nvSpPr>
              <p:spPr bwMode="auto">
                <a:xfrm>
                  <a:off x="1371" y="2957"/>
                  <a:ext cx="352" cy="5"/>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2" name="Rectangle 200"/>
                <p:cNvSpPr>
                  <a:spLocks noChangeArrowheads="1"/>
                </p:cNvSpPr>
                <p:nvPr/>
              </p:nvSpPr>
              <p:spPr bwMode="auto">
                <a:xfrm>
                  <a:off x="1371" y="2962"/>
                  <a:ext cx="352" cy="5"/>
                </a:xfrm>
                <a:prstGeom prst="rect">
                  <a:avLst/>
                </a:prstGeom>
                <a:solidFill>
                  <a:srgbClr val="0000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3" name="Rectangle 201"/>
                <p:cNvSpPr>
                  <a:spLocks noChangeArrowheads="1"/>
                </p:cNvSpPr>
                <p:nvPr/>
              </p:nvSpPr>
              <p:spPr bwMode="auto">
                <a:xfrm>
                  <a:off x="1371" y="2967"/>
                  <a:ext cx="352" cy="5"/>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4" name="Rectangle 202"/>
                <p:cNvSpPr>
                  <a:spLocks noChangeArrowheads="1"/>
                </p:cNvSpPr>
                <p:nvPr/>
              </p:nvSpPr>
              <p:spPr bwMode="auto">
                <a:xfrm>
                  <a:off x="1371" y="2972"/>
                  <a:ext cx="352" cy="6"/>
                </a:xfrm>
                <a:prstGeom prst="rect">
                  <a:avLst/>
                </a:prstGeom>
                <a:solidFill>
                  <a:srgbClr val="00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5" name="Rectangle 203"/>
                <p:cNvSpPr>
                  <a:spLocks noChangeArrowheads="1"/>
                </p:cNvSpPr>
                <p:nvPr/>
              </p:nvSpPr>
              <p:spPr bwMode="auto">
                <a:xfrm>
                  <a:off x="1371" y="2978"/>
                  <a:ext cx="352" cy="5"/>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6" name="Rectangle 204"/>
                <p:cNvSpPr>
                  <a:spLocks noChangeArrowheads="1"/>
                </p:cNvSpPr>
                <p:nvPr/>
              </p:nvSpPr>
              <p:spPr bwMode="auto">
                <a:xfrm>
                  <a:off x="1371" y="2983"/>
                  <a:ext cx="352" cy="5"/>
                </a:xfrm>
                <a:prstGeom prst="rect">
                  <a:avLst/>
                </a:prstGeom>
                <a:solidFill>
                  <a:srgbClr val="000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7" name="Rectangle 205"/>
                <p:cNvSpPr>
                  <a:spLocks noChangeArrowheads="1"/>
                </p:cNvSpPr>
                <p:nvPr/>
              </p:nvSpPr>
              <p:spPr bwMode="auto">
                <a:xfrm>
                  <a:off x="1371" y="2988"/>
                  <a:ext cx="352" cy="6"/>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8" name="Rectangle 206"/>
                <p:cNvSpPr>
                  <a:spLocks noChangeArrowheads="1"/>
                </p:cNvSpPr>
                <p:nvPr/>
              </p:nvSpPr>
              <p:spPr bwMode="auto">
                <a:xfrm>
                  <a:off x="1371" y="2994"/>
                  <a:ext cx="352" cy="4"/>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59" name="Rectangle 207"/>
                <p:cNvSpPr>
                  <a:spLocks noChangeArrowheads="1"/>
                </p:cNvSpPr>
                <p:nvPr/>
              </p:nvSpPr>
              <p:spPr bwMode="auto">
                <a:xfrm>
                  <a:off x="1371" y="2998"/>
                  <a:ext cx="352" cy="6"/>
                </a:xfrm>
                <a:prstGeom prst="rect">
                  <a:avLst/>
                </a:prstGeom>
                <a:solidFill>
                  <a:srgbClr val="000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0" name="Rectangle 208"/>
                <p:cNvSpPr>
                  <a:spLocks noChangeArrowheads="1"/>
                </p:cNvSpPr>
                <p:nvPr/>
              </p:nvSpPr>
              <p:spPr bwMode="auto">
                <a:xfrm>
                  <a:off x="1371" y="3004"/>
                  <a:ext cx="352" cy="6"/>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79761" name="Rectangle 209"/>
              <p:cNvSpPr>
                <a:spLocks noChangeArrowheads="1"/>
              </p:cNvSpPr>
              <p:nvPr/>
            </p:nvSpPr>
            <p:spPr bwMode="auto">
              <a:xfrm>
                <a:off x="1371" y="3010"/>
                <a:ext cx="352" cy="4"/>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2" name="Rectangle 210"/>
              <p:cNvSpPr>
                <a:spLocks noChangeArrowheads="1"/>
              </p:cNvSpPr>
              <p:nvPr/>
            </p:nvSpPr>
            <p:spPr bwMode="auto">
              <a:xfrm>
                <a:off x="1371" y="3014"/>
                <a:ext cx="352" cy="6"/>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3" name="Rectangle 211"/>
              <p:cNvSpPr>
                <a:spLocks noChangeArrowheads="1"/>
              </p:cNvSpPr>
              <p:nvPr/>
            </p:nvSpPr>
            <p:spPr bwMode="auto">
              <a:xfrm>
                <a:off x="1371" y="3020"/>
                <a:ext cx="352" cy="5"/>
              </a:xfrm>
              <a:prstGeom prst="rect">
                <a:avLst/>
              </a:prstGeom>
              <a:solidFill>
                <a:srgbClr val="0000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4" name="Rectangle 212"/>
              <p:cNvSpPr>
                <a:spLocks noChangeArrowheads="1"/>
              </p:cNvSpPr>
              <p:nvPr/>
            </p:nvSpPr>
            <p:spPr bwMode="auto">
              <a:xfrm>
                <a:off x="1371" y="3025"/>
                <a:ext cx="352" cy="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5" name="Rectangle 213"/>
              <p:cNvSpPr>
                <a:spLocks noChangeArrowheads="1"/>
              </p:cNvSpPr>
              <p:nvPr/>
            </p:nvSpPr>
            <p:spPr bwMode="auto">
              <a:xfrm>
                <a:off x="1371" y="3030"/>
                <a:ext cx="352" cy="6"/>
              </a:xfrm>
              <a:prstGeom prst="rect">
                <a:avLst/>
              </a:prstGeom>
              <a:solidFill>
                <a:srgbClr val="0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6" name="Rectangle 214"/>
              <p:cNvSpPr>
                <a:spLocks noChangeArrowheads="1"/>
              </p:cNvSpPr>
              <p:nvPr/>
            </p:nvSpPr>
            <p:spPr bwMode="auto">
              <a:xfrm>
                <a:off x="1371" y="3036"/>
                <a:ext cx="352" cy="5"/>
              </a:xfrm>
              <a:prstGeom prst="rect">
                <a:avLst/>
              </a:prstGeom>
              <a:solidFill>
                <a:srgbClr val="0000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7" name="Rectangle 215"/>
              <p:cNvSpPr>
                <a:spLocks noChangeArrowheads="1"/>
              </p:cNvSpPr>
              <p:nvPr/>
            </p:nvSpPr>
            <p:spPr bwMode="auto">
              <a:xfrm>
                <a:off x="1371" y="3041"/>
                <a:ext cx="352" cy="5"/>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8" name="Rectangle 216"/>
              <p:cNvSpPr>
                <a:spLocks noChangeArrowheads="1"/>
              </p:cNvSpPr>
              <p:nvPr/>
            </p:nvSpPr>
            <p:spPr bwMode="auto">
              <a:xfrm>
                <a:off x="1371" y="3046"/>
                <a:ext cx="352" cy="5"/>
              </a:xfrm>
              <a:prstGeom prst="rect">
                <a:avLst/>
              </a:prstGeom>
              <a:solidFill>
                <a:srgbClr val="000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69" name="Rectangle 217"/>
              <p:cNvSpPr>
                <a:spLocks noChangeArrowheads="1"/>
              </p:cNvSpPr>
              <p:nvPr/>
            </p:nvSpPr>
            <p:spPr bwMode="auto">
              <a:xfrm>
                <a:off x="1371" y="3051"/>
                <a:ext cx="352" cy="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0" name="Rectangle 218"/>
              <p:cNvSpPr>
                <a:spLocks noChangeArrowheads="1"/>
              </p:cNvSpPr>
              <p:nvPr/>
            </p:nvSpPr>
            <p:spPr bwMode="auto">
              <a:xfrm>
                <a:off x="1371" y="3057"/>
                <a:ext cx="352" cy="5"/>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1" name="Rectangle 219"/>
              <p:cNvSpPr>
                <a:spLocks noChangeArrowheads="1"/>
              </p:cNvSpPr>
              <p:nvPr/>
            </p:nvSpPr>
            <p:spPr bwMode="auto">
              <a:xfrm>
                <a:off x="1371" y="3062"/>
                <a:ext cx="352" cy="5"/>
              </a:xfrm>
              <a:prstGeom prst="rect">
                <a:avLst/>
              </a:prstGeom>
              <a:solidFill>
                <a:srgbClr val="0000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2" name="Rectangle 220"/>
              <p:cNvSpPr>
                <a:spLocks noChangeArrowheads="1"/>
              </p:cNvSpPr>
              <p:nvPr/>
            </p:nvSpPr>
            <p:spPr bwMode="auto">
              <a:xfrm>
                <a:off x="1371" y="3067"/>
                <a:ext cx="352" cy="6"/>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3" name="Rectangle 221"/>
              <p:cNvSpPr>
                <a:spLocks noChangeArrowheads="1"/>
              </p:cNvSpPr>
              <p:nvPr/>
            </p:nvSpPr>
            <p:spPr bwMode="auto">
              <a:xfrm>
                <a:off x="1371" y="3073"/>
                <a:ext cx="352" cy="4"/>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4" name="Rectangle 222"/>
              <p:cNvSpPr>
                <a:spLocks noChangeArrowheads="1"/>
              </p:cNvSpPr>
              <p:nvPr/>
            </p:nvSpPr>
            <p:spPr bwMode="auto">
              <a:xfrm>
                <a:off x="1371" y="3077"/>
                <a:ext cx="352" cy="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5" name="Rectangle 223"/>
              <p:cNvSpPr>
                <a:spLocks noChangeArrowheads="1"/>
              </p:cNvSpPr>
              <p:nvPr/>
            </p:nvSpPr>
            <p:spPr bwMode="auto">
              <a:xfrm>
                <a:off x="1371" y="3083"/>
                <a:ext cx="352" cy="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6" name="Rectangle 224"/>
              <p:cNvSpPr>
                <a:spLocks noChangeArrowheads="1"/>
              </p:cNvSpPr>
              <p:nvPr/>
            </p:nvSpPr>
            <p:spPr bwMode="auto">
              <a:xfrm>
                <a:off x="1371" y="3089"/>
                <a:ext cx="352" cy="4"/>
              </a:xfrm>
              <a:prstGeom prst="rect">
                <a:avLst/>
              </a:prstGeom>
              <a:solidFill>
                <a:srgbClr val="000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7" name="Rectangle 225"/>
              <p:cNvSpPr>
                <a:spLocks noChangeArrowheads="1"/>
              </p:cNvSpPr>
              <p:nvPr/>
            </p:nvSpPr>
            <p:spPr bwMode="auto">
              <a:xfrm>
                <a:off x="1371" y="3093"/>
                <a:ext cx="352" cy="6"/>
              </a:xfrm>
              <a:prstGeom prst="rect">
                <a:avLst/>
              </a:prstGeom>
              <a:solidFill>
                <a:srgbClr val="00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8" name="Rectangle 226"/>
              <p:cNvSpPr>
                <a:spLocks noChangeArrowheads="1"/>
              </p:cNvSpPr>
              <p:nvPr/>
            </p:nvSpPr>
            <p:spPr bwMode="auto">
              <a:xfrm>
                <a:off x="1371" y="3099"/>
                <a:ext cx="352" cy="5"/>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79" name="Rectangle 227"/>
              <p:cNvSpPr>
                <a:spLocks noChangeArrowheads="1"/>
              </p:cNvSpPr>
              <p:nvPr/>
            </p:nvSpPr>
            <p:spPr bwMode="auto">
              <a:xfrm>
                <a:off x="1371" y="3104"/>
                <a:ext cx="352" cy="5"/>
              </a:xfrm>
              <a:prstGeom prst="rect">
                <a:avLst/>
              </a:prstGeom>
              <a:solidFill>
                <a:srgbClr val="0000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0" name="Rectangle 228"/>
              <p:cNvSpPr>
                <a:spLocks noChangeArrowheads="1"/>
              </p:cNvSpPr>
              <p:nvPr/>
            </p:nvSpPr>
            <p:spPr bwMode="auto">
              <a:xfrm>
                <a:off x="1371" y="3109"/>
                <a:ext cx="352" cy="6"/>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1" name="Rectangle 229"/>
              <p:cNvSpPr>
                <a:spLocks noChangeArrowheads="1"/>
              </p:cNvSpPr>
              <p:nvPr/>
            </p:nvSpPr>
            <p:spPr bwMode="auto">
              <a:xfrm>
                <a:off x="1371" y="3115"/>
                <a:ext cx="352" cy="5"/>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2" name="Rectangle 230"/>
              <p:cNvSpPr>
                <a:spLocks noChangeArrowheads="1"/>
              </p:cNvSpPr>
              <p:nvPr/>
            </p:nvSpPr>
            <p:spPr bwMode="auto">
              <a:xfrm>
                <a:off x="1371" y="3120"/>
                <a:ext cx="352" cy="5"/>
              </a:xfrm>
              <a:prstGeom prst="rect">
                <a:avLst/>
              </a:prstGeom>
              <a:solidFill>
                <a:srgbClr val="0000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3" name="Rectangle 231"/>
              <p:cNvSpPr>
                <a:spLocks noChangeArrowheads="1"/>
              </p:cNvSpPr>
              <p:nvPr/>
            </p:nvSpPr>
            <p:spPr bwMode="auto">
              <a:xfrm>
                <a:off x="1371" y="3125"/>
                <a:ext cx="352" cy="5"/>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4" name="Rectangle 232"/>
              <p:cNvSpPr>
                <a:spLocks noChangeArrowheads="1"/>
              </p:cNvSpPr>
              <p:nvPr/>
            </p:nvSpPr>
            <p:spPr bwMode="auto">
              <a:xfrm>
                <a:off x="1371" y="3130"/>
                <a:ext cx="352" cy="6"/>
              </a:xfrm>
              <a:prstGeom prst="rect">
                <a:avLst/>
              </a:prstGeom>
              <a:solidFill>
                <a:srgbClr val="00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5" name="Rectangle 233"/>
              <p:cNvSpPr>
                <a:spLocks noChangeArrowheads="1"/>
              </p:cNvSpPr>
              <p:nvPr/>
            </p:nvSpPr>
            <p:spPr bwMode="auto">
              <a:xfrm>
                <a:off x="1371" y="3136"/>
                <a:ext cx="352" cy="5"/>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6" name="Rectangle 234"/>
              <p:cNvSpPr>
                <a:spLocks noChangeArrowheads="1"/>
              </p:cNvSpPr>
              <p:nvPr/>
            </p:nvSpPr>
            <p:spPr bwMode="auto">
              <a:xfrm>
                <a:off x="1371" y="3141"/>
                <a:ext cx="352" cy="5"/>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7" name="Rectangle 235"/>
              <p:cNvSpPr>
                <a:spLocks noChangeArrowheads="1"/>
              </p:cNvSpPr>
              <p:nvPr/>
            </p:nvSpPr>
            <p:spPr bwMode="auto">
              <a:xfrm>
                <a:off x="1371" y="3146"/>
                <a:ext cx="352" cy="6"/>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8" name="Rectangle 236"/>
              <p:cNvSpPr>
                <a:spLocks noChangeArrowheads="1"/>
              </p:cNvSpPr>
              <p:nvPr/>
            </p:nvSpPr>
            <p:spPr bwMode="auto">
              <a:xfrm>
                <a:off x="1371" y="3152"/>
                <a:ext cx="352" cy="4"/>
              </a:xfrm>
              <a:prstGeom prst="rect">
                <a:avLst/>
              </a:prstGeom>
              <a:solidFill>
                <a:srgbClr val="000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89" name="Rectangle 237"/>
              <p:cNvSpPr>
                <a:spLocks noChangeArrowheads="1"/>
              </p:cNvSpPr>
              <p:nvPr/>
            </p:nvSpPr>
            <p:spPr bwMode="auto">
              <a:xfrm>
                <a:off x="1371" y="3156"/>
                <a:ext cx="352" cy="6"/>
              </a:xfrm>
              <a:prstGeom prst="rect">
                <a:avLst/>
              </a:prstGeom>
              <a:solidFill>
                <a:srgbClr val="00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0" name="Rectangle 238"/>
              <p:cNvSpPr>
                <a:spLocks noChangeArrowheads="1"/>
              </p:cNvSpPr>
              <p:nvPr/>
            </p:nvSpPr>
            <p:spPr bwMode="auto">
              <a:xfrm>
                <a:off x="1371" y="3162"/>
                <a:ext cx="352" cy="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1" name="Rectangle 239"/>
              <p:cNvSpPr>
                <a:spLocks noChangeArrowheads="1"/>
              </p:cNvSpPr>
              <p:nvPr/>
            </p:nvSpPr>
            <p:spPr bwMode="auto">
              <a:xfrm>
                <a:off x="1371" y="3168"/>
                <a:ext cx="352" cy="4"/>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2" name="Rectangle 240"/>
              <p:cNvSpPr>
                <a:spLocks noChangeArrowheads="1"/>
              </p:cNvSpPr>
              <p:nvPr/>
            </p:nvSpPr>
            <p:spPr bwMode="auto">
              <a:xfrm>
                <a:off x="1371" y="3172"/>
                <a:ext cx="352" cy="6"/>
              </a:xfrm>
              <a:prstGeom prst="rect">
                <a:avLst/>
              </a:prstGeom>
              <a:solidFill>
                <a:srgbClr val="00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3" name="Rectangle 241"/>
              <p:cNvSpPr>
                <a:spLocks noChangeArrowheads="1"/>
              </p:cNvSpPr>
              <p:nvPr/>
            </p:nvSpPr>
            <p:spPr bwMode="auto">
              <a:xfrm>
                <a:off x="1371" y="3178"/>
                <a:ext cx="352" cy="5"/>
              </a:xfrm>
              <a:prstGeom prst="rect">
                <a:avLst/>
              </a:prstGeom>
              <a:solidFill>
                <a:srgbClr val="00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4" name="Rectangle 242"/>
              <p:cNvSpPr>
                <a:spLocks noChangeArrowheads="1"/>
              </p:cNvSpPr>
              <p:nvPr/>
            </p:nvSpPr>
            <p:spPr bwMode="auto">
              <a:xfrm>
                <a:off x="1371" y="3183"/>
                <a:ext cx="352" cy="5"/>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5" name="Rectangle 243"/>
              <p:cNvSpPr>
                <a:spLocks noChangeArrowheads="1"/>
              </p:cNvSpPr>
              <p:nvPr/>
            </p:nvSpPr>
            <p:spPr bwMode="auto">
              <a:xfrm>
                <a:off x="1371" y="3188"/>
                <a:ext cx="352" cy="5"/>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6" name="Rectangle 244"/>
              <p:cNvSpPr>
                <a:spLocks noChangeArrowheads="1"/>
              </p:cNvSpPr>
              <p:nvPr/>
            </p:nvSpPr>
            <p:spPr bwMode="auto">
              <a:xfrm>
                <a:off x="1371" y="3193"/>
                <a:ext cx="352" cy="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7" name="Rectangle 245"/>
              <p:cNvSpPr>
                <a:spLocks noChangeArrowheads="1"/>
              </p:cNvSpPr>
              <p:nvPr/>
            </p:nvSpPr>
            <p:spPr bwMode="auto">
              <a:xfrm>
                <a:off x="1371" y="3199"/>
                <a:ext cx="352" cy="5"/>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8" name="Rectangle 246"/>
              <p:cNvSpPr>
                <a:spLocks noChangeArrowheads="1"/>
              </p:cNvSpPr>
              <p:nvPr/>
            </p:nvSpPr>
            <p:spPr bwMode="auto">
              <a:xfrm>
                <a:off x="1371" y="3204"/>
                <a:ext cx="352" cy="5"/>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799" name="Rectangle 247"/>
              <p:cNvSpPr>
                <a:spLocks noChangeArrowheads="1"/>
              </p:cNvSpPr>
              <p:nvPr/>
            </p:nvSpPr>
            <p:spPr bwMode="auto">
              <a:xfrm>
                <a:off x="1371" y="3209"/>
                <a:ext cx="352" cy="6"/>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0" name="Rectangle 248"/>
              <p:cNvSpPr>
                <a:spLocks noChangeArrowheads="1"/>
              </p:cNvSpPr>
              <p:nvPr/>
            </p:nvSpPr>
            <p:spPr bwMode="auto">
              <a:xfrm>
                <a:off x="1371" y="3215"/>
                <a:ext cx="352" cy="4"/>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1" name="Rectangle 249"/>
              <p:cNvSpPr>
                <a:spLocks noChangeArrowheads="1"/>
              </p:cNvSpPr>
              <p:nvPr/>
            </p:nvSpPr>
            <p:spPr bwMode="auto">
              <a:xfrm>
                <a:off x="1371" y="3219"/>
                <a:ext cx="352" cy="6"/>
              </a:xfrm>
              <a:prstGeom prst="rect">
                <a:avLst/>
              </a:prstGeom>
              <a:solidFill>
                <a:srgbClr val="0000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2" name="Rectangle 250"/>
              <p:cNvSpPr>
                <a:spLocks noChangeArrowheads="1"/>
              </p:cNvSpPr>
              <p:nvPr/>
            </p:nvSpPr>
            <p:spPr bwMode="auto">
              <a:xfrm>
                <a:off x="1371" y="3225"/>
                <a:ext cx="352" cy="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3" name="Rectangle 251"/>
              <p:cNvSpPr>
                <a:spLocks noChangeArrowheads="1"/>
              </p:cNvSpPr>
              <p:nvPr/>
            </p:nvSpPr>
            <p:spPr bwMode="auto">
              <a:xfrm>
                <a:off x="1371" y="3231"/>
                <a:ext cx="352" cy="4"/>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4" name="Rectangle 252"/>
              <p:cNvSpPr>
                <a:spLocks noChangeArrowheads="1"/>
              </p:cNvSpPr>
              <p:nvPr/>
            </p:nvSpPr>
            <p:spPr bwMode="auto">
              <a:xfrm>
                <a:off x="1371" y="3235"/>
                <a:ext cx="352" cy="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5" name="Rectangle 253"/>
              <p:cNvSpPr>
                <a:spLocks noChangeArrowheads="1"/>
              </p:cNvSpPr>
              <p:nvPr/>
            </p:nvSpPr>
            <p:spPr bwMode="auto">
              <a:xfrm>
                <a:off x="1371" y="3241"/>
                <a:ext cx="352" cy="5"/>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6" name="Rectangle 254"/>
              <p:cNvSpPr>
                <a:spLocks noChangeArrowheads="1"/>
              </p:cNvSpPr>
              <p:nvPr/>
            </p:nvSpPr>
            <p:spPr bwMode="auto">
              <a:xfrm>
                <a:off x="1371" y="3246"/>
                <a:ext cx="352" cy="5"/>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7" name="Rectangle 255"/>
              <p:cNvSpPr>
                <a:spLocks noChangeArrowheads="1"/>
              </p:cNvSpPr>
              <p:nvPr/>
            </p:nvSpPr>
            <p:spPr bwMode="auto">
              <a:xfrm>
                <a:off x="1371" y="3251"/>
                <a:ext cx="352" cy="6"/>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8" name="Rectangle 256"/>
              <p:cNvSpPr>
                <a:spLocks noChangeArrowheads="1"/>
              </p:cNvSpPr>
              <p:nvPr/>
            </p:nvSpPr>
            <p:spPr bwMode="auto">
              <a:xfrm>
                <a:off x="1371" y="3257"/>
                <a:ext cx="352" cy="5"/>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09" name="Rectangle 257"/>
              <p:cNvSpPr>
                <a:spLocks noChangeArrowheads="1"/>
              </p:cNvSpPr>
              <p:nvPr/>
            </p:nvSpPr>
            <p:spPr bwMode="auto">
              <a:xfrm>
                <a:off x="1371" y="3262"/>
                <a:ext cx="352" cy="5"/>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0" name="Rectangle 258"/>
              <p:cNvSpPr>
                <a:spLocks noChangeArrowheads="1"/>
              </p:cNvSpPr>
              <p:nvPr/>
            </p:nvSpPr>
            <p:spPr bwMode="auto">
              <a:xfrm>
                <a:off x="1371" y="3267"/>
                <a:ext cx="352" cy="5"/>
              </a:xfrm>
              <a:prstGeom prst="rect">
                <a:avLst/>
              </a:prstGeom>
              <a:solidFill>
                <a:srgbClr val="00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1" name="Rectangle 259"/>
              <p:cNvSpPr>
                <a:spLocks noChangeArrowheads="1"/>
              </p:cNvSpPr>
              <p:nvPr/>
            </p:nvSpPr>
            <p:spPr bwMode="auto">
              <a:xfrm>
                <a:off x="1371" y="3272"/>
                <a:ext cx="352" cy="6"/>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2" name="Rectangle 260"/>
              <p:cNvSpPr>
                <a:spLocks noChangeArrowheads="1"/>
              </p:cNvSpPr>
              <p:nvPr/>
            </p:nvSpPr>
            <p:spPr bwMode="auto">
              <a:xfrm>
                <a:off x="1371" y="3278"/>
                <a:ext cx="352" cy="5"/>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3" name="Rectangle 261"/>
              <p:cNvSpPr>
                <a:spLocks noChangeArrowheads="1"/>
              </p:cNvSpPr>
              <p:nvPr/>
            </p:nvSpPr>
            <p:spPr bwMode="auto">
              <a:xfrm>
                <a:off x="1371" y="3283"/>
                <a:ext cx="352" cy="5"/>
              </a:xfrm>
              <a:prstGeom prst="rect">
                <a:avLst/>
              </a:prstGeom>
              <a:solidFill>
                <a:srgbClr val="000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4" name="Rectangle 262"/>
              <p:cNvSpPr>
                <a:spLocks noChangeArrowheads="1"/>
              </p:cNvSpPr>
              <p:nvPr/>
            </p:nvSpPr>
            <p:spPr bwMode="auto">
              <a:xfrm>
                <a:off x="1371" y="3288"/>
                <a:ext cx="352" cy="6"/>
              </a:xfrm>
              <a:prstGeom prst="rect">
                <a:avLst/>
              </a:prstGeom>
              <a:solidFill>
                <a:srgbClr val="000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5" name="Rectangle 263"/>
              <p:cNvSpPr>
                <a:spLocks noChangeArrowheads="1"/>
              </p:cNvSpPr>
              <p:nvPr/>
            </p:nvSpPr>
            <p:spPr bwMode="auto">
              <a:xfrm>
                <a:off x="1371" y="3294"/>
                <a:ext cx="352" cy="4"/>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6" name="Rectangle 264"/>
              <p:cNvSpPr>
                <a:spLocks noChangeArrowheads="1"/>
              </p:cNvSpPr>
              <p:nvPr/>
            </p:nvSpPr>
            <p:spPr bwMode="auto">
              <a:xfrm>
                <a:off x="1371" y="3298"/>
                <a:ext cx="352" cy="6"/>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7" name="Rectangle 265"/>
              <p:cNvSpPr>
                <a:spLocks noChangeArrowheads="1"/>
              </p:cNvSpPr>
              <p:nvPr/>
            </p:nvSpPr>
            <p:spPr bwMode="auto">
              <a:xfrm>
                <a:off x="1371" y="3304"/>
                <a:ext cx="352" cy="6"/>
              </a:xfrm>
              <a:prstGeom prst="rect">
                <a:avLst/>
              </a:prstGeom>
              <a:solidFill>
                <a:srgbClr val="000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8" name="Rectangle 266"/>
              <p:cNvSpPr>
                <a:spLocks noChangeArrowheads="1"/>
              </p:cNvSpPr>
              <p:nvPr/>
            </p:nvSpPr>
            <p:spPr bwMode="auto">
              <a:xfrm>
                <a:off x="1371" y="3310"/>
                <a:ext cx="352" cy="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19" name="Rectangle 267"/>
              <p:cNvSpPr>
                <a:spLocks noChangeArrowheads="1"/>
              </p:cNvSpPr>
              <p:nvPr/>
            </p:nvSpPr>
            <p:spPr bwMode="auto">
              <a:xfrm>
                <a:off x="1371" y="3314"/>
                <a:ext cx="352" cy="6"/>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0" name="Rectangle 268"/>
              <p:cNvSpPr>
                <a:spLocks noChangeArrowheads="1"/>
              </p:cNvSpPr>
              <p:nvPr/>
            </p:nvSpPr>
            <p:spPr bwMode="auto">
              <a:xfrm>
                <a:off x="1371" y="3320"/>
                <a:ext cx="352" cy="5"/>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1" name="Rectangle 269"/>
              <p:cNvSpPr>
                <a:spLocks noChangeArrowheads="1"/>
              </p:cNvSpPr>
              <p:nvPr/>
            </p:nvSpPr>
            <p:spPr bwMode="auto">
              <a:xfrm>
                <a:off x="1371" y="3325"/>
                <a:ext cx="352" cy="5"/>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2" name="Rectangle 270"/>
              <p:cNvSpPr>
                <a:spLocks noChangeArrowheads="1"/>
              </p:cNvSpPr>
              <p:nvPr/>
            </p:nvSpPr>
            <p:spPr bwMode="auto">
              <a:xfrm>
                <a:off x="1371" y="3330"/>
                <a:ext cx="352" cy="6"/>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3" name="Rectangle 271"/>
              <p:cNvSpPr>
                <a:spLocks noChangeArrowheads="1"/>
              </p:cNvSpPr>
              <p:nvPr/>
            </p:nvSpPr>
            <p:spPr bwMode="auto">
              <a:xfrm>
                <a:off x="1371" y="3336"/>
                <a:ext cx="352" cy="5"/>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4" name="Rectangle 272"/>
              <p:cNvSpPr>
                <a:spLocks noChangeArrowheads="1"/>
              </p:cNvSpPr>
              <p:nvPr/>
            </p:nvSpPr>
            <p:spPr bwMode="auto">
              <a:xfrm>
                <a:off x="1371" y="3341"/>
                <a:ext cx="352" cy="5"/>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5" name="Rectangle 273"/>
              <p:cNvSpPr>
                <a:spLocks noChangeArrowheads="1"/>
              </p:cNvSpPr>
              <p:nvPr/>
            </p:nvSpPr>
            <p:spPr bwMode="auto">
              <a:xfrm>
                <a:off x="1371" y="3346"/>
                <a:ext cx="352" cy="5"/>
              </a:xfrm>
              <a:prstGeom prst="rect">
                <a:avLst/>
              </a:prstGeom>
              <a:solidFill>
                <a:srgbClr val="0000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6" name="Rectangle 274"/>
              <p:cNvSpPr>
                <a:spLocks noChangeArrowheads="1"/>
              </p:cNvSpPr>
              <p:nvPr/>
            </p:nvSpPr>
            <p:spPr bwMode="auto">
              <a:xfrm>
                <a:off x="1371" y="3351"/>
                <a:ext cx="352" cy="6"/>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7" name="Rectangle 275"/>
              <p:cNvSpPr>
                <a:spLocks noChangeArrowheads="1"/>
              </p:cNvSpPr>
              <p:nvPr/>
            </p:nvSpPr>
            <p:spPr bwMode="auto">
              <a:xfrm>
                <a:off x="1371" y="3357"/>
                <a:ext cx="352" cy="5"/>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8" name="Rectangle 276"/>
              <p:cNvSpPr>
                <a:spLocks noChangeArrowheads="1"/>
              </p:cNvSpPr>
              <p:nvPr/>
            </p:nvSpPr>
            <p:spPr bwMode="auto">
              <a:xfrm>
                <a:off x="1371" y="3362"/>
                <a:ext cx="352" cy="5"/>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29" name="Rectangle 277"/>
              <p:cNvSpPr>
                <a:spLocks noChangeArrowheads="1"/>
              </p:cNvSpPr>
              <p:nvPr/>
            </p:nvSpPr>
            <p:spPr bwMode="auto">
              <a:xfrm>
                <a:off x="1371" y="3367"/>
                <a:ext cx="352" cy="6"/>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30" name="Rectangle 278"/>
              <p:cNvSpPr>
                <a:spLocks noChangeArrowheads="1"/>
              </p:cNvSpPr>
              <p:nvPr/>
            </p:nvSpPr>
            <p:spPr bwMode="auto">
              <a:xfrm>
                <a:off x="1371" y="3373"/>
                <a:ext cx="352" cy="4"/>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31" name="Rectangle 279"/>
              <p:cNvSpPr>
                <a:spLocks noChangeArrowheads="1"/>
              </p:cNvSpPr>
              <p:nvPr/>
            </p:nvSpPr>
            <p:spPr bwMode="auto">
              <a:xfrm>
                <a:off x="1371" y="3377"/>
                <a:ext cx="352" cy="6"/>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32" name="Rectangle 280"/>
              <p:cNvSpPr>
                <a:spLocks noChangeArrowheads="1"/>
              </p:cNvSpPr>
              <p:nvPr/>
            </p:nvSpPr>
            <p:spPr bwMode="auto">
              <a:xfrm>
                <a:off x="1371" y="3383"/>
                <a:ext cx="352" cy="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33" name="Rectangle 281"/>
              <p:cNvSpPr>
                <a:spLocks noChangeArrowheads="1"/>
              </p:cNvSpPr>
              <p:nvPr/>
            </p:nvSpPr>
            <p:spPr bwMode="auto">
              <a:xfrm>
                <a:off x="1371" y="3389"/>
                <a:ext cx="352" cy="4"/>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34" name="Rectangle 282"/>
              <p:cNvSpPr>
                <a:spLocks noChangeArrowheads="1"/>
              </p:cNvSpPr>
              <p:nvPr/>
            </p:nvSpPr>
            <p:spPr bwMode="auto">
              <a:xfrm>
                <a:off x="1371" y="3393"/>
                <a:ext cx="352" cy="6"/>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35" name="Rectangle 283"/>
              <p:cNvSpPr>
                <a:spLocks noChangeArrowheads="1"/>
              </p:cNvSpPr>
              <p:nvPr/>
            </p:nvSpPr>
            <p:spPr bwMode="auto">
              <a:xfrm>
                <a:off x="1371" y="3399"/>
                <a:ext cx="352" cy="5"/>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36" name="Rectangle 284"/>
              <p:cNvSpPr>
                <a:spLocks noChangeArrowheads="1"/>
              </p:cNvSpPr>
              <p:nvPr/>
            </p:nvSpPr>
            <p:spPr bwMode="auto">
              <a:xfrm>
                <a:off x="1371" y="3404"/>
                <a:ext cx="352" cy="5"/>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79837" name="Rectangle 285"/>
            <p:cNvSpPr>
              <a:spLocks noChangeArrowheads="1"/>
            </p:cNvSpPr>
            <p:nvPr/>
          </p:nvSpPr>
          <p:spPr bwMode="auto">
            <a:xfrm>
              <a:off x="1371" y="1956"/>
              <a:ext cx="352" cy="145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279838" name="Group 286"/>
            <p:cNvGrpSpPr>
              <a:grpSpLocks/>
            </p:cNvGrpSpPr>
            <p:nvPr/>
          </p:nvGrpSpPr>
          <p:grpSpPr bwMode="auto">
            <a:xfrm>
              <a:off x="2599" y="2244"/>
              <a:ext cx="351" cy="1165"/>
              <a:chOff x="2599" y="2244"/>
              <a:chExt cx="351" cy="1165"/>
            </a:xfrm>
          </p:grpSpPr>
          <p:grpSp>
            <p:nvGrpSpPr>
              <p:cNvPr id="279839" name="Group 287"/>
              <p:cNvGrpSpPr>
                <a:grpSpLocks/>
              </p:cNvGrpSpPr>
              <p:nvPr/>
            </p:nvGrpSpPr>
            <p:grpSpPr bwMode="auto">
              <a:xfrm>
                <a:off x="2599" y="2244"/>
                <a:ext cx="351" cy="845"/>
                <a:chOff x="2599" y="2244"/>
                <a:chExt cx="351" cy="845"/>
              </a:xfrm>
            </p:grpSpPr>
            <p:sp>
              <p:nvSpPr>
                <p:cNvPr id="279840" name="Rectangle 288"/>
                <p:cNvSpPr>
                  <a:spLocks noChangeArrowheads="1"/>
                </p:cNvSpPr>
                <p:nvPr/>
              </p:nvSpPr>
              <p:spPr bwMode="auto">
                <a:xfrm>
                  <a:off x="2599" y="2244"/>
                  <a:ext cx="351" cy="4"/>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1" name="Rectangle 289"/>
                <p:cNvSpPr>
                  <a:spLocks noChangeArrowheads="1"/>
                </p:cNvSpPr>
                <p:nvPr/>
              </p:nvSpPr>
              <p:spPr bwMode="auto">
                <a:xfrm>
                  <a:off x="2599" y="2248"/>
                  <a:ext cx="351" cy="4"/>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2" name="Rectangle 290"/>
                <p:cNvSpPr>
                  <a:spLocks noChangeArrowheads="1"/>
                </p:cNvSpPr>
                <p:nvPr/>
              </p:nvSpPr>
              <p:spPr bwMode="auto">
                <a:xfrm>
                  <a:off x="2599" y="2252"/>
                  <a:ext cx="351" cy="4"/>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3" name="Rectangle 291"/>
                <p:cNvSpPr>
                  <a:spLocks noChangeArrowheads="1"/>
                </p:cNvSpPr>
                <p:nvPr/>
              </p:nvSpPr>
              <p:spPr bwMode="auto">
                <a:xfrm>
                  <a:off x="2599" y="2256"/>
                  <a:ext cx="351" cy="5"/>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4" name="Rectangle 292"/>
                <p:cNvSpPr>
                  <a:spLocks noChangeArrowheads="1"/>
                </p:cNvSpPr>
                <p:nvPr/>
              </p:nvSpPr>
              <p:spPr bwMode="auto">
                <a:xfrm>
                  <a:off x="2599" y="2261"/>
                  <a:ext cx="351" cy="4"/>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5" name="Rectangle 293"/>
                <p:cNvSpPr>
                  <a:spLocks noChangeArrowheads="1"/>
                </p:cNvSpPr>
                <p:nvPr/>
              </p:nvSpPr>
              <p:spPr bwMode="auto">
                <a:xfrm>
                  <a:off x="2599" y="2265"/>
                  <a:ext cx="351" cy="4"/>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6" name="Rectangle 294"/>
                <p:cNvSpPr>
                  <a:spLocks noChangeArrowheads="1"/>
                </p:cNvSpPr>
                <p:nvPr/>
              </p:nvSpPr>
              <p:spPr bwMode="auto">
                <a:xfrm>
                  <a:off x="2599" y="2269"/>
                  <a:ext cx="351" cy="4"/>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7" name="Rectangle 295"/>
                <p:cNvSpPr>
                  <a:spLocks noChangeArrowheads="1"/>
                </p:cNvSpPr>
                <p:nvPr/>
              </p:nvSpPr>
              <p:spPr bwMode="auto">
                <a:xfrm>
                  <a:off x="2599" y="2273"/>
                  <a:ext cx="351" cy="5"/>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8" name="Rectangle 296"/>
                <p:cNvSpPr>
                  <a:spLocks noChangeArrowheads="1"/>
                </p:cNvSpPr>
                <p:nvPr/>
              </p:nvSpPr>
              <p:spPr bwMode="auto">
                <a:xfrm>
                  <a:off x="2599" y="2278"/>
                  <a:ext cx="351" cy="4"/>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49" name="Rectangle 297"/>
                <p:cNvSpPr>
                  <a:spLocks noChangeArrowheads="1"/>
                </p:cNvSpPr>
                <p:nvPr/>
              </p:nvSpPr>
              <p:spPr bwMode="auto">
                <a:xfrm>
                  <a:off x="2599" y="2282"/>
                  <a:ext cx="351" cy="4"/>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0" name="Rectangle 298"/>
                <p:cNvSpPr>
                  <a:spLocks noChangeArrowheads="1"/>
                </p:cNvSpPr>
                <p:nvPr/>
              </p:nvSpPr>
              <p:spPr bwMode="auto">
                <a:xfrm>
                  <a:off x="2599" y="2286"/>
                  <a:ext cx="351" cy="4"/>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1" name="Rectangle 299"/>
                <p:cNvSpPr>
                  <a:spLocks noChangeArrowheads="1"/>
                </p:cNvSpPr>
                <p:nvPr/>
              </p:nvSpPr>
              <p:spPr bwMode="auto">
                <a:xfrm>
                  <a:off x="2599" y="2290"/>
                  <a:ext cx="351" cy="5"/>
                </a:xfrm>
                <a:prstGeom prst="rect">
                  <a:avLst/>
                </a:prstGeom>
                <a:solidFill>
                  <a:srgbClr val="0000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2" name="Rectangle 300"/>
                <p:cNvSpPr>
                  <a:spLocks noChangeArrowheads="1"/>
                </p:cNvSpPr>
                <p:nvPr/>
              </p:nvSpPr>
              <p:spPr bwMode="auto">
                <a:xfrm>
                  <a:off x="2599" y="2295"/>
                  <a:ext cx="351" cy="4"/>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3" name="Rectangle 301"/>
                <p:cNvSpPr>
                  <a:spLocks noChangeArrowheads="1"/>
                </p:cNvSpPr>
                <p:nvPr/>
              </p:nvSpPr>
              <p:spPr bwMode="auto">
                <a:xfrm>
                  <a:off x="2599" y="2299"/>
                  <a:ext cx="351" cy="4"/>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4" name="Rectangle 302"/>
                <p:cNvSpPr>
                  <a:spLocks noChangeArrowheads="1"/>
                </p:cNvSpPr>
                <p:nvPr/>
              </p:nvSpPr>
              <p:spPr bwMode="auto">
                <a:xfrm>
                  <a:off x="2599" y="2303"/>
                  <a:ext cx="351" cy="4"/>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5" name="Rectangle 303"/>
                <p:cNvSpPr>
                  <a:spLocks noChangeArrowheads="1"/>
                </p:cNvSpPr>
                <p:nvPr/>
              </p:nvSpPr>
              <p:spPr bwMode="auto">
                <a:xfrm>
                  <a:off x="2599" y="2307"/>
                  <a:ext cx="351" cy="5"/>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6" name="Rectangle 304"/>
                <p:cNvSpPr>
                  <a:spLocks noChangeArrowheads="1"/>
                </p:cNvSpPr>
                <p:nvPr/>
              </p:nvSpPr>
              <p:spPr bwMode="auto">
                <a:xfrm>
                  <a:off x="2599" y="2312"/>
                  <a:ext cx="351" cy="3"/>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7" name="Rectangle 305"/>
                <p:cNvSpPr>
                  <a:spLocks noChangeArrowheads="1"/>
                </p:cNvSpPr>
                <p:nvPr/>
              </p:nvSpPr>
              <p:spPr bwMode="auto">
                <a:xfrm>
                  <a:off x="2599" y="2315"/>
                  <a:ext cx="351" cy="5"/>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8" name="Rectangle 306"/>
                <p:cNvSpPr>
                  <a:spLocks noChangeArrowheads="1"/>
                </p:cNvSpPr>
                <p:nvPr/>
              </p:nvSpPr>
              <p:spPr bwMode="auto">
                <a:xfrm>
                  <a:off x="2599" y="2320"/>
                  <a:ext cx="351" cy="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59" name="Rectangle 307"/>
                <p:cNvSpPr>
                  <a:spLocks noChangeArrowheads="1"/>
                </p:cNvSpPr>
                <p:nvPr/>
              </p:nvSpPr>
              <p:spPr bwMode="auto">
                <a:xfrm>
                  <a:off x="2599" y="2324"/>
                  <a:ext cx="351" cy="5"/>
                </a:xfrm>
                <a:prstGeom prst="rect">
                  <a:avLst/>
                </a:prstGeom>
                <a:solidFill>
                  <a:srgbClr val="000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0" name="Rectangle 308"/>
                <p:cNvSpPr>
                  <a:spLocks noChangeArrowheads="1"/>
                </p:cNvSpPr>
                <p:nvPr/>
              </p:nvSpPr>
              <p:spPr bwMode="auto">
                <a:xfrm>
                  <a:off x="2599" y="2329"/>
                  <a:ext cx="351" cy="3"/>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1" name="Rectangle 309"/>
                <p:cNvSpPr>
                  <a:spLocks noChangeArrowheads="1"/>
                </p:cNvSpPr>
                <p:nvPr/>
              </p:nvSpPr>
              <p:spPr bwMode="auto">
                <a:xfrm>
                  <a:off x="2599" y="2332"/>
                  <a:ext cx="351" cy="5"/>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2" name="Rectangle 310"/>
                <p:cNvSpPr>
                  <a:spLocks noChangeArrowheads="1"/>
                </p:cNvSpPr>
                <p:nvPr/>
              </p:nvSpPr>
              <p:spPr bwMode="auto">
                <a:xfrm>
                  <a:off x="2599" y="2337"/>
                  <a:ext cx="351" cy="4"/>
                </a:xfrm>
                <a:prstGeom prst="rect">
                  <a:avLst/>
                </a:prstGeom>
                <a:solidFill>
                  <a:srgbClr val="000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3" name="Rectangle 311"/>
                <p:cNvSpPr>
                  <a:spLocks noChangeArrowheads="1"/>
                </p:cNvSpPr>
                <p:nvPr/>
              </p:nvSpPr>
              <p:spPr bwMode="auto">
                <a:xfrm>
                  <a:off x="2599" y="2341"/>
                  <a:ext cx="351" cy="5"/>
                </a:xfrm>
                <a:prstGeom prst="rect">
                  <a:avLst/>
                </a:prstGeom>
                <a:solidFill>
                  <a:srgbClr val="000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4" name="Rectangle 312"/>
                <p:cNvSpPr>
                  <a:spLocks noChangeArrowheads="1"/>
                </p:cNvSpPr>
                <p:nvPr/>
              </p:nvSpPr>
              <p:spPr bwMode="auto">
                <a:xfrm>
                  <a:off x="2599" y="2346"/>
                  <a:ext cx="351" cy="3"/>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5" name="Rectangle 313"/>
                <p:cNvSpPr>
                  <a:spLocks noChangeArrowheads="1"/>
                </p:cNvSpPr>
                <p:nvPr/>
              </p:nvSpPr>
              <p:spPr bwMode="auto">
                <a:xfrm>
                  <a:off x="2599" y="2349"/>
                  <a:ext cx="351" cy="5"/>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6" name="Rectangle 314"/>
                <p:cNvSpPr>
                  <a:spLocks noChangeArrowheads="1"/>
                </p:cNvSpPr>
                <p:nvPr/>
              </p:nvSpPr>
              <p:spPr bwMode="auto">
                <a:xfrm>
                  <a:off x="2599" y="2354"/>
                  <a:ext cx="351" cy="4"/>
                </a:xfrm>
                <a:prstGeom prst="rect">
                  <a:avLst/>
                </a:prstGeom>
                <a:solidFill>
                  <a:srgbClr val="00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7" name="Rectangle 315"/>
                <p:cNvSpPr>
                  <a:spLocks noChangeArrowheads="1"/>
                </p:cNvSpPr>
                <p:nvPr/>
              </p:nvSpPr>
              <p:spPr bwMode="auto">
                <a:xfrm>
                  <a:off x="2599" y="2358"/>
                  <a:ext cx="351" cy="4"/>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8" name="Rectangle 316"/>
                <p:cNvSpPr>
                  <a:spLocks noChangeArrowheads="1"/>
                </p:cNvSpPr>
                <p:nvPr/>
              </p:nvSpPr>
              <p:spPr bwMode="auto">
                <a:xfrm>
                  <a:off x="2599" y="2362"/>
                  <a:ext cx="351" cy="4"/>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69" name="Rectangle 317"/>
                <p:cNvSpPr>
                  <a:spLocks noChangeArrowheads="1"/>
                </p:cNvSpPr>
                <p:nvPr/>
              </p:nvSpPr>
              <p:spPr bwMode="auto">
                <a:xfrm>
                  <a:off x="2599" y="2366"/>
                  <a:ext cx="351" cy="5"/>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0" name="Rectangle 318"/>
                <p:cNvSpPr>
                  <a:spLocks noChangeArrowheads="1"/>
                </p:cNvSpPr>
                <p:nvPr/>
              </p:nvSpPr>
              <p:spPr bwMode="auto">
                <a:xfrm>
                  <a:off x="2599" y="2371"/>
                  <a:ext cx="351" cy="4"/>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1" name="Rectangle 319"/>
                <p:cNvSpPr>
                  <a:spLocks noChangeArrowheads="1"/>
                </p:cNvSpPr>
                <p:nvPr/>
              </p:nvSpPr>
              <p:spPr bwMode="auto">
                <a:xfrm>
                  <a:off x="2599" y="2375"/>
                  <a:ext cx="351" cy="4"/>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2" name="Rectangle 320"/>
                <p:cNvSpPr>
                  <a:spLocks noChangeArrowheads="1"/>
                </p:cNvSpPr>
                <p:nvPr/>
              </p:nvSpPr>
              <p:spPr bwMode="auto">
                <a:xfrm>
                  <a:off x="2599" y="2379"/>
                  <a:ext cx="351"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3" name="Rectangle 321"/>
                <p:cNvSpPr>
                  <a:spLocks noChangeArrowheads="1"/>
                </p:cNvSpPr>
                <p:nvPr/>
              </p:nvSpPr>
              <p:spPr bwMode="auto">
                <a:xfrm>
                  <a:off x="2599" y="2383"/>
                  <a:ext cx="351" cy="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4" name="Rectangle 322"/>
                <p:cNvSpPr>
                  <a:spLocks noChangeArrowheads="1"/>
                </p:cNvSpPr>
                <p:nvPr/>
              </p:nvSpPr>
              <p:spPr bwMode="auto">
                <a:xfrm>
                  <a:off x="2599" y="2388"/>
                  <a:ext cx="351" cy="4"/>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5" name="Rectangle 323"/>
                <p:cNvSpPr>
                  <a:spLocks noChangeArrowheads="1"/>
                </p:cNvSpPr>
                <p:nvPr/>
              </p:nvSpPr>
              <p:spPr bwMode="auto">
                <a:xfrm>
                  <a:off x="2599" y="2392"/>
                  <a:ext cx="351" cy="4"/>
                </a:xfrm>
                <a:prstGeom prst="rect">
                  <a:avLst/>
                </a:prstGeom>
                <a:solidFill>
                  <a:srgbClr val="0000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6" name="Rectangle 324"/>
                <p:cNvSpPr>
                  <a:spLocks noChangeArrowheads="1"/>
                </p:cNvSpPr>
                <p:nvPr/>
              </p:nvSpPr>
              <p:spPr bwMode="auto">
                <a:xfrm>
                  <a:off x="2599" y="2396"/>
                  <a:ext cx="351" cy="4"/>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7" name="Rectangle 325"/>
                <p:cNvSpPr>
                  <a:spLocks noChangeArrowheads="1"/>
                </p:cNvSpPr>
                <p:nvPr/>
              </p:nvSpPr>
              <p:spPr bwMode="auto">
                <a:xfrm>
                  <a:off x="2599" y="2400"/>
                  <a:ext cx="351" cy="5"/>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8" name="Rectangle 326"/>
                <p:cNvSpPr>
                  <a:spLocks noChangeArrowheads="1"/>
                </p:cNvSpPr>
                <p:nvPr/>
              </p:nvSpPr>
              <p:spPr bwMode="auto">
                <a:xfrm>
                  <a:off x="2599" y="2405"/>
                  <a:ext cx="351" cy="4"/>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79" name="Rectangle 327"/>
                <p:cNvSpPr>
                  <a:spLocks noChangeArrowheads="1"/>
                </p:cNvSpPr>
                <p:nvPr/>
              </p:nvSpPr>
              <p:spPr bwMode="auto">
                <a:xfrm>
                  <a:off x="2599" y="2409"/>
                  <a:ext cx="351" cy="4"/>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0" name="Rectangle 328"/>
                <p:cNvSpPr>
                  <a:spLocks noChangeArrowheads="1"/>
                </p:cNvSpPr>
                <p:nvPr/>
              </p:nvSpPr>
              <p:spPr bwMode="auto">
                <a:xfrm>
                  <a:off x="2599" y="2413"/>
                  <a:ext cx="351" cy="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1" name="Rectangle 329"/>
                <p:cNvSpPr>
                  <a:spLocks noChangeArrowheads="1"/>
                </p:cNvSpPr>
                <p:nvPr/>
              </p:nvSpPr>
              <p:spPr bwMode="auto">
                <a:xfrm>
                  <a:off x="2599" y="2417"/>
                  <a:ext cx="351" cy="5"/>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2" name="Rectangle 330"/>
                <p:cNvSpPr>
                  <a:spLocks noChangeArrowheads="1"/>
                </p:cNvSpPr>
                <p:nvPr/>
              </p:nvSpPr>
              <p:spPr bwMode="auto">
                <a:xfrm>
                  <a:off x="2599" y="2422"/>
                  <a:ext cx="351" cy="3"/>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3" name="Rectangle 331"/>
                <p:cNvSpPr>
                  <a:spLocks noChangeArrowheads="1"/>
                </p:cNvSpPr>
                <p:nvPr/>
              </p:nvSpPr>
              <p:spPr bwMode="auto">
                <a:xfrm>
                  <a:off x="2599" y="2425"/>
                  <a:ext cx="351" cy="5"/>
                </a:xfrm>
                <a:prstGeom prst="rect">
                  <a:avLst/>
                </a:prstGeom>
                <a:solidFill>
                  <a:srgbClr val="00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4" name="Rectangle 332"/>
                <p:cNvSpPr>
                  <a:spLocks noChangeArrowheads="1"/>
                </p:cNvSpPr>
                <p:nvPr/>
              </p:nvSpPr>
              <p:spPr bwMode="auto">
                <a:xfrm>
                  <a:off x="2599" y="2430"/>
                  <a:ext cx="351" cy="4"/>
                </a:xfrm>
                <a:prstGeom prst="rect">
                  <a:avLst/>
                </a:prstGeom>
                <a:solidFill>
                  <a:srgbClr val="00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5" name="Rectangle 333"/>
                <p:cNvSpPr>
                  <a:spLocks noChangeArrowheads="1"/>
                </p:cNvSpPr>
                <p:nvPr/>
              </p:nvSpPr>
              <p:spPr bwMode="auto">
                <a:xfrm>
                  <a:off x="2599" y="2434"/>
                  <a:ext cx="351" cy="5"/>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6" name="Rectangle 334"/>
                <p:cNvSpPr>
                  <a:spLocks noChangeArrowheads="1"/>
                </p:cNvSpPr>
                <p:nvPr/>
              </p:nvSpPr>
              <p:spPr bwMode="auto">
                <a:xfrm>
                  <a:off x="2599" y="2439"/>
                  <a:ext cx="351" cy="3"/>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7" name="Rectangle 335"/>
                <p:cNvSpPr>
                  <a:spLocks noChangeArrowheads="1"/>
                </p:cNvSpPr>
                <p:nvPr/>
              </p:nvSpPr>
              <p:spPr bwMode="auto">
                <a:xfrm>
                  <a:off x="2599" y="2442"/>
                  <a:ext cx="351" cy="4"/>
                </a:xfrm>
                <a:prstGeom prst="rect">
                  <a:avLst/>
                </a:prstGeom>
                <a:solidFill>
                  <a:srgbClr val="00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8" name="Rectangle 336"/>
                <p:cNvSpPr>
                  <a:spLocks noChangeArrowheads="1"/>
                </p:cNvSpPr>
                <p:nvPr/>
              </p:nvSpPr>
              <p:spPr bwMode="auto">
                <a:xfrm>
                  <a:off x="2599" y="2446"/>
                  <a:ext cx="351" cy="5"/>
                </a:xfrm>
                <a:prstGeom prst="rect">
                  <a:avLst/>
                </a:prstGeom>
                <a:solidFill>
                  <a:srgbClr val="000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89" name="Rectangle 337"/>
                <p:cNvSpPr>
                  <a:spLocks noChangeArrowheads="1"/>
                </p:cNvSpPr>
                <p:nvPr/>
              </p:nvSpPr>
              <p:spPr bwMode="auto">
                <a:xfrm>
                  <a:off x="2599" y="2451"/>
                  <a:ext cx="351" cy="4"/>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0" name="Rectangle 338"/>
                <p:cNvSpPr>
                  <a:spLocks noChangeArrowheads="1"/>
                </p:cNvSpPr>
                <p:nvPr/>
              </p:nvSpPr>
              <p:spPr bwMode="auto">
                <a:xfrm>
                  <a:off x="2599" y="2455"/>
                  <a:ext cx="351" cy="4"/>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1" name="Rectangle 339"/>
                <p:cNvSpPr>
                  <a:spLocks noChangeArrowheads="1"/>
                </p:cNvSpPr>
                <p:nvPr/>
              </p:nvSpPr>
              <p:spPr bwMode="auto">
                <a:xfrm>
                  <a:off x="2599" y="2459"/>
                  <a:ext cx="351" cy="4"/>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2" name="Rectangle 340"/>
                <p:cNvSpPr>
                  <a:spLocks noChangeArrowheads="1"/>
                </p:cNvSpPr>
                <p:nvPr/>
              </p:nvSpPr>
              <p:spPr bwMode="auto">
                <a:xfrm>
                  <a:off x="2599" y="2463"/>
                  <a:ext cx="351" cy="5"/>
                </a:xfrm>
                <a:prstGeom prst="rect">
                  <a:avLst/>
                </a:prstGeom>
                <a:solidFill>
                  <a:srgbClr val="00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3" name="Rectangle 341"/>
                <p:cNvSpPr>
                  <a:spLocks noChangeArrowheads="1"/>
                </p:cNvSpPr>
                <p:nvPr/>
              </p:nvSpPr>
              <p:spPr bwMode="auto">
                <a:xfrm>
                  <a:off x="2599" y="2468"/>
                  <a:ext cx="351" cy="4"/>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4" name="Rectangle 342"/>
                <p:cNvSpPr>
                  <a:spLocks noChangeArrowheads="1"/>
                </p:cNvSpPr>
                <p:nvPr/>
              </p:nvSpPr>
              <p:spPr bwMode="auto">
                <a:xfrm>
                  <a:off x="2599" y="2472"/>
                  <a:ext cx="351" cy="4"/>
                </a:xfrm>
                <a:prstGeom prst="rect">
                  <a:avLst/>
                </a:prstGeom>
                <a:solidFill>
                  <a:srgbClr val="0000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5" name="Rectangle 343"/>
                <p:cNvSpPr>
                  <a:spLocks noChangeArrowheads="1"/>
                </p:cNvSpPr>
                <p:nvPr/>
              </p:nvSpPr>
              <p:spPr bwMode="auto">
                <a:xfrm>
                  <a:off x="2599" y="2476"/>
                  <a:ext cx="351" cy="4"/>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6" name="Rectangle 344"/>
                <p:cNvSpPr>
                  <a:spLocks noChangeArrowheads="1"/>
                </p:cNvSpPr>
                <p:nvPr/>
              </p:nvSpPr>
              <p:spPr bwMode="auto">
                <a:xfrm>
                  <a:off x="2599" y="2480"/>
                  <a:ext cx="351" cy="5"/>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7" name="Rectangle 345"/>
                <p:cNvSpPr>
                  <a:spLocks noChangeArrowheads="1"/>
                </p:cNvSpPr>
                <p:nvPr/>
              </p:nvSpPr>
              <p:spPr bwMode="auto">
                <a:xfrm>
                  <a:off x="2599" y="2485"/>
                  <a:ext cx="351" cy="4"/>
                </a:xfrm>
                <a:prstGeom prst="rect">
                  <a:avLst/>
                </a:prstGeom>
                <a:solidFill>
                  <a:srgbClr val="0000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8" name="Rectangle 346"/>
                <p:cNvSpPr>
                  <a:spLocks noChangeArrowheads="1"/>
                </p:cNvSpPr>
                <p:nvPr/>
              </p:nvSpPr>
              <p:spPr bwMode="auto">
                <a:xfrm>
                  <a:off x="2599" y="2489"/>
                  <a:ext cx="351" cy="4"/>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899" name="Rectangle 347"/>
                <p:cNvSpPr>
                  <a:spLocks noChangeArrowheads="1"/>
                </p:cNvSpPr>
                <p:nvPr/>
              </p:nvSpPr>
              <p:spPr bwMode="auto">
                <a:xfrm>
                  <a:off x="2599" y="2493"/>
                  <a:ext cx="351" cy="4"/>
                </a:xfrm>
                <a:prstGeom prst="rect">
                  <a:avLst/>
                </a:prstGeom>
                <a:solidFill>
                  <a:srgbClr val="00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0" name="Rectangle 348"/>
                <p:cNvSpPr>
                  <a:spLocks noChangeArrowheads="1"/>
                </p:cNvSpPr>
                <p:nvPr/>
              </p:nvSpPr>
              <p:spPr bwMode="auto">
                <a:xfrm>
                  <a:off x="2599" y="2497"/>
                  <a:ext cx="351" cy="5"/>
                </a:xfrm>
                <a:prstGeom prst="rect">
                  <a:avLst/>
                </a:prstGeom>
                <a:solidFill>
                  <a:srgbClr val="000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1" name="Rectangle 349"/>
                <p:cNvSpPr>
                  <a:spLocks noChangeArrowheads="1"/>
                </p:cNvSpPr>
                <p:nvPr/>
              </p:nvSpPr>
              <p:spPr bwMode="auto">
                <a:xfrm>
                  <a:off x="2599" y="2502"/>
                  <a:ext cx="351" cy="3"/>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2" name="Rectangle 350"/>
                <p:cNvSpPr>
                  <a:spLocks noChangeArrowheads="1"/>
                </p:cNvSpPr>
                <p:nvPr/>
              </p:nvSpPr>
              <p:spPr bwMode="auto">
                <a:xfrm>
                  <a:off x="2599" y="2505"/>
                  <a:ext cx="351" cy="5"/>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3" name="Rectangle 351"/>
                <p:cNvSpPr>
                  <a:spLocks noChangeArrowheads="1"/>
                </p:cNvSpPr>
                <p:nvPr/>
              </p:nvSpPr>
              <p:spPr bwMode="auto">
                <a:xfrm>
                  <a:off x="2599" y="2510"/>
                  <a:ext cx="351" cy="4"/>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4" name="Rectangle 352"/>
                <p:cNvSpPr>
                  <a:spLocks noChangeArrowheads="1"/>
                </p:cNvSpPr>
                <p:nvPr/>
              </p:nvSpPr>
              <p:spPr bwMode="auto">
                <a:xfrm>
                  <a:off x="2599" y="2514"/>
                  <a:ext cx="351" cy="5"/>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5" name="Rectangle 353"/>
                <p:cNvSpPr>
                  <a:spLocks noChangeArrowheads="1"/>
                </p:cNvSpPr>
                <p:nvPr/>
              </p:nvSpPr>
              <p:spPr bwMode="auto">
                <a:xfrm>
                  <a:off x="2599" y="2519"/>
                  <a:ext cx="351" cy="3"/>
                </a:xfrm>
                <a:prstGeom prst="rect">
                  <a:avLst/>
                </a:prstGeom>
                <a:solidFill>
                  <a:srgbClr val="0000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6" name="Rectangle 354"/>
                <p:cNvSpPr>
                  <a:spLocks noChangeArrowheads="1"/>
                </p:cNvSpPr>
                <p:nvPr/>
              </p:nvSpPr>
              <p:spPr bwMode="auto">
                <a:xfrm>
                  <a:off x="2599" y="2522"/>
                  <a:ext cx="351" cy="5"/>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7" name="Rectangle 355"/>
                <p:cNvSpPr>
                  <a:spLocks noChangeArrowheads="1"/>
                </p:cNvSpPr>
                <p:nvPr/>
              </p:nvSpPr>
              <p:spPr bwMode="auto">
                <a:xfrm>
                  <a:off x="2599" y="2527"/>
                  <a:ext cx="351" cy="4"/>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8" name="Rectangle 356"/>
                <p:cNvSpPr>
                  <a:spLocks noChangeArrowheads="1"/>
                </p:cNvSpPr>
                <p:nvPr/>
              </p:nvSpPr>
              <p:spPr bwMode="auto">
                <a:xfrm>
                  <a:off x="2599" y="2531"/>
                  <a:ext cx="351" cy="5"/>
                </a:xfrm>
                <a:prstGeom prst="rect">
                  <a:avLst/>
                </a:prstGeom>
                <a:solidFill>
                  <a:srgbClr val="000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09" name="Rectangle 357"/>
                <p:cNvSpPr>
                  <a:spLocks noChangeArrowheads="1"/>
                </p:cNvSpPr>
                <p:nvPr/>
              </p:nvSpPr>
              <p:spPr bwMode="auto">
                <a:xfrm>
                  <a:off x="2599" y="2536"/>
                  <a:ext cx="351" cy="3"/>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0" name="Rectangle 358"/>
                <p:cNvSpPr>
                  <a:spLocks noChangeArrowheads="1"/>
                </p:cNvSpPr>
                <p:nvPr/>
              </p:nvSpPr>
              <p:spPr bwMode="auto">
                <a:xfrm>
                  <a:off x="2599" y="2539"/>
                  <a:ext cx="351" cy="5"/>
                </a:xfrm>
                <a:prstGeom prst="rect">
                  <a:avLst/>
                </a:prstGeom>
                <a:solidFill>
                  <a:srgbClr val="0000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1" name="Rectangle 359"/>
                <p:cNvSpPr>
                  <a:spLocks noChangeArrowheads="1"/>
                </p:cNvSpPr>
                <p:nvPr/>
              </p:nvSpPr>
              <p:spPr bwMode="auto">
                <a:xfrm>
                  <a:off x="2599" y="2544"/>
                  <a:ext cx="351" cy="4"/>
                </a:xfrm>
                <a:prstGeom prst="rect">
                  <a:avLst/>
                </a:prstGeom>
                <a:solidFill>
                  <a:srgbClr val="0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2" name="Rectangle 360"/>
                <p:cNvSpPr>
                  <a:spLocks noChangeArrowheads="1"/>
                </p:cNvSpPr>
                <p:nvPr/>
              </p:nvSpPr>
              <p:spPr bwMode="auto">
                <a:xfrm>
                  <a:off x="2599" y="2548"/>
                  <a:ext cx="351" cy="4"/>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3" name="Rectangle 361"/>
                <p:cNvSpPr>
                  <a:spLocks noChangeArrowheads="1"/>
                </p:cNvSpPr>
                <p:nvPr/>
              </p:nvSpPr>
              <p:spPr bwMode="auto">
                <a:xfrm>
                  <a:off x="2599" y="2552"/>
                  <a:ext cx="351" cy="4"/>
                </a:xfrm>
                <a:prstGeom prst="rect">
                  <a:avLst/>
                </a:prstGeom>
                <a:solidFill>
                  <a:srgbClr val="0000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4" name="Rectangle 362"/>
                <p:cNvSpPr>
                  <a:spLocks noChangeArrowheads="1"/>
                </p:cNvSpPr>
                <p:nvPr/>
              </p:nvSpPr>
              <p:spPr bwMode="auto">
                <a:xfrm>
                  <a:off x="2599" y="2556"/>
                  <a:ext cx="351" cy="5"/>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5" name="Rectangle 363"/>
                <p:cNvSpPr>
                  <a:spLocks noChangeArrowheads="1"/>
                </p:cNvSpPr>
                <p:nvPr/>
              </p:nvSpPr>
              <p:spPr bwMode="auto">
                <a:xfrm>
                  <a:off x="2599" y="2561"/>
                  <a:ext cx="351" cy="4"/>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6" name="Rectangle 364"/>
                <p:cNvSpPr>
                  <a:spLocks noChangeArrowheads="1"/>
                </p:cNvSpPr>
                <p:nvPr/>
              </p:nvSpPr>
              <p:spPr bwMode="auto">
                <a:xfrm>
                  <a:off x="2599" y="2565"/>
                  <a:ext cx="351" cy="4"/>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7" name="Rectangle 365"/>
                <p:cNvSpPr>
                  <a:spLocks noChangeArrowheads="1"/>
                </p:cNvSpPr>
                <p:nvPr/>
              </p:nvSpPr>
              <p:spPr bwMode="auto">
                <a:xfrm>
                  <a:off x="2599" y="2569"/>
                  <a:ext cx="351" cy="4"/>
                </a:xfrm>
                <a:prstGeom prst="rect">
                  <a:avLst/>
                </a:prstGeom>
                <a:solidFill>
                  <a:srgbClr val="000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8" name="Rectangle 366"/>
                <p:cNvSpPr>
                  <a:spLocks noChangeArrowheads="1"/>
                </p:cNvSpPr>
                <p:nvPr/>
              </p:nvSpPr>
              <p:spPr bwMode="auto">
                <a:xfrm>
                  <a:off x="2599" y="2573"/>
                  <a:ext cx="351" cy="5"/>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19" name="Rectangle 367"/>
                <p:cNvSpPr>
                  <a:spLocks noChangeArrowheads="1"/>
                </p:cNvSpPr>
                <p:nvPr/>
              </p:nvSpPr>
              <p:spPr bwMode="auto">
                <a:xfrm>
                  <a:off x="2599" y="2578"/>
                  <a:ext cx="351" cy="4"/>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0" name="Rectangle 368"/>
                <p:cNvSpPr>
                  <a:spLocks noChangeArrowheads="1"/>
                </p:cNvSpPr>
                <p:nvPr/>
              </p:nvSpPr>
              <p:spPr bwMode="auto">
                <a:xfrm>
                  <a:off x="2599" y="2582"/>
                  <a:ext cx="351" cy="4"/>
                </a:xfrm>
                <a:prstGeom prst="rect">
                  <a:avLst/>
                </a:prstGeom>
                <a:solidFill>
                  <a:srgbClr val="000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1" name="Rectangle 369"/>
                <p:cNvSpPr>
                  <a:spLocks noChangeArrowheads="1"/>
                </p:cNvSpPr>
                <p:nvPr/>
              </p:nvSpPr>
              <p:spPr bwMode="auto">
                <a:xfrm>
                  <a:off x="2599" y="2586"/>
                  <a:ext cx="351" cy="4"/>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2" name="Rectangle 370"/>
                <p:cNvSpPr>
                  <a:spLocks noChangeArrowheads="1"/>
                </p:cNvSpPr>
                <p:nvPr/>
              </p:nvSpPr>
              <p:spPr bwMode="auto">
                <a:xfrm>
                  <a:off x="2599" y="2590"/>
                  <a:ext cx="351" cy="5"/>
                </a:xfrm>
                <a:prstGeom prst="rect">
                  <a:avLst/>
                </a:prstGeom>
                <a:solidFill>
                  <a:srgbClr val="00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3" name="Rectangle 371"/>
                <p:cNvSpPr>
                  <a:spLocks noChangeArrowheads="1"/>
                </p:cNvSpPr>
                <p:nvPr/>
              </p:nvSpPr>
              <p:spPr bwMode="auto">
                <a:xfrm>
                  <a:off x="2599" y="2595"/>
                  <a:ext cx="351" cy="4"/>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4" name="Rectangle 372"/>
                <p:cNvSpPr>
                  <a:spLocks noChangeArrowheads="1"/>
                </p:cNvSpPr>
                <p:nvPr/>
              </p:nvSpPr>
              <p:spPr bwMode="auto">
                <a:xfrm>
                  <a:off x="2599" y="2599"/>
                  <a:ext cx="351" cy="4"/>
                </a:xfrm>
                <a:prstGeom prst="rect">
                  <a:avLst/>
                </a:prstGeom>
                <a:solidFill>
                  <a:srgbClr val="0000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5" name="Rectangle 373"/>
                <p:cNvSpPr>
                  <a:spLocks noChangeArrowheads="1"/>
                </p:cNvSpPr>
                <p:nvPr/>
              </p:nvSpPr>
              <p:spPr bwMode="auto">
                <a:xfrm>
                  <a:off x="2599" y="2603"/>
                  <a:ext cx="351" cy="4"/>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6" name="Rectangle 374"/>
                <p:cNvSpPr>
                  <a:spLocks noChangeArrowheads="1"/>
                </p:cNvSpPr>
                <p:nvPr/>
              </p:nvSpPr>
              <p:spPr bwMode="auto">
                <a:xfrm>
                  <a:off x="2599" y="2607"/>
                  <a:ext cx="351" cy="5"/>
                </a:xfrm>
                <a:prstGeom prst="rect">
                  <a:avLst/>
                </a:prstGeom>
                <a:solidFill>
                  <a:srgbClr val="000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7" name="Rectangle 375"/>
                <p:cNvSpPr>
                  <a:spLocks noChangeArrowheads="1"/>
                </p:cNvSpPr>
                <p:nvPr/>
              </p:nvSpPr>
              <p:spPr bwMode="auto">
                <a:xfrm>
                  <a:off x="2599" y="2612"/>
                  <a:ext cx="351" cy="3"/>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8" name="Rectangle 376"/>
                <p:cNvSpPr>
                  <a:spLocks noChangeArrowheads="1"/>
                </p:cNvSpPr>
                <p:nvPr/>
              </p:nvSpPr>
              <p:spPr bwMode="auto">
                <a:xfrm>
                  <a:off x="2599" y="2615"/>
                  <a:ext cx="351" cy="5"/>
                </a:xfrm>
                <a:prstGeom prst="rect">
                  <a:avLst/>
                </a:prstGeom>
                <a:solidFill>
                  <a:srgbClr val="000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29" name="Rectangle 377"/>
                <p:cNvSpPr>
                  <a:spLocks noChangeArrowheads="1"/>
                </p:cNvSpPr>
                <p:nvPr/>
              </p:nvSpPr>
              <p:spPr bwMode="auto">
                <a:xfrm>
                  <a:off x="2599" y="2620"/>
                  <a:ext cx="351" cy="4"/>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0" name="Rectangle 378"/>
                <p:cNvSpPr>
                  <a:spLocks noChangeArrowheads="1"/>
                </p:cNvSpPr>
                <p:nvPr/>
              </p:nvSpPr>
              <p:spPr bwMode="auto">
                <a:xfrm>
                  <a:off x="2599" y="2624"/>
                  <a:ext cx="351" cy="5"/>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1" name="Rectangle 379"/>
                <p:cNvSpPr>
                  <a:spLocks noChangeArrowheads="1"/>
                </p:cNvSpPr>
                <p:nvPr/>
              </p:nvSpPr>
              <p:spPr bwMode="auto">
                <a:xfrm>
                  <a:off x="2599" y="2629"/>
                  <a:ext cx="351" cy="3"/>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2" name="Rectangle 380"/>
                <p:cNvSpPr>
                  <a:spLocks noChangeArrowheads="1"/>
                </p:cNvSpPr>
                <p:nvPr/>
              </p:nvSpPr>
              <p:spPr bwMode="auto">
                <a:xfrm>
                  <a:off x="2599" y="2632"/>
                  <a:ext cx="351" cy="4"/>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3" name="Rectangle 381"/>
                <p:cNvSpPr>
                  <a:spLocks noChangeArrowheads="1"/>
                </p:cNvSpPr>
                <p:nvPr/>
              </p:nvSpPr>
              <p:spPr bwMode="auto">
                <a:xfrm>
                  <a:off x="2599" y="2636"/>
                  <a:ext cx="351" cy="5"/>
                </a:xfrm>
                <a:prstGeom prst="rect">
                  <a:avLst/>
                </a:prstGeom>
                <a:solidFill>
                  <a:srgbClr val="0000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4" name="Rectangle 382"/>
                <p:cNvSpPr>
                  <a:spLocks noChangeArrowheads="1"/>
                </p:cNvSpPr>
                <p:nvPr/>
              </p:nvSpPr>
              <p:spPr bwMode="auto">
                <a:xfrm>
                  <a:off x="2599" y="2641"/>
                  <a:ext cx="351" cy="4"/>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5" name="Rectangle 383"/>
                <p:cNvSpPr>
                  <a:spLocks noChangeArrowheads="1"/>
                </p:cNvSpPr>
                <p:nvPr/>
              </p:nvSpPr>
              <p:spPr bwMode="auto">
                <a:xfrm>
                  <a:off x="2599" y="2645"/>
                  <a:ext cx="351" cy="4"/>
                </a:xfrm>
                <a:prstGeom prst="rect">
                  <a:avLst/>
                </a:prstGeom>
                <a:solidFill>
                  <a:srgbClr val="0000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6" name="Rectangle 384"/>
                <p:cNvSpPr>
                  <a:spLocks noChangeArrowheads="1"/>
                </p:cNvSpPr>
                <p:nvPr/>
              </p:nvSpPr>
              <p:spPr bwMode="auto">
                <a:xfrm>
                  <a:off x="2599" y="2649"/>
                  <a:ext cx="351" cy="4"/>
                </a:xfrm>
                <a:prstGeom prst="rect">
                  <a:avLst/>
                </a:prstGeom>
                <a:solidFill>
                  <a:srgbClr val="0000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7" name="Rectangle 385"/>
                <p:cNvSpPr>
                  <a:spLocks noChangeArrowheads="1"/>
                </p:cNvSpPr>
                <p:nvPr/>
              </p:nvSpPr>
              <p:spPr bwMode="auto">
                <a:xfrm>
                  <a:off x="2599" y="2653"/>
                  <a:ext cx="351" cy="5"/>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8" name="Rectangle 386"/>
                <p:cNvSpPr>
                  <a:spLocks noChangeArrowheads="1"/>
                </p:cNvSpPr>
                <p:nvPr/>
              </p:nvSpPr>
              <p:spPr bwMode="auto">
                <a:xfrm>
                  <a:off x="2599" y="2658"/>
                  <a:ext cx="351" cy="4"/>
                </a:xfrm>
                <a:prstGeom prst="rect">
                  <a:avLst/>
                </a:prstGeom>
                <a:solidFill>
                  <a:srgbClr val="0000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39" name="Rectangle 387"/>
                <p:cNvSpPr>
                  <a:spLocks noChangeArrowheads="1"/>
                </p:cNvSpPr>
                <p:nvPr/>
              </p:nvSpPr>
              <p:spPr bwMode="auto">
                <a:xfrm>
                  <a:off x="2599" y="2662"/>
                  <a:ext cx="351" cy="4"/>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0" name="Rectangle 388"/>
                <p:cNvSpPr>
                  <a:spLocks noChangeArrowheads="1"/>
                </p:cNvSpPr>
                <p:nvPr/>
              </p:nvSpPr>
              <p:spPr bwMode="auto">
                <a:xfrm>
                  <a:off x="2599" y="2666"/>
                  <a:ext cx="351" cy="4"/>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1" name="Rectangle 389"/>
                <p:cNvSpPr>
                  <a:spLocks noChangeArrowheads="1"/>
                </p:cNvSpPr>
                <p:nvPr/>
              </p:nvSpPr>
              <p:spPr bwMode="auto">
                <a:xfrm>
                  <a:off x="2599" y="2670"/>
                  <a:ext cx="351" cy="5"/>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2" name="Rectangle 390"/>
                <p:cNvSpPr>
                  <a:spLocks noChangeArrowheads="1"/>
                </p:cNvSpPr>
                <p:nvPr/>
              </p:nvSpPr>
              <p:spPr bwMode="auto">
                <a:xfrm>
                  <a:off x="2599" y="2675"/>
                  <a:ext cx="351" cy="3"/>
                </a:xfrm>
                <a:prstGeom prst="rect">
                  <a:avLst/>
                </a:prstGeom>
                <a:solidFill>
                  <a:srgbClr val="0000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3" name="Rectangle 391"/>
                <p:cNvSpPr>
                  <a:spLocks noChangeArrowheads="1"/>
                </p:cNvSpPr>
                <p:nvPr/>
              </p:nvSpPr>
              <p:spPr bwMode="auto">
                <a:xfrm>
                  <a:off x="2599" y="2678"/>
                  <a:ext cx="351" cy="5"/>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4" name="Rectangle 392"/>
                <p:cNvSpPr>
                  <a:spLocks noChangeArrowheads="1"/>
                </p:cNvSpPr>
                <p:nvPr/>
              </p:nvSpPr>
              <p:spPr bwMode="auto">
                <a:xfrm>
                  <a:off x="2599" y="2683"/>
                  <a:ext cx="351" cy="4"/>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5" name="Rectangle 393"/>
                <p:cNvSpPr>
                  <a:spLocks noChangeArrowheads="1"/>
                </p:cNvSpPr>
                <p:nvPr/>
              </p:nvSpPr>
              <p:spPr bwMode="auto">
                <a:xfrm>
                  <a:off x="2599" y="2687"/>
                  <a:ext cx="351" cy="5"/>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6" name="Rectangle 394"/>
                <p:cNvSpPr>
                  <a:spLocks noChangeArrowheads="1"/>
                </p:cNvSpPr>
                <p:nvPr/>
              </p:nvSpPr>
              <p:spPr bwMode="auto">
                <a:xfrm>
                  <a:off x="2599" y="2692"/>
                  <a:ext cx="351" cy="3"/>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7" name="Rectangle 395"/>
                <p:cNvSpPr>
                  <a:spLocks noChangeArrowheads="1"/>
                </p:cNvSpPr>
                <p:nvPr/>
              </p:nvSpPr>
              <p:spPr bwMode="auto">
                <a:xfrm>
                  <a:off x="2599" y="2695"/>
                  <a:ext cx="351" cy="5"/>
                </a:xfrm>
                <a:prstGeom prst="rect">
                  <a:avLst/>
                </a:prstGeom>
                <a:solidFill>
                  <a:srgbClr val="00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8" name="Rectangle 396"/>
                <p:cNvSpPr>
                  <a:spLocks noChangeArrowheads="1"/>
                </p:cNvSpPr>
                <p:nvPr/>
              </p:nvSpPr>
              <p:spPr bwMode="auto">
                <a:xfrm>
                  <a:off x="2599" y="2700"/>
                  <a:ext cx="351" cy="4"/>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49" name="Rectangle 397"/>
                <p:cNvSpPr>
                  <a:spLocks noChangeArrowheads="1"/>
                </p:cNvSpPr>
                <p:nvPr/>
              </p:nvSpPr>
              <p:spPr bwMode="auto">
                <a:xfrm>
                  <a:off x="2599" y="2704"/>
                  <a:ext cx="351" cy="5"/>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0" name="Rectangle 398"/>
                <p:cNvSpPr>
                  <a:spLocks noChangeArrowheads="1"/>
                </p:cNvSpPr>
                <p:nvPr/>
              </p:nvSpPr>
              <p:spPr bwMode="auto">
                <a:xfrm>
                  <a:off x="2599" y="2709"/>
                  <a:ext cx="351" cy="3"/>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1" name="Rectangle 399"/>
                <p:cNvSpPr>
                  <a:spLocks noChangeArrowheads="1"/>
                </p:cNvSpPr>
                <p:nvPr/>
              </p:nvSpPr>
              <p:spPr bwMode="auto">
                <a:xfrm>
                  <a:off x="2599" y="2712"/>
                  <a:ext cx="351" cy="5"/>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2" name="Rectangle 400"/>
                <p:cNvSpPr>
                  <a:spLocks noChangeArrowheads="1"/>
                </p:cNvSpPr>
                <p:nvPr/>
              </p:nvSpPr>
              <p:spPr bwMode="auto">
                <a:xfrm>
                  <a:off x="2599" y="2717"/>
                  <a:ext cx="351" cy="4"/>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3" name="Rectangle 401"/>
                <p:cNvSpPr>
                  <a:spLocks noChangeArrowheads="1"/>
                </p:cNvSpPr>
                <p:nvPr/>
              </p:nvSpPr>
              <p:spPr bwMode="auto">
                <a:xfrm>
                  <a:off x="2599" y="2721"/>
                  <a:ext cx="351" cy="5"/>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4" name="Rectangle 402"/>
                <p:cNvSpPr>
                  <a:spLocks noChangeArrowheads="1"/>
                </p:cNvSpPr>
                <p:nvPr/>
              </p:nvSpPr>
              <p:spPr bwMode="auto">
                <a:xfrm>
                  <a:off x="2599" y="2726"/>
                  <a:ext cx="351" cy="3"/>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5" name="Rectangle 403"/>
                <p:cNvSpPr>
                  <a:spLocks noChangeArrowheads="1"/>
                </p:cNvSpPr>
                <p:nvPr/>
              </p:nvSpPr>
              <p:spPr bwMode="auto">
                <a:xfrm>
                  <a:off x="2599" y="2729"/>
                  <a:ext cx="351" cy="5"/>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6" name="Rectangle 404"/>
                <p:cNvSpPr>
                  <a:spLocks noChangeArrowheads="1"/>
                </p:cNvSpPr>
                <p:nvPr/>
              </p:nvSpPr>
              <p:spPr bwMode="auto">
                <a:xfrm>
                  <a:off x="2599" y="2734"/>
                  <a:ext cx="351" cy="4"/>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7" name="Rectangle 405"/>
                <p:cNvSpPr>
                  <a:spLocks noChangeArrowheads="1"/>
                </p:cNvSpPr>
                <p:nvPr/>
              </p:nvSpPr>
              <p:spPr bwMode="auto">
                <a:xfrm>
                  <a:off x="2599" y="2738"/>
                  <a:ext cx="351" cy="4"/>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8" name="Rectangle 406"/>
                <p:cNvSpPr>
                  <a:spLocks noChangeArrowheads="1"/>
                </p:cNvSpPr>
                <p:nvPr/>
              </p:nvSpPr>
              <p:spPr bwMode="auto">
                <a:xfrm>
                  <a:off x="2599" y="2742"/>
                  <a:ext cx="351" cy="4"/>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59" name="Rectangle 407"/>
                <p:cNvSpPr>
                  <a:spLocks noChangeArrowheads="1"/>
                </p:cNvSpPr>
                <p:nvPr/>
              </p:nvSpPr>
              <p:spPr bwMode="auto">
                <a:xfrm>
                  <a:off x="2599" y="2746"/>
                  <a:ext cx="351" cy="5"/>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0" name="Rectangle 408"/>
                <p:cNvSpPr>
                  <a:spLocks noChangeArrowheads="1"/>
                </p:cNvSpPr>
                <p:nvPr/>
              </p:nvSpPr>
              <p:spPr bwMode="auto">
                <a:xfrm>
                  <a:off x="2599" y="2751"/>
                  <a:ext cx="351" cy="4"/>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1" name="Rectangle 409"/>
                <p:cNvSpPr>
                  <a:spLocks noChangeArrowheads="1"/>
                </p:cNvSpPr>
                <p:nvPr/>
              </p:nvSpPr>
              <p:spPr bwMode="auto">
                <a:xfrm>
                  <a:off x="2599" y="2755"/>
                  <a:ext cx="351" cy="4"/>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2" name="Rectangle 410"/>
                <p:cNvSpPr>
                  <a:spLocks noChangeArrowheads="1"/>
                </p:cNvSpPr>
                <p:nvPr/>
              </p:nvSpPr>
              <p:spPr bwMode="auto">
                <a:xfrm>
                  <a:off x="2599" y="2759"/>
                  <a:ext cx="351" cy="4"/>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3" name="Rectangle 411"/>
                <p:cNvSpPr>
                  <a:spLocks noChangeArrowheads="1"/>
                </p:cNvSpPr>
                <p:nvPr/>
              </p:nvSpPr>
              <p:spPr bwMode="auto">
                <a:xfrm>
                  <a:off x="2599" y="2763"/>
                  <a:ext cx="351" cy="5"/>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4" name="Rectangle 412"/>
                <p:cNvSpPr>
                  <a:spLocks noChangeArrowheads="1"/>
                </p:cNvSpPr>
                <p:nvPr/>
              </p:nvSpPr>
              <p:spPr bwMode="auto">
                <a:xfrm>
                  <a:off x="2599" y="2768"/>
                  <a:ext cx="351" cy="4"/>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5" name="Rectangle 413"/>
                <p:cNvSpPr>
                  <a:spLocks noChangeArrowheads="1"/>
                </p:cNvSpPr>
                <p:nvPr/>
              </p:nvSpPr>
              <p:spPr bwMode="auto">
                <a:xfrm>
                  <a:off x="2599" y="2772"/>
                  <a:ext cx="351" cy="4"/>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6" name="Rectangle 414"/>
                <p:cNvSpPr>
                  <a:spLocks noChangeArrowheads="1"/>
                </p:cNvSpPr>
                <p:nvPr/>
              </p:nvSpPr>
              <p:spPr bwMode="auto">
                <a:xfrm>
                  <a:off x="2599" y="2776"/>
                  <a:ext cx="351" cy="4"/>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7" name="Rectangle 415"/>
                <p:cNvSpPr>
                  <a:spLocks noChangeArrowheads="1"/>
                </p:cNvSpPr>
                <p:nvPr/>
              </p:nvSpPr>
              <p:spPr bwMode="auto">
                <a:xfrm>
                  <a:off x="2599" y="2780"/>
                  <a:ext cx="351" cy="5"/>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8" name="Rectangle 416"/>
                <p:cNvSpPr>
                  <a:spLocks noChangeArrowheads="1"/>
                </p:cNvSpPr>
                <p:nvPr/>
              </p:nvSpPr>
              <p:spPr bwMode="auto">
                <a:xfrm>
                  <a:off x="2599" y="2785"/>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69" name="Rectangle 417"/>
                <p:cNvSpPr>
                  <a:spLocks noChangeArrowheads="1"/>
                </p:cNvSpPr>
                <p:nvPr/>
              </p:nvSpPr>
              <p:spPr bwMode="auto">
                <a:xfrm>
                  <a:off x="2599" y="2789"/>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0" name="Rectangle 418"/>
                <p:cNvSpPr>
                  <a:spLocks noChangeArrowheads="1"/>
                </p:cNvSpPr>
                <p:nvPr/>
              </p:nvSpPr>
              <p:spPr bwMode="auto">
                <a:xfrm>
                  <a:off x="2599" y="2793"/>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1" name="Rectangle 419"/>
                <p:cNvSpPr>
                  <a:spLocks noChangeArrowheads="1"/>
                </p:cNvSpPr>
                <p:nvPr/>
              </p:nvSpPr>
              <p:spPr bwMode="auto">
                <a:xfrm>
                  <a:off x="2599" y="2797"/>
                  <a:ext cx="351"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2" name="Rectangle 420"/>
                <p:cNvSpPr>
                  <a:spLocks noChangeArrowheads="1"/>
                </p:cNvSpPr>
                <p:nvPr/>
              </p:nvSpPr>
              <p:spPr bwMode="auto">
                <a:xfrm>
                  <a:off x="2599" y="2802"/>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3" name="Rectangle 421"/>
                <p:cNvSpPr>
                  <a:spLocks noChangeArrowheads="1"/>
                </p:cNvSpPr>
                <p:nvPr/>
              </p:nvSpPr>
              <p:spPr bwMode="auto">
                <a:xfrm>
                  <a:off x="2599" y="2805"/>
                  <a:ext cx="351" cy="5"/>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4" name="Rectangle 422"/>
                <p:cNvSpPr>
                  <a:spLocks noChangeArrowheads="1"/>
                </p:cNvSpPr>
                <p:nvPr/>
              </p:nvSpPr>
              <p:spPr bwMode="auto">
                <a:xfrm>
                  <a:off x="2599" y="2810"/>
                  <a:ext cx="351" cy="4"/>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5" name="Rectangle 423"/>
                <p:cNvSpPr>
                  <a:spLocks noChangeArrowheads="1"/>
                </p:cNvSpPr>
                <p:nvPr/>
              </p:nvSpPr>
              <p:spPr bwMode="auto">
                <a:xfrm>
                  <a:off x="2599" y="2814"/>
                  <a:ext cx="351" cy="5"/>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6" name="Rectangle 424"/>
                <p:cNvSpPr>
                  <a:spLocks noChangeArrowheads="1"/>
                </p:cNvSpPr>
                <p:nvPr/>
              </p:nvSpPr>
              <p:spPr bwMode="auto">
                <a:xfrm>
                  <a:off x="2599" y="2819"/>
                  <a:ext cx="351" cy="3"/>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7" name="Rectangle 425"/>
                <p:cNvSpPr>
                  <a:spLocks noChangeArrowheads="1"/>
                </p:cNvSpPr>
                <p:nvPr/>
              </p:nvSpPr>
              <p:spPr bwMode="auto">
                <a:xfrm>
                  <a:off x="2599" y="2822"/>
                  <a:ext cx="351" cy="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8" name="Rectangle 426"/>
                <p:cNvSpPr>
                  <a:spLocks noChangeArrowheads="1"/>
                </p:cNvSpPr>
                <p:nvPr/>
              </p:nvSpPr>
              <p:spPr bwMode="auto">
                <a:xfrm>
                  <a:off x="2599" y="2827"/>
                  <a:ext cx="351" cy="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79" name="Rectangle 427"/>
                <p:cNvSpPr>
                  <a:spLocks noChangeArrowheads="1"/>
                </p:cNvSpPr>
                <p:nvPr/>
              </p:nvSpPr>
              <p:spPr bwMode="auto">
                <a:xfrm>
                  <a:off x="2599" y="2831"/>
                  <a:ext cx="351" cy="4"/>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0" name="Rectangle 428"/>
                <p:cNvSpPr>
                  <a:spLocks noChangeArrowheads="1"/>
                </p:cNvSpPr>
                <p:nvPr/>
              </p:nvSpPr>
              <p:spPr bwMode="auto">
                <a:xfrm>
                  <a:off x="2599" y="2835"/>
                  <a:ext cx="351" cy="4"/>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1" name="Rectangle 429"/>
                <p:cNvSpPr>
                  <a:spLocks noChangeArrowheads="1"/>
                </p:cNvSpPr>
                <p:nvPr/>
              </p:nvSpPr>
              <p:spPr bwMode="auto">
                <a:xfrm>
                  <a:off x="2599" y="2839"/>
                  <a:ext cx="351" cy="4"/>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2" name="Rectangle 430"/>
                <p:cNvSpPr>
                  <a:spLocks noChangeArrowheads="1"/>
                </p:cNvSpPr>
                <p:nvPr/>
              </p:nvSpPr>
              <p:spPr bwMode="auto">
                <a:xfrm>
                  <a:off x="2599" y="2843"/>
                  <a:ext cx="351" cy="5"/>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3" name="Rectangle 431"/>
                <p:cNvSpPr>
                  <a:spLocks noChangeArrowheads="1"/>
                </p:cNvSpPr>
                <p:nvPr/>
              </p:nvSpPr>
              <p:spPr bwMode="auto">
                <a:xfrm>
                  <a:off x="2599" y="2848"/>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4" name="Rectangle 432"/>
                <p:cNvSpPr>
                  <a:spLocks noChangeArrowheads="1"/>
                </p:cNvSpPr>
                <p:nvPr/>
              </p:nvSpPr>
              <p:spPr bwMode="auto">
                <a:xfrm>
                  <a:off x="2599" y="2852"/>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5" name="Rectangle 433"/>
                <p:cNvSpPr>
                  <a:spLocks noChangeArrowheads="1"/>
                </p:cNvSpPr>
                <p:nvPr/>
              </p:nvSpPr>
              <p:spPr bwMode="auto">
                <a:xfrm>
                  <a:off x="2599" y="2856"/>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6" name="Rectangle 434"/>
                <p:cNvSpPr>
                  <a:spLocks noChangeArrowheads="1"/>
                </p:cNvSpPr>
                <p:nvPr/>
              </p:nvSpPr>
              <p:spPr bwMode="auto">
                <a:xfrm>
                  <a:off x="2599" y="2860"/>
                  <a:ext cx="351" cy="5"/>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7" name="Rectangle 435"/>
                <p:cNvSpPr>
                  <a:spLocks noChangeArrowheads="1"/>
                </p:cNvSpPr>
                <p:nvPr/>
              </p:nvSpPr>
              <p:spPr bwMode="auto">
                <a:xfrm>
                  <a:off x="2599" y="2865"/>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8" name="Rectangle 436"/>
                <p:cNvSpPr>
                  <a:spLocks noChangeArrowheads="1"/>
                </p:cNvSpPr>
                <p:nvPr/>
              </p:nvSpPr>
              <p:spPr bwMode="auto">
                <a:xfrm>
                  <a:off x="2599" y="2868"/>
                  <a:ext cx="351" cy="5"/>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89" name="Rectangle 437"/>
                <p:cNvSpPr>
                  <a:spLocks noChangeArrowheads="1"/>
                </p:cNvSpPr>
                <p:nvPr/>
              </p:nvSpPr>
              <p:spPr bwMode="auto">
                <a:xfrm>
                  <a:off x="2599" y="2873"/>
                  <a:ext cx="351" cy="4"/>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0" name="Rectangle 438"/>
                <p:cNvSpPr>
                  <a:spLocks noChangeArrowheads="1"/>
                </p:cNvSpPr>
                <p:nvPr/>
              </p:nvSpPr>
              <p:spPr bwMode="auto">
                <a:xfrm>
                  <a:off x="2599" y="2877"/>
                  <a:ext cx="351" cy="5"/>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1" name="Rectangle 439"/>
                <p:cNvSpPr>
                  <a:spLocks noChangeArrowheads="1"/>
                </p:cNvSpPr>
                <p:nvPr/>
              </p:nvSpPr>
              <p:spPr bwMode="auto">
                <a:xfrm>
                  <a:off x="2599" y="2882"/>
                  <a:ext cx="351" cy="3"/>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2" name="Rectangle 440"/>
                <p:cNvSpPr>
                  <a:spLocks noChangeArrowheads="1"/>
                </p:cNvSpPr>
                <p:nvPr/>
              </p:nvSpPr>
              <p:spPr bwMode="auto">
                <a:xfrm>
                  <a:off x="2599" y="2885"/>
                  <a:ext cx="351" cy="5"/>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3" name="Rectangle 441"/>
                <p:cNvSpPr>
                  <a:spLocks noChangeArrowheads="1"/>
                </p:cNvSpPr>
                <p:nvPr/>
              </p:nvSpPr>
              <p:spPr bwMode="auto">
                <a:xfrm>
                  <a:off x="2599" y="2890"/>
                  <a:ext cx="351" cy="4"/>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4" name="Rectangle 442"/>
                <p:cNvSpPr>
                  <a:spLocks noChangeArrowheads="1"/>
                </p:cNvSpPr>
                <p:nvPr/>
              </p:nvSpPr>
              <p:spPr bwMode="auto">
                <a:xfrm>
                  <a:off x="2599" y="2894"/>
                  <a:ext cx="351" cy="5"/>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5" name="Rectangle 443"/>
                <p:cNvSpPr>
                  <a:spLocks noChangeArrowheads="1"/>
                </p:cNvSpPr>
                <p:nvPr/>
              </p:nvSpPr>
              <p:spPr bwMode="auto">
                <a:xfrm>
                  <a:off x="2599" y="2899"/>
                  <a:ext cx="351" cy="3"/>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6" name="Rectangle 444"/>
                <p:cNvSpPr>
                  <a:spLocks noChangeArrowheads="1"/>
                </p:cNvSpPr>
                <p:nvPr/>
              </p:nvSpPr>
              <p:spPr bwMode="auto">
                <a:xfrm>
                  <a:off x="2599" y="2902"/>
                  <a:ext cx="351" cy="5"/>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7" name="Rectangle 445"/>
                <p:cNvSpPr>
                  <a:spLocks noChangeArrowheads="1"/>
                </p:cNvSpPr>
                <p:nvPr/>
              </p:nvSpPr>
              <p:spPr bwMode="auto">
                <a:xfrm>
                  <a:off x="2599" y="2907"/>
                  <a:ext cx="351" cy="4"/>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8" name="Rectangle 446"/>
                <p:cNvSpPr>
                  <a:spLocks noChangeArrowheads="1"/>
                </p:cNvSpPr>
                <p:nvPr/>
              </p:nvSpPr>
              <p:spPr bwMode="auto">
                <a:xfrm>
                  <a:off x="2599" y="2911"/>
                  <a:ext cx="351" cy="4"/>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9999" name="Rectangle 447"/>
                <p:cNvSpPr>
                  <a:spLocks noChangeArrowheads="1"/>
                </p:cNvSpPr>
                <p:nvPr/>
              </p:nvSpPr>
              <p:spPr bwMode="auto">
                <a:xfrm>
                  <a:off x="2599" y="2915"/>
                  <a:ext cx="351" cy="4"/>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0" name="Rectangle 448"/>
                <p:cNvSpPr>
                  <a:spLocks noChangeArrowheads="1"/>
                </p:cNvSpPr>
                <p:nvPr/>
              </p:nvSpPr>
              <p:spPr bwMode="auto">
                <a:xfrm>
                  <a:off x="2599" y="2919"/>
                  <a:ext cx="351" cy="5"/>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1" name="Rectangle 449"/>
                <p:cNvSpPr>
                  <a:spLocks noChangeArrowheads="1"/>
                </p:cNvSpPr>
                <p:nvPr/>
              </p:nvSpPr>
              <p:spPr bwMode="auto">
                <a:xfrm>
                  <a:off x="2599" y="2924"/>
                  <a:ext cx="351" cy="4"/>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2" name="Rectangle 450"/>
                <p:cNvSpPr>
                  <a:spLocks noChangeArrowheads="1"/>
                </p:cNvSpPr>
                <p:nvPr/>
              </p:nvSpPr>
              <p:spPr bwMode="auto">
                <a:xfrm>
                  <a:off x="2599" y="2928"/>
                  <a:ext cx="351" cy="4"/>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3" name="Rectangle 451"/>
                <p:cNvSpPr>
                  <a:spLocks noChangeArrowheads="1"/>
                </p:cNvSpPr>
                <p:nvPr/>
              </p:nvSpPr>
              <p:spPr bwMode="auto">
                <a:xfrm>
                  <a:off x="2599" y="2932"/>
                  <a:ext cx="351" cy="4"/>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4" name="Rectangle 452"/>
                <p:cNvSpPr>
                  <a:spLocks noChangeArrowheads="1"/>
                </p:cNvSpPr>
                <p:nvPr/>
              </p:nvSpPr>
              <p:spPr bwMode="auto">
                <a:xfrm>
                  <a:off x="2599" y="2936"/>
                  <a:ext cx="351" cy="5"/>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5" name="Rectangle 453"/>
                <p:cNvSpPr>
                  <a:spLocks noChangeArrowheads="1"/>
                </p:cNvSpPr>
                <p:nvPr/>
              </p:nvSpPr>
              <p:spPr bwMode="auto">
                <a:xfrm>
                  <a:off x="2599" y="2941"/>
                  <a:ext cx="351" cy="4"/>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6" name="Rectangle 454"/>
                <p:cNvSpPr>
                  <a:spLocks noChangeArrowheads="1"/>
                </p:cNvSpPr>
                <p:nvPr/>
              </p:nvSpPr>
              <p:spPr bwMode="auto">
                <a:xfrm>
                  <a:off x="2599" y="2945"/>
                  <a:ext cx="351" cy="4"/>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7" name="Rectangle 455"/>
                <p:cNvSpPr>
                  <a:spLocks noChangeArrowheads="1"/>
                </p:cNvSpPr>
                <p:nvPr/>
              </p:nvSpPr>
              <p:spPr bwMode="auto">
                <a:xfrm>
                  <a:off x="2599" y="2949"/>
                  <a:ext cx="351" cy="4"/>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8" name="Rectangle 456"/>
                <p:cNvSpPr>
                  <a:spLocks noChangeArrowheads="1"/>
                </p:cNvSpPr>
                <p:nvPr/>
              </p:nvSpPr>
              <p:spPr bwMode="auto">
                <a:xfrm>
                  <a:off x="2599" y="2953"/>
                  <a:ext cx="351" cy="5"/>
                </a:xfrm>
                <a:prstGeom prst="rect">
                  <a:avLst/>
                </a:prstGeom>
                <a:solidFill>
                  <a:srgbClr val="00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09" name="Rectangle 457"/>
                <p:cNvSpPr>
                  <a:spLocks noChangeArrowheads="1"/>
                </p:cNvSpPr>
                <p:nvPr/>
              </p:nvSpPr>
              <p:spPr bwMode="auto">
                <a:xfrm>
                  <a:off x="2599" y="2958"/>
                  <a:ext cx="351" cy="4"/>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0" name="Rectangle 458"/>
                <p:cNvSpPr>
                  <a:spLocks noChangeArrowheads="1"/>
                </p:cNvSpPr>
                <p:nvPr/>
              </p:nvSpPr>
              <p:spPr bwMode="auto">
                <a:xfrm>
                  <a:off x="2599" y="2962"/>
                  <a:ext cx="351" cy="4"/>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1" name="Rectangle 459"/>
                <p:cNvSpPr>
                  <a:spLocks noChangeArrowheads="1"/>
                </p:cNvSpPr>
                <p:nvPr/>
              </p:nvSpPr>
              <p:spPr bwMode="auto">
                <a:xfrm>
                  <a:off x="2599" y="2966"/>
                  <a:ext cx="351" cy="4"/>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2" name="Rectangle 460"/>
                <p:cNvSpPr>
                  <a:spLocks noChangeArrowheads="1"/>
                </p:cNvSpPr>
                <p:nvPr/>
              </p:nvSpPr>
              <p:spPr bwMode="auto">
                <a:xfrm>
                  <a:off x="2599" y="2970"/>
                  <a:ext cx="351" cy="5"/>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3" name="Rectangle 461"/>
                <p:cNvSpPr>
                  <a:spLocks noChangeArrowheads="1"/>
                </p:cNvSpPr>
                <p:nvPr/>
              </p:nvSpPr>
              <p:spPr bwMode="auto">
                <a:xfrm>
                  <a:off x="2599" y="2975"/>
                  <a:ext cx="351" cy="4"/>
                </a:xfrm>
                <a:prstGeom prst="rect">
                  <a:avLst/>
                </a:prstGeom>
                <a:solidFill>
                  <a:srgbClr val="0000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4" name="Rectangle 462"/>
                <p:cNvSpPr>
                  <a:spLocks noChangeArrowheads="1"/>
                </p:cNvSpPr>
                <p:nvPr/>
              </p:nvSpPr>
              <p:spPr bwMode="auto">
                <a:xfrm>
                  <a:off x="2599" y="2979"/>
                  <a:ext cx="351" cy="4"/>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5" name="Rectangle 463"/>
                <p:cNvSpPr>
                  <a:spLocks noChangeArrowheads="1"/>
                </p:cNvSpPr>
                <p:nvPr/>
              </p:nvSpPr>
              <p:spPr bwMode="auto">
                <a:xfrm>
                  <a:off x="2599" y="2983"/>
                  <a:ext cx="351" cy="4"/>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6" name="Rectangle 464"/>
                <p:cNvSpPr>
                  <a:spLocks noChangeArrowheads="1"/>
                </p:cNvSpPr>
                <p:nvPr/>
              </p:nvSpPr>
              <p:spPr bwMode="auto">
                <a:xfrm>
                  <a:off x="2599" y="2987"/>
                  <a:ext cx="351" cy="5"/>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7" name="Rectangle 465"/>
                <p:cNvSpPr>
                  <a:spLocks noChangeArrowheads="1"/>
                </p:cNvSpPr>
                <p:nvPr/>
              </p:nvSpPr>
              <p:spPr bwMode="auto">
                <a:xfrm>
                  <a:off x="2599" y="2992"/>
                  <a:ext cx="351" cy="3"/>
                </a:xfrm>
                <a:prstGeom prst="rect">
                  <a:avLst/>
                </a:prstGeom>
                <a:solidFill>
                  <a:srgbClr val="0000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8" name="Rectangle 466"/>
                <p:cNvSpPr>
                  <a:spLocks noChangeArrowheads="1"/>
                </p:cNvSpPr>
                <p:nvPr/>
              </p:nvSpPr>
              <p:spPr bwMode="auto">
                <a:xfrm>
                  <a:off x="2599" y="2995"/>
                  <a:ext cx="351" cy="5"/>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19" name="Rectangle 467"/>
                <p:cNvSpPr>
                  <a:spLocks noChangeArrowheads="1"/>
                </p:cNvSpPr>
                <p:nvPr/>
              </p:nvSpPr>
              <p:spPr bwMode="auto">
                <a:xfrm>
                  <a:off x="2599" y="3000"/>
                  <a:ext cx="351" cy="4"/>
                </a:xfrm>
                <a:prstGeom prst="rect">
                  <a:avLst/>
                </a:prstGeom>
                <a:solidFill>
                  <a:srgbClr val="0000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0" name="Rectangle 468"/>
                <p:cNvSpPr>
                  <a:spLocks noChangeArrowheads="1"/>
                </p:cNvSpPr>
                <p:nvPr/>
              </p:nvSpPr>
              <p:spPr bwMode="auto">
                <a:xfrm>
                  <a:off x="2599" y="3004"/>
                  <a:ext cx="351" cy="5"/>
                </a:xfrm>
                <a:prstGeom prst="rect">
                  <a:avLst/>
                </a:prstGeom>
                <a:solidFill>
                  <a:srgbClr val="0000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1" name="Rectangle 469"/>
                <p:cNvSpPr>
                  <a:spLocks noChangeArrowheads="1"/>
                </p:cNvSpPr>
                <p:nvPr/>
              </p:nvSpPr>
              <p:spPr bwMode="auto">
                <a:xfrm>
                  <a:off x="2599" y="3009"/>
                  <a:ext cx="351" cy="3"/>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2" name="Rectangle 470"/>
                <p:cNvSpPr>
                  <a:spLocks noChangeArrowheads="1"/>
                </p:cNvSpPr>
                <p:nvPr/>
              </p:nvSpPr>
              <p:spPr bwMode="auto">
                <a:xfrm>
                  <a:off x="2599" y="3012"/>
                  <a:ext cx="351" cy="5"/>
                </a:xfrm>
                <a:prstGeom prst="rect">
                  <a:avLst/>
                </a:prstGeom>
                <a:solidFill>
                  <a:srgbClr val="0000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3" name="Rectangle 471"/>
                <p:cNvSpPr>
                  <a:spLocks noChangeArrowheads="1"/>
                </p:cNvSpPr>
                <p:nvPr/>
              </p:nvSpPr>
              <p:spPr bwMode="auto">
                <a:xfrm>
                  <a:off x="2599" y="3017"/>
                  <a:ext cx="351" cy="4"/>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4" name="Rectangle 472"/>
                <p:cNvSpPr>
                  <a:spLocks noChangeArrowheads="1"/>
                </p:cNvSpPr>
                <p:nvPr/>
              </p:nvSpPr>
              <p:spPr bwMode="auto">
                <a:xfrm>
                  <a:off x="2599" y="3021"/>
                  <a:ext cx="351" cy="4"/>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5" name="Rectangle 473"/>
                <p:cNvSpPr>
                  <a:spLocks noChangeArrowheads="1"/>
                </p:cNvSpPr>
                <p:nvPr/>
              </p:nvSpPr>
              <p:spPr bwMode="auto">
                <a:xfrm>
                  <a:off x="2599" y="3025"/>
                  <a:ext cx="351" cy="4"/>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6" name="Rectangle 474"/>
                <p:cNvSpPr>
                  <a:spLocks noChangeArrowheads="1"/>
                </p:cNvSpPr>
                <p:nvPr/>
              </p:nvSpPr>
              <p:spPr bwMode="auto">
                <a:xfrm>
                  <a:off x="2599" y="3029"/>
                  <a:ext cx="351" cy="4"/>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7" name="Rectangle 475"/>
                <p:cNvSpPr>
                  <a:spLocks noChangeArrowheads="1"/>
                </p:cNvSpPr>
                <p:nvPr/>
              </p:nvSpPr>
              <p:spPr bwMode="auto">
                <a:xfrm>
                  <a:off x="2599" y="3033"/>
                  <a:ext cx="351" cy="5"/>
                </a:xfrm>
                <a:prstGeom prst="rect">
                  <a:avLst/>
                </a:prstGeom>
                <a:solidFill>
                  <a:srgbClr val="000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8" name="Rectangle 476"/>
                <p:cNvSpPr>
                  <a:spLocks noChangeArrowheads="1"/>
                </p:cNvSpPr>
                <p:nvPr/>
              </p:nvSpPr>
              <p:spPr bwMode="auto">
                <a:xfrm>
                  <a:off x="2599" y="3038"/>
                  <a:ext cx="351" cy="4"/>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29" name="Rectangle 477"/>
                <p:cNvSpPr>
                  <a:spLocks noChangeArrowheads="1"/>
                </p:cNvSpPr>
                <p:nvPr/>
              </p:nvSpPr>
              <p:spPr bwMode="auto">
                <a:xfrm>
                  <a:off x="2599" y="3042"/>
                  <a:ext cx="351" cy="4"/>
                </a:xfrm>
                <a:prstGeom prst="rect">
                  <a:avLst/>
                </a:prstGeom>
                <a:solidFill>
                  <a:srgbClr val="000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0" name="Rectangle 478"/>
                <p:cNvSpPr>
                  <a:spLocks noChangeArrowheads="1"/>
                </p:cNvSpPr>
                <p:nvPr/>
              </p:nvSpPr>
              <p:spPr bwMode="auto">
                <a:xfrm>
                  <a:off x="2599" y="3046"/>
                  <a:ext cx="351" cy="4"/>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1" name="Rectangle 479"/>
                <p:cNvSpPr>
                  <a:spLocks noChangeArrowheads="1"/>
                </p:cNvSpPr>
                <p:nvPr/>
              </p:nvSpPr>
              <p:spPr bwMode="auto">
                <a:xfrm>
                  <a:off x="2599" y="3050"/>
                  <a:ext cx="351" cy="5"/>
                </a:xfrm>
                <a:prstGeom prst="rect">
                  <a:avLst/>
                </a:prstGeom>
                <a:solidFill>
                  <a:srgbClr val="0000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2" name="Rectangle 480"/>
                <p:cNvSpPr>
                  <a:spLocks noChangeArrowheads="1"/>
                </p:cNvSpPr>
                <p:nvPr/>
              </p:nvSpPr>
              <p:spPr bwMode="auto">
                <a:xfrm>
                  <a:off x="2599" y="3055"/>
                  <a:ext cx="351" cy="3"/>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3" name="Rectangle 481"/>
                <p:cNvSpPr>
                  <a:spLocks noChangeArrowheads="1"/>
                </p:cNvSpPr>
                <p:nvPr/>
              </p:nvSpPr>
              <p:spPr bwMode="auto">
                <a:xfrm>
                  <a:off x="2599" y="3058"/>
                  <a:ext cx="351" cy="5"/>
                </a:xfrm>
                <a:prstGeom prst="rect">
                  <a:avLst/>
                </a:prstGeom>
                <a:solidFill>
                  <a:srgbClr val="00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4" name="Rectangle 482"/>
                <p:cNvSpPr>
                  <a:spLocks noChangeArrowheads="1"/>
                </p:cNvSpPr>
                <p:nvPr/>
              </p:nvSpPr>
              <p:spPr bwMode="auto">
                <a:xfrm>
                  <a:off x="2599" y="3063"/>
                  <a:ext cx="351" cy="4"/>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5" name="Rectangle 483"/>
                <p:cNvSpPr>
                  <a:spLocks noChangeArrowheads="1"/>
                </p:cNvSpPr>
                <p:nvPr/>
              </p:nvSpPr>
              <p:spPr bwMode="auto">
                <a:xfrm>
                  <a:off x="2599" y="3067"/>
                  <a:ext cx="351" cy="5"/>
                </a:xfrm>
                <a:prstGeom prst="rect">
                  <a:avLst/>
                </a:prstGeom>
                <a:solidFill>
                  <a:srgbClr val="000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6" name="Rectangle 484"/>
                <p:cNvSpPr>
                  <a:spLocks noChangeArrowheads="1"/>
                </p:cNvSpPr>
                <p:nvPr/>
              </p:nvSpPr>
              <p:spPr bwMode="auto">
                <a:xfrm>
                  <a:off x="2599" y="3072"/>
                  <a:ext cx="351" cy="3"/>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7" name="Rectangle 485"/>
                <p:cNvSpPr>
                  <a:spLocks noChangeArrowheads="1"/>
                </p:cNvSpPr>
                <p:nvPr/>
              </p:nvSpPr>
              <p:spPr bwMode="auto">
                <a:xfrm>
                  <a:off x="2599" y="3075"/>
                  <a:ext cx="351" cy="5"/>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8" name="Rectangle 486"/>
                <p:cNvSpPr>
                  <a:spLocks noChangeArrowheads="1"/>
                </p:cNvSpPr>
                <p:nvPr/>
              </p:nvSpPr>
              <p:spPr bwMode="auto">
                <a:xfrm>
                  <a:off x="2599" y="3080"/>
                  <a:ext cx="351" cy="4"/>
                </a:xfrm>
                <a:prstGeom prst="rect">
                  <a:avLst/>
                </a:prstGeom>
                <a:solidFill>
                  <a:srgbClr val="000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39" name="Rectangle 487"/>
                <p:cNvSpPr>
                  <a:spLocks noChangeArrowheads="1"/>
                </p:cNvSpPr>
                <p:nvPr/>
              </p:nvSpPr>
              <p:spPr bwMode="auto">
                <a:xfrm>
                  <a:off x="2599" y="3084"/>
                  <a:ext cx="351" cy="5"/>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040" name="Rectangle 488"/>
              <p:cNvSpPr>
                <a:spLocks noChangeArrowheads="1"/>
              </p:cNvSpPr>
              <p:nvPr/>
            </p:nvSpPr>
            <p:spPr bwMode="auto">
              <a:xfrm>
                <a:off x="2599" y="3089"/>
                <a:ext cx="351" cy="3"/>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1" name="Rectangle 489"/>
              <p:cNvSpPr>
                <a:spLocks noChangeArrowheads="1"/>
              </p:cNvSpPr>
              <p:nvPr/>
            </p:nvSpPr>
            <p:spPr bwMode="auto">
              <a:xfrm>
                <a:off x="2599" y="3092"/>
                <a:ext cx="351" cy="5"/>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2" name="Rectangle 490"/>
              <p:cNvSpPr>
                <a:spLocks noChangeArrowheads="1"/>
              </p:cNvSpPr>
              <p:nvPr/>
            </p:nvSpPr>
            <p:spPr bwMode="auto">
              <a:xfrm>
                <a:off x="2599" y="3097"/>
                <a:ext cx="351" cy="4"/>
              </a:xfrm>
              <a:prstGeom prst="rect">
                <a:avLst/>
              </a:prstGeom>
              <a:solidFill>
                <a:srgbClr val="0000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3" name="Rectangle 491"/>
              <p:cNvSpPr>
                <a:spLocks noChangeArrowheads="1"/>
              </p:cNvSpPr>
              <p:nvPr/>
            </p:nvSpPr>
            <p:spPr bwMode="auto">
              <a:xfrm>
                <a:off x="2599" y="3101"/>
                <a:ext cx="351" cy="4"/>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4" name="Rectangle 492"/>
              <p:cNvSpPr>
                <a:spLocks noChangeArrowheads="1"/>
              </p:cNvSpPr>
              <p:nvPr/>
            </p:nvSpPr>
            <p:spPr bwMode="auto">
              <a:xfrm>
                <a:off x="2599" y="3105"/>
                <a:ext cx="351" cy="4"/>
              </a:xfrm>
              <a:prstGeom prst="rect">
                <a:avLst/>
              </a:prstGeom>
              <a:solidFill>
                <a:srgbClr val="0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5" name="Rectangle 493"/>
              <p:cNvSpPr>
                <a:spLocks noChangeArrowheads="1"/>
              </p:cNvSpPr>
              <p:nvPr/>
            </p:nvSpPr>
            <p:spPr bwMode="auto">
              <a:xfrm>
                <a:off x="2599" y="3109"/>
                <a:ext cx="351" cy="5"/>
              </a:xfrm>
              <a:prstGeom prst="rect">
                <a:avLst/>
              </a:prstGeom>
              <a:solidFill>
                <a:srgbClr val="0000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6" name="Rectangle 494"/>
              <p:cNvSpPr>
                <a:spLocks noChangeArrowheads="1"/>
              </p:cNvSpPr>
              <p:nvPr/>
            </p:nvSpPr>
            <p:spPr bwMode="auto">
              <a:xfrm>
                <a:off x="2599" y="3114"/>
                <a:ext cx="351" cy="4"/>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7" name="Rectangle 495"/>
              <p:cNvSpPr>
                <a:spLocks noChangeArrowheads="1"/>
              </p:cNvSpPr>
              <p:nvPr/>
            </p:nvSpPr>
            <p:spPr bwMode="auto">
              <a:xfrm>
                <a:off x="2599" y="3118"/>
                <a:ext cx="351" cy="4"/>
              </a:xfrm>
              <a:prstGeom prst="rect">
                <a:avLst/>
              </a:prstGeom>
              <a:solidFill>
                <a:srgbClr val="000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8" name="Rectangle 496"/>
              <p:cNvSpPr>
                <a:spLocks noChangeArrowheads="1"/>
              </p:cNvSpPr>
              <p:nvPr/>
            </p:nvSpPr>
            <p:spPr bwMode="auto">
              <a:xfrm>
                <a:off x="2599" y="3122"/>
                <a:ext cx="351" cy="4"/>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49" name="Rectangle 497"/>
              <p:cNvSpPr>
                <a:spLocks noChangeArrowheads="1"/>
              </p:cNvSpPr>
              <p:nvPr/>
            </p:nvSpPr>
            <p:spPr bwMode="auto">
              <a:xfrm>
                <a:off x="2599" y="3126"/>
                <a:ext cx="351" cy="5"/>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0" name="Rectangle 498"/>
              <p:cNvSpPr>
                <a:spLocks noChangeArrowheads="1"/>
              </p:cNvSpPr>
              <p:nvPr/>
            </p:nvSpPr>
            <p:spPr bwMode="auto">
              <a:xfrm>
                <a:off x="2599" y="3131"/>
                <a:ext cx="351" cy="4"/>
              </a:xfrm>
              <a:prstGeom prst="rect">
                <a:avLst/>
              </a:prstGeom>
              <a:solidFill>
                <a:srgbClr val="0000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1" name="Rectangle 499"/>
              <p:cNvSpPr>
                <a:spLocks noChangeArrowheads="1"/>
              </p:cNvSpPr>
              <p:nvPr/>
            </p:nvSpPr>
            <p:spPr bwMode="auto">
              <a:xfrm>
                <a:off x="2599" y="3135"/>
                <a:ext cx="351" cy="4"/>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2" name="Rectangle 500"/>
              <p:cNvSpPr>
                <a:spLocks noChangeArrowheads="1"/>
              </p:cNvSpPr>
              <p:nvPr/>
            </p:nvSpPr>
            <p:spPr bwMode="auto">
              <a:xfrm>
                <a:off x="2599" y="3139"/>
                <a:ext cx="351" cy="4"/>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3" name="Rectangle 501"/>
              <p:cNvSpPr>
                <a:spLocks noChangeArrowheads="1"/>
              </p:cNvSpPr>
              <p:nvPr/>
            </p:nvSpPr>
            <p:spPr bwMode="auto">
              <a:xfrm>
                <a:off x="2599" y="3143"/>
                <a:ext cx="351" cy="5"/>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4" name="Rectangle 502"/>
              <p:cNvSpPr>
                <a:spLocks noChangeArrowheads="1"/>
              </p:cNvSpPr>
              <p:nvPr/>
            </p:nvSpPr>
            <p:spPr bwMode="auto">
              <a:xfrm>
                <a:off x="2599" y="3148"/>
                <a:ext cx="351" cy="4"/>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5" name="Rectangle 503"/>
              <p:cNvSpPr>
                <a:spLocks noChangeArrowheads="1"/>
              </p:cNvSpPr>
              <p:nvPr/>
            </p:nvSpPr>
            <p:spPr bwMode="auto">
              <a:xfrm>
                <a:off x="2599" y="3152"/>
                <a:ext cx="351" cy="4"/>
              </a:xfrm>
              <a:prstGeom prst="rect">
                <a:avLst/>
              </a:prstGeom>
              <a:solidFill>
                <a:srgbClr val="000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6" name="Rectangle 504"/>
              <p:cNvSpPr>
                <a:spLocks noChangeArrowheads="1"/>
              </p:cNvSpPr>
              <p:nvPr/>
            </p:nvSpPr>
            <p:spPr bwMode="auto">
              <a:xfrm>
                <a:off x="2599" y="3156"/>
                <a:ext cx="351" cy="4"/>
              </a:xfrm>
              <a:prstGeom prst="rect">
                <a:avLst/>
              </a:prstGeom>
              <a:solidFill>
                <a:srgbClr val="00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7" name="Rectangle 505"/>
              <p:cNvSpPr>
                <a:spLocks noChangeArrowheads="1"/>
              </p:cNvSpPr>
              <p:nvPr/>
            </p:nvSpPr>
            <p:spPr bwMode="auto">
              <a:xfrm>
                <a:off x="2599" y="3160"/>
                <a:ext cx="351" cy="5"/>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8" name="Rectangle 506"/>
              <p:cNvSpPr>
                <a:spLocks noChangeArrowheads="1"/>
              </p:cNvSpPr>
              <p:nvPr/>
            </p:nvSpPr>
            <p:spPr bwMode="auto">
              <a:xfrm>
                <a:off x="2599" y="3165"/>
                <a:ext cx="351" cy="3"/>
              </a:xfrm>
              <a:prstGeom prst="rect">
                <a:avLst/>
              </a:prstGeom>
              <a:solidFill>
                <a:srgbClr val="0000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59" name="Rectangle 507"/>
              <p:cNvSpPr>
                <a:spLocks noChangeArrowheads="1"/>
              </p:cNvSpPr>
              <p:nvPr/>
            </p:nvSpPr>
            <p:spPr bwMode="auto">
              <a:xfrm>
                <a:off x="2599" y="3168"/>
                <a:ext cx="351" cy="5"/>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0" name="Rectangle 508"/>
              <p:cNvSpPr>
                <a:spLocks noChangeArrowheads="1"/>
              </p:cNvSpPr>
              <p:nvPr/>
            </p:nvSpPr>
            <p:spPr bwMode="auto">
              <a:xfrm>
                <a:off x="2599" y="3173"/>
                <a:ext cx="351" cy="4"/>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1" name="Rectangle 509"/>
              <p:cNvSpPr>
                <a:spLocks noChangeArrowheads="1"/>
              </p:cNvSpPr>
              <p:nvPr/>
            </p:nvSpPr>
            <p:spPr bwMode="auto">
              <a:xfrm>
                <a:off x="2599" y="3177"/>
                <a:ext cx="351" cy="5"/>
              </a:xfrm>
              <a:prstGeom prst="rect">
                <a:avLst/>
              </a:prstGeom>
              <a:solidFill>
                <a:srgbClr val="0000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2" name="Rectangle 510"/>
              <p:cNvSpPr>
                <a:spLocks noChangeArrowheads="1"/>
              </p:cNvSpPr>
              <p:nvPr/>
            </p:nvSpPr>
            <p:spPr bwMode="auto">
              <a:xfrm>
                <a:off x="2599" y="3182"/>
                <a:ext cx="351" cy="3"/>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3" name="Rectangle 511"/>
              <p:cNvSpPr>
                <a:spLocks noChangeArrowheads="1"/>
              </p:cNvSpPr>
              <p:nvPr/>
            </p:nvSpPr>
            <p:spPr bwMode="auto">
              <a:xfrm>
                <a:off x="2599" y="3185"/>
                <a:ext cx="351" cy="5"/>
              </a:xfrm>
              <a:prstGeom prst="rect">
                <a:avLst/>
              </a:prstGeom>
              <a:solidFill>
                <a:srgbClr val="00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4" name="Rectangle 512"/>
              <p:cNvSpPr>
                <a:spLocks noChangeArrowheads="1"/>
              </p:cNvSpPr>
              <p:nvPr/>
            </p:nvSpPr>
            <p:spPr bwMode="auto">
              <a:xfrm>
                <a:off x="2599" y="3190"/>
                <a:ext cx="351" cy="4"/>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5" name="Rectangle 513"/>
              <p:cNvSpPr>
                <a:spLocks noChangeArrowheads="1"/>
              </p:cNvSpPr>
              <p:nvPr/>
            </p:nvSpPr>
            <p:spPr bwMode="auto">
              <a:xfrm>
                <a:off x="2599" y="3194"/>
                <a:ext cx="351" cy="5"/>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6" name="Rectangle 514"/>
              <p:cNvSpPr>
                <a:spLocks noChangeArrowheads="1"/>
              </p:cNvSpPr>
              <p:nvPr/>
            </p:nvSpPr>
            <p:spPr bwMode="auto">
              <a:xfrm>
                <a:off x="2599" y="3199"/>
                <a:ext cx="351" cy="3"/>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7" name="Rectangle 515"/>
              <p:cNvSpPr>
                <a:spLocks noChangeArrowheads="1"/>
              </p:cNvSpPr>
              <p:nvPr/>
            </p:nvSpPr>
            <p:spPr bwMode="auto">
              <a:xfrm>
                <a:off x="2599" y="3202"/>
                <a:ext cx="351" cy="5"/>
              </a:xfrm>
              <a:prstGeom prst="rect">
                <a:avLst/>
              </a:prstGeom>
              <a:solidFill>
                <a:srgbClr val="000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8" name="Rectangle 516"/>
              <p:cNvSpPr>
                <a:spLocks noChangeArrowheads="1"/>
              </p:cNvSpPr>
              <p:nvPr/>
            </p:nvSpPr>
            <p:spPr bwMode="auto">
              <a:xfrm>
                <a:off x="2599" y="3207"/>
                <a:ext cx="351" cy="4"/>
              </a:xfrm>
              <a:prstGeom prst="rect">
                <a:avLst/>
              </a:prstGeom>
              <a:solidFill>
                <a:srgbClr val="00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69" name="Rectangle 517"/>
              <p:cNvSpPr>
                <a:spLocks noChangeArrowheads="1"/>
              </p:cNvSpPr>
              <p:nvPr/>
            </p:nvSpPr>
            <p:spPr bwMode="auto">
              <a:xfrm>
                <a:off x="2599" y="3211"/>
                <a:ext cx="351" cy="5"/>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0" name="Rectangle 518"/>
              <p:cNvSpPr>
                <a:spLocks noChangeArrowheads="1"/>
              </p:cNvSpPr>
              <p:nvPr/>
            </p:nvSpPr>
            <p:spPr bwMode="auto">
              <a:xfrm>
                <a:off x="2599" y="3216"/>
                <a:ext cx="351" cy="3"/>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1" name="Rectangle 519"/>
              <p:cNvSpPr>
                <a:spLocks noChangeArrowheads="1"/>
              </p:cNvSpPr>
              <p:nvPr/>
            </p:nvSpPr>
            <p:spPr bwMode="auto">
              <a:xfrm>
                <a:off x="2599" y="3219"/>
                <a:ext cx="351" cy="4"/>
              </a:xfrm>
              <a:prstGeom prst="rect">
                <a:avLst/>
              </a:prstGeom>
              <a:solidFill>
                <a:srgbClr val="00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2" name="Rectangle 520"/>
              <p:cNvSpPr>
                <a:spLocks noChangeArrowheads="1"/>
              </p:cNvSpPr>
              <p:nvPr/>
            </p:nvSpPr>
            <p:spPr bwMode="auto">
              <a:xfrm>
                <a:off x="2599" y="3223"/>
                <a:ext cx="351" cy="5"/>
              </a:xfrm>
              <a:prstGeom prst="rect">
                <a:avLst/>
              </a:prstGeom>
              <a:solidFill>
                <a:srgbClr val="00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3" name="Rectangle 521"/>
              <p:cNvSpPr>
                <a:spLocks noChangeArrowheads="1"/>
              </p:cNvSpPr>
              <p:nvPr/>
            </p:nvSpPr>
            <p:spPr bwMode="auto">
              <a:xfrm>
                <a:off x="2599" y="3228"/>
                <a:ext cx="351" cy="4"/>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4" name="Rectangle 522"/>
              <p:cNvSpPr>
                <a:spLocks noChangeArrowheads="1"/>
              </p:cNvSpPr>
              <p:nvPr/>
            </p:nvSpPr>
            <p:spPr bwMode="auto">
              <a:xfrm>
                <a:off x="2599" y="3232"/>
                <a:ext cx="351" cy="4"/>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5" name="Rectangle 523"/>
              <p:cNvSpPr>
                <a:spLocks noChangeArrowheads="1"/>
              </p:cNvSpPr>
              <p:nvPr/>
            </p:nvSpPr>
            <p:spPr bwMode="auto">
              <a:xfrm>
                <a:off x="2599" y="3236"/>
                <a:ext cx="351" cy="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6" name="Rectangle 524"/>
              <p:cNvSpPr>
                <a:spLocks noChangeArrowheads="1"/>
              </p:cNvSpPr>
              <p:nvPr/>
            </p:nvSpPr>
            <p:spPr bwMode="auto">
              <a:xfrm>
                <a:off x="2599" y="3240"/>
                <a:ext cx="351" cy="5"/>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7" name="Rectangle 525"/>
              <p:cNvSpPr>
                <a:spLocks noChangeArrowheads="1"/>
              </p:cNvSpPr>
              <p:nvPr/>
            </p:nvSpPr>
            <p:spPr bwMode="auto">
              <a:xfrm>
                <a:off x="2599" y="3245"/>
                <a:ext cx="351" cy="3"/>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8" name="Rectangle 526"/>
              <p:cNvSpPr>
                <a:spLocks noChangeArrowheads="1"/>
              </p:cNvSpPr>
              <p:nvPr/>
            </p:nvSpPr>
            <p:spPr bwMode="auto">
              <a:xfrm>
                <a:off x="2599" y="3248"/>
                <a:ext cx="351" cy="5"/>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79" name="Rectangle 527"/>
              <p:cNvSpPr>
                <a:spLocks noChangeArrowheads="1"/>
              </p:cNvSpPr>
              <p:nvPr/>
            </p:nvSpPr>
            <p:spPr bwMode="auto">
              <a:xfrm>
                <a:off x="2599" y="3253"/>
                <a:ext cx="351" cy="4"/>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0" name="Rectangle 528"/>
              <p:cNvSpPr>
                <a:spLocks noChangeArrowheads="1"/>
              </p:cNvSpPr>
              <p:nvPr/>
            </p:nvSpPr>
            <p:spPr bwMode="auto">
              <a:xfrm>
                <a:off x="2599" y="3257"/>
                <a:ext cx="351" cy="5"/>
              </a:xfrm>
              <a:prstGeom prst="rect">
                <a:avLst/>
              </a:prstGeom>
              <a:solidFill>
                <a:srgbClr val="0000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1" name="Rectangle 529"/>
              <p:cNvSpPr>
                <a:spLocks noChangeArrowheads="1"/>
              </p:cNvSpPr>
              <p:nvPr/>
            </p:nvSpPr>
            <p:spPr bwMode="auto">
              <a:xfrm>
                <a:off x="2599" y="3262"/>
                <a:ext cx="351" cy="3"/>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2" name="Rectangle 530"/>
              <p:cNvSpPr>
                <a:spLocks noChangeArrowheads="1"/>
              </p:cNvSpPr>
              <p:nvPr/>
            </p:nvSpPr>
            <p:spPr bwMode="auto">
              <a:xfrm>
                <a:off x="2599" y="3265"/>
                <a:ext cx="351" cy="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3" name="Rectangle 531"/>
              <p:cNvSpPr>
                <a:spLocks noChangeArrowheads="1"/>
              </p:cNvSpPr>
              <p:nvPr/>
            </p:nvSpPr>
            <p:spPr bwMode="auto">
              <a:xfrm>
                <a:off x="2599" y="3270"/>
                <a:ext cx="351"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4" name="Rectangle 532"/>
              <p:cNvSpPr>
                <a:spLocks noChangeArrowheads="1"/>
              </p:cNvSpPr>
              <p:nvPr/>
            </p:nvSpPr>
            <p:spPr bwMode="auto">
              <a:xfrm>
                <a:off x="2599" y="3274"/>
                <a:ext cx="351" cy="5"/>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5" name="Rectangle 533"/>
              <p:cNvSpPr>
                <a:spLocks noChangeArrowheads="1"/>
              </p:cNvSpPr>
              <p:nvPr/>
            </p:nvSpPr>
            <p:spPr bwMode="auto">
              <a:xfrm>
                <a:off x="2599" y="3279"/>
                <a:ext cx="351" cy="3"/>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6" name="Rectangle 534"/>
              <p:cNvSpPr>
                <a:spLocks noChangeArrowheads="1"/>
              </p:cNvSpPr>
              <p:nvPr/>
            </p:nvSpPr>
            <p:spPr bwMode="auto">
              <a:xfrm>
                <a:off x="2599" y="3282"/>
                <a:ext cx="351" cy="5"/>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7" name="Rectangle 535"/>
              <p:cNvSpPr>
                <a:spLocks noChangeArrowheads="1"/>
              </p:cNvSpPr>
              <p:nvPr/>
            </p:nvSpPr>
            <p:spPr bwMode="auto">
              <a:xfrm>
                <a:off x="2599" y="3287"/>
                <a:ext cx="351" cy="4"/>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8" name="Rectangle 536"/>
              <p:cNvSpPr>
                <a:spLocks noChangeArrowheads="1"/>
              </p:cNvSpPr>
              <p:nvPr/>
            </p:nvSpPr>
            <p:spPr bwMode="auto">
              <a:xfrm>
                <a:off x="2599" y="3291"/>
                <a:ext cx="351" cy="4"/>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89" name="Rectangle 537"/>
              <p:cNvSpPr>
                <a:spLocks noChangeArrowheads="1"/>
              </p:cNvSpPr>
              <p:nvPr/>
            </p:nvSpPr>
            <p:spPr bwMode="auto">
              <a:xfrm>
                <a:off x="2599" y="3295"/>
                <a:ext cx="351" cy="4"/>
              </a:xfrm>
              <a:prstGeom prst="rect">
                <a:avLst/>
              </a:prstGeom>
              <a:solidFill>
                <a:srgbClr val="00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0" name="Rectangle 538"/>
              <p:cNvSpPr>
                <a:spLocks noChangeArrowheads="1"/>
              </p:cNvSpPr>
              <p:nvPr/>
            </p:nvSpPr>
            <p:spPr bwMode="auto">
              <a:xfrm>
                <a:off x="2599" y="3299"/>
                <a:ext cx="351" cy="5"/>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1" name="Rectangle 539"/>
              <p:cNvSpPr>
                <a:spLocks noChangeArrowheads="1"/>
              </p:cNvSpPr>
              <p:nvPr/>
            </p:nvSpPr>
            <p:spPr bwMode="auto">
              <a:xfrm>
                <a:off x="2599" y="3304"/>
                <a:ext cx="351" cy="4"/>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2" name="Rectangle 540"/>
              <p:cNvSpPr>
                <a:spLocks noChangeArrowheads="1"/>
              </p:cNvSpPr>
              <p:nvPr/>
            </p:nvSpPr>
            <p:spPr bwMode="auto">
              <a:xfrm>
                <a:off x="2599" y="3308"/>
                <a:ext cx="351" cy="4"/>
              </a:xfrm>
              <a:prstGeom prst="rect">
                <a:avLst/>
              </a:prstGeom>
              <a:solidFill>
                <a:srgbClr val="000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3" name="Rectangle 541"/>
              <p:cNvSpPr>
                <a:spLocks noChangeArrowheads="1"/>
              </p:cNvSpPr>
              <p:nvPr/>
            </p:nvSpPr>
            <p:spPr bwMode="auto">
              <a:xfrm>
                <a:off x="2599" y="3312"/>
                <a:ext cx="351" cy="4"/>
              </a:xfrm>
              <a:prstGeom prst="rect">
                <a:avLst/>
              </a:prstGeom>
              <a:solidFill>
                <a:srgbClr val="000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4" name="Rectangle 542"/>
              <p:cNvSpPr>
                <a:spLocks noChangeArrowheads="1"/>
              </p:cNvSpPr>
              <p:nvPr/>
            </p:nvSpPr>
            <p:spPr bwMode="auto">
              <a:xfrm>
                <a:off x="2599" y="3316"/>
                <a:ext cx="351" cy="5"/>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5" name="Rectangle 543"/>
              <p:cNvSpPr>
                <a:spLocks noChangeArrowheads="1"/>
              </p:cNvSpPr>
              <p:nvPr/>
            </p:nvSpPr>
            <p:spPr bwMode="auto">
              <a:xfrm>
                <a:off x="2599" y="3321"/>
                <a:ext cx="351" cy="4"/>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6" name="Rectangle 544"/>
              <p:cNvSpPr>
                <a:spLocks noChangeArrowheads="1"/>
              </p:cNvSpPr>
              <p:nvPr/>
            </p:nvSpPr>
            <p:spPr bwMode="auto">
              <a:xfrm>
                <a:off x="2599" y="3325"/>
                <a:ext cx="351" cy="4"/>
              </a:xfrm>
              <a:prstGeom prst="rect">
                <a:avLst/>
              </a:prstGeom>
              <a:solidFill>
                <a:srgbClr val="000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7" name="Rectangle 545"/>
              <p:cNvSpPr>
                <a:spLocks noChangeArrowheads="1"/>
              </p:cNvSpPr>
              <p:nvPr/>
            </p:nvSpPr>
            <p:spPr bwMode="auto">
              <a:xfrm>
                <a:off x="2599" y="3329"/>
                <a:ext cx="351" cy="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8" name="Rectangle 546"/>
              <p:cNvSpPr>
                <a:spLocks noChangeArrowheads="1"/>
              </p:cNvSpPr>
              <p:nvPr/>
            </p:nvSpPr>
            <p:spPr bwMode="auto">
              <a:xfrm>
                <a:off x="2599" y="3333"/>
                <a:ext cx="351" cy="5"/>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099" name="Rectangle 547"/>
              <p:cNvSpPr>
                <a:spLocks noChangeArrowheads="1"/>
              </p:cNvSpPr>
              <p:nvPr/>
            </p:nvSpPr>
            <p:spPr bwMode="auto">
              <a:xfrm>
                <a:off x="2599" y="3338"/>
                <a:ext cx="351" cy="4"/>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0" name="Rectangle 548"/>
              <p:cNvSpPr>
                <a:spLocks noChangeArrowheads="1"/>
              </p:cNvSpPr>
              <p:nvPr/>
            </p:nvSpPr>
            <p:spPr bwMode="auto">
              <a:xfrm>
                <a:off x="2599" y="3342"/>
                <a:ext cx="351" cy="4"/>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1" name="Rectangle 549"/>
              <p:cNvSpPr>
                <a:spLocks noChangeArrowheads="1"/>
              </p:cNvSpPr>
              <p:nvPr/>
            </p:nvSpPr>
            <p:spPr bwMode="auto">
              <a:xfrm>
                <a:off x="2599" y="3346"/>
                <a:ext cx="351" cy="4"/>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2" name="Rectangle 550"/>
              <p:cNvSpPr>
                <a:spLocks noChangeArrowheads="1"/>
              </p:cNvSpPr>
              <p:nvPr/>
            </p:nvSpPr>
            <p:spPr bwMode="auto">
              <a:xfrm>
                <a:off x="2599" y="3350"/>
                <a:ext cx="351" cy="5"/>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3" name="Rectangle 551"/>
              <p:cNvSpPr>
                <a:spLocks noChangeArrowheads="1"/>
              </p:cNvSpPr>
              <p:nvPr/>
            </p:nvSpPr>
            <p:spPr bwMode="auto">
              <a:xfrm>
                <a:off x="2599" y="3355"/>
                <a:ext cx="351" cy="3"/>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4" name="Rectangle 552"/>
              <p:cNvSpPr>
                <a:spLocks noChangeArrowheads="1"/>
              </p:cNvSpPr>
              <p:nvPr/>
            </p:nvSpPr>
            <p:spPr bwMode="auto">
              <a:xfrm>
                <a:off x="2599" y="3358"/>
                <a:ext cx="351" cy="5"/>
              </a:xfrm>
              <a:prstGeom prst="rect">
                <a:avLst/>
              </a:prstGeom>
              <a:solidFill>
                <a:srgbClr val="0000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5" name="Rectangle 553"/>
              <p:cNvSpPr>
                <a:spLocks noChangeArrowheads="1"/>
              </p:cNvSpPr>
              <p:nvPr/>
            </p:nvSpPr>
            <p:spPr bwMode="auto">
              <a:xfrm>
                <a:off x="2599" y="3363"/>
                <a:ext cx="351" cy="4"/>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6" name="Rectangle 554"/>
              <p:cNvSpPr>
                <a:spLocks noChangeArrowheads="1"/>
              </p:cNvSpPr>
              <p:nvPr/>
            </p:nvSpPr>
            <p:spPr bwMode="auto">
              <a:xfrm>
                <a:off x="2599" y="3367"/>
                <a:ext cx="351" cy="5"/>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7" name="Rectangle 555"/>
              <p:cNvSpPr>
                <a:spLocks noChangeArrowheads="1"/>
              </p:cNvSpPr>
              <p:nvPr/>
            </p:nvSpPr>
            <p:spPr bwMode="auto">
              <a:xfrm>
                <a:off x="2599" y="3372"/>
                <a:ext cx="351" cy="3"/>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8" name="Rectangle 556"/>
              <p:cNvSpPr>
                <a:spLocks noChangeArrowheads="1"/>
              </p:cNvSpPr>
              <p:nvPr/>
            </p:nvSpPr>
            <p:spPr bwMode="auto">
              <a:xfrm>
                <a:off x="2599" y="3375"/>
                <a:ext cx="351" cy="5"/>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09" name="Rectangle 557"/>
              <p:cNvSpPr>
                <a:spLocks noChangeArrowheads="1"/>
              </p:cNvSpPr>
              <p:nvPr/>
            </p:nvSpPr>
            <p:spPr bwMode="auto">
              <a:xfrm>
                <a:off x="2599" y="3380"/>
                <a:ext cx="351" cy="4"/>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10" name="Rectangle 558"/>
              <p:cNvSpPr>
                <a:spLocks noChangeArrowheads="1"/>
              </p:cNvSpPr>
              <p:nvPr/>
            </p:nvSpPr>
            <p:spPr bwMode="auto">
              <a:xfrm>
                <a:off x="2599" y="3384"/>
                <a:ext cx="351" cy="5"/>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11" name="Rectangle 559"/>
              <p:cNvSpPr>
                <a:spLocks noChangeArrowheads="1"/>
              </p:cNvSpPr>
              <p:nvPr/>
            </p:nvSpPr>
            <p:spPr bwMode="auto">
              <a:xfrm>
                <a:off x="2599" y="3389"/>
                <a:ext cx="351" cy="3"/>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12" name="Rectangle 560"/>
              <p:cNvSpPr>
                <a:spLocks noChangeArrowheads="1"/>
              </p:cNvSpPr>
              <p:nvPr/>
            </p:nvSpPr>
            <p:spPr bwMode="auto">
              <a:xfrm>
                <a:off x="2599" y="3392"/>
                <a:ext cx="351" cy="5"/>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13" name="Rectangle 561"/>
              <p:cNvSpPr>
                <a:spLocks noChangeArrowheads="1"/>
              </p:cNvSpPr>
              <p:nvPr/>
            </p:nvSpPr>
            <p:spPr bwMode="auto">
              <a:xfrm>
                <a:off x="2599" y="3397"/>
                <a:ext cx="351" cy="4"/>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14" name="Rectangle 562"/>
              <p:cNvSpPr>
                <a:spLocks noChangeArrowheads="1"/>
              </p:cNvSpPr>
              <p:nvPr/>
            </p:nvSpPr>
            <p:spPr bwMode="auto">
              <a:xfrm>
                <a:off x="2599" y="3401"/>
                <a:ext cx="351" cy="4"/>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15" name="Rectangle 563"/>
              <p:cNvSpPr>
                <a:spLocks noChangeArrowheads="1"/>
              </p:cNvSpPr>
              <p:nvPr/>
            </p:nvSpPr>
            <p:spPr bwMode="auto">
              <a:xfrm>
                <a:off x="2599" y="3405"/>
                <a:ext cx="351" cy="4"/>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116" name="Rectangle 564"/>
            <p:cNvSpPr>
              <a:spLocks noChangeArrowheads="1"/>
            </p:cNvSpPr>
            <p:nvPr/>
          </p:nvSpPr>
          <p:spPr bwMode="auto">
            <a:xfrm>
              <a:off x="2599" y="2244"/>
              <a:ext cx="351" cy="116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280117" name="Group 565"/>
            <p:cNvGrpSpPr>
              <a:grpSpLocks/>
            </p:cNvGrpSpPr>
            <p:nvPr/>
          </p:nvGrpSpPr>
          <p:grpSpPr bwMode="auto">
            <a:xfrm>
              <a:off x="3827" y="2549"/>
              <a:ext cx="351" cy="860"/>
              <a:chOff x="3827" y="2549"/>
              <a:chExt cx="351" cy="860"/>
            </a:xfrm>
          </p:grpSpPr>
          <p:grpSp>
            <p:nvGrpSpPr>
              <p:cNvPr id="280118" name="Group 566"/>
              <p:cNvGrpSpPr>
                <a:grpSpLocks/>
              </p:cNvGrpSpPr>
              <p:nvPr/>
            </p:nvGrpSpPr>
            <p:grpSpPr bwMode="auto">
              <a:xfrm>
                <a:off x="3827" y="2549"/>
                <a:ext cx="351" cy="623"/>
                <a:chOff x="3827" y="2549"/>
                <a:chExt cx="351" cy="623"/>
              </a:xfrm>
            </p:grpSpPr>
            <p:sp>
              <p:nvSpPr>
                <p:cNvPr id="280119" name="Rectangle 567"/>
                <p:cNvSpPr>
                  <a:spLocks noChangeArrowheads="1"/>
                </p:cNvSpPr>
                <p:nvPr/>
              </p:nvSpPr>
              <p:spPr bwMode="auto">
                <a:xfrm>
                  <a:off x="3827" y="2549"/>
                  <a:ext cx="351" cy="3"/>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0" name="Rectangle 568"/>
                <p:cNvSpPr>
                  <a:spLocks noChangeArrowheads="1"/>
                </p:cNvSpPr>
                <p:nvPr/>
              </p:nvSpPr>
              <p:spPr bwMode="auto">
                <a:xfrm>
                  <a:off x="3827" y="2552"/>
                  <a:ext cx="351" cy="3"/>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1" name="Rectangle 569"/>
                <p:cNvSpPr>
                  <a:spLocks noChangeArrowheads="1"/>
                </p:cNvSpPr>
                <p:nvPr/>
              </p:nvSpPr>
              <p:spPr bwMode="auto">
                <a:xfrm>
                  <a:off x="3827" y="2555"/>
                  <a:ext cx="351" cy="3"/>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2" name="Rectangle 570"/>
                <p:cNvSpPr>
                  <a:spLocks noChangeArrowheads="1"/>
                </p:cNvSpPr>
                <p:nvPr/>
              </p:nvSpPr>
              <p:spPr bwMode="auto">
                <a:xfrm>
                  <a:off x="3827" y="2558"/>
                  <a:ext cx="351" cy="3"/>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3" name="Rectangle 571"/>
                <p:cNvSpPr>
                  <a:spLocks noChangeArrowheads="1"/>
                </p:cNvSpPr>
                <p:nvPr/>
              </p:nvSpPr>
              <p:spPr bwMode="auto">
                <a:xfrm>
                  <a:off x="3827" y="2561"/>
                  <a:ext cx="351" cy="4"/>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4" name="Rectangle 572"/>
                <p:cNvSpPr>
                  <a:spLocks noChangeArrowheads="1"/>
                </p:cNvSpPr>
                <p:nvPr/>
              </p:nvSpPr>
              <p:spPr bwMode="auto">
                <a:xfrm>
                  <a:off x="3827" y="2565"/>
                  <a:ext cx="351" cy="3"/>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5" name="Rectangle 573"/>
                <p:cNvSpPr>
                  <a:spLocks noChangeArrowheads="1"/>
                </p:cNvSpPr>
                <p:nvPr/>
              </p:nvSpPr>
              <p:spPr bwMode="auto">
                <a:xfrm>
                  <a:off x="3827" y="2568"/>
                  <a:ext cx="351" cy="2"/>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6" name="Rectangle 574"/>
                <p:cNvSpPr>
                  <a:spLocks noChangeArrowheads="1"/>
                </p:cNvSpPr>
                <p:nvPr/>
              </p:nvSpPr>
              <p:spPr bwMode="auto">
                <a:xfrm>
                  <a:off x="3827" y="2570"/>
                  <a:ext cx="351" cy="4"/>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7" name="Rectangle 575"/>
                <p:cNvSpPr>
                  <a:spLocks noChangeArrowheads="1"/>
                </p:cNvSpPr>
                <p:nvPr/>
              </p:nvSpPr>
              <p:spPr bwMode="auto">
                <a:xfrm>
                  <a:off x="3827" y="2574"/>
                  <a:ext cx="351" cy="3"/>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8" name="Rectangle 576"/>
                <p:cNvSpPr>
                  <a:spLocks noChangeArrowheads="1"/>
                </p:cNvSpPr>
                <p:nvPr/>
              </p:nvSpPr>
              <p:spPr bwMode="auto">
                <a:xfrm>
                  <a:off x="3827" y="2577"/>
                  <a:ext cx="351" cy="3"/>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29" name="Rectangle 577"/>
                <p:cNvSpPr>
                  <a:spLocks noChangeArrowheads="1"/>
                </p:cNvSpPr>
                <p:nvPr/>
              </p:nvSpPr>
              <p:spPr bwMode="auto">
                <a:xfrm>
                  <a:off x="3827" y="2580"/>
                  <a:ext cx="351" cy="3"/>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0" name="Rectangle 578"/>
                <p:cNvSpPr>
                  <a:spLocks noChangeArrowheads="1"/>
                </p:cNvSpPr>
                <p:nvPr/>
              </p:nvSpPr>
              <p:spPr bwMode="auto">
                <a:xfrm>
                  <a:off x="3827" y="2583"/>
                  <a:ext cx="351" cy="3"/>
                </a:xfrm>
                <a:prstGeom prst="rect">
                  <a:avLst/>
                </a:prstGeom>
                <a:solidFill>
                  <a:srgbClr val="0000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1" name="Rectangle 579"/>
                <p:cNvSpPr>
                  <a:spLocks noChangeArrowheads="1"/>
                </p:cNvSpPr>
                <p:nvPr/>
              </p:nvSpPr>
              <p:spPr bwMode="auto">
                <a:xfrm>
                  <a:off x="3827" y="2586"/>
                  <a:ext cx="351" cy="3"/>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2" name="Rectangle 580"/>
                <p:cNvSpPr>
                  <a:spLocks noChangeArrowheads="1"/>
                </p:cNvSpPr>
                <p:nvPr/>
              </p:nvSpPr>
              <p:spPr bwMode="auto">
                <a:xfrm>
                  <a:off x="3827" y="2589"/>
                  <a:ext cx="351" cy="3"/>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3" name="Rectangle 581"/>
                <p:cNvSpPr>
                  <a:spLocks noChangeArrowheads="1"/>
                </p:cNvSpPr>
                <p:nvPr/>
              </p:nvSpPr>
              <p:spPr bwMode="auto">
                <a:xfrm>
                  <a:off x="3827" y="2592"/>
                  <a:ext cx="351" cy="4"/>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4" name="Rectangle 582"/>
                <p:cNvSpPr>
                  <a:spLocks noChangeArrowheads="1"/>
                </p:cNvSpPr>
                <p:nvPr/>
              </p:nvSpPr>
              <p:spPr bwMode="auto">
                <a:xfrm>
                  <a:off x="3827" y="2596"/>
                  <a:ext cx="351" cy="3"/>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5" name="Rectangle 583"/>
                <p:cNvSpPr>
                  <a:spLocks noChangeArrowheads="1"/>
                </p:cNvSpPr>
                <p:nvPr/>
              </p:nvSpPr>
              <p:spPr bwMode="auto">
                <a:xfrm>
                  <a:off x="3827" y="2599"/>
                  <a:ext cx="351" cy="2"/>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6" name="Rectangle 584"/>
                <p:cNvSpPr>
                  <a:spLocks noChangeArrowheads="1"/>
                </p:cNvSpPr>
                <p:nvPr/>
              </p:nvSpPr>
              <p:spPr bwMode="auto">
                <a:xfrm>
                  <a:off x="3827" y="2601"/>
                  <a:ext cx="351" cy="4"/>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7" name="Rectangle 585"/>
                <p:cNvSpPr>
                  <a:spLocks noChangeArrowheads="1"/>
                </p:cNvSpPr>
                <p:nvPr/>
              </p:nvSpPr>
              <p:spPr bwMode="auto">
                <a:xfrm>
                  <a:off x="3827" y="2605"/>
                  <a:ext cx="351" cy="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8" name="Rectangle 586"/>
                <p:cNvSpPr>
                  <a:spLocks noChangeArrowheads="1"/>
                </p:cNvSpPr>
                <p:nvPr/>
              </p:nvSpPr>
              <p:spPr bwMode="auto">
                <a:xfrm>
                  <a:off x="3827" y="2608"/>
                  <a:ext cx="351" cy="3"/>
                </a:xfrm>
                <a:prstGeom prst="rect">
                  <a:avLst/>
                </a:prstGeom>
                <a:solidFill>
                  <a:srgbClr val="000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39" name="Rectangle 587"/>
                <p:cNvSpPr>
                  <a:spLocks noChangeArrowheads="1"/>
                </p:cNvSpPr>
                <p:nvPr/>
              </p:nvSpPr>
              <p:spPr bwMode="auto">
                <a:xfrm>
                  <a:off x="3827" y="2611"/>
                  <a:ext cx="351" cy="4"/>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0" name="Rectangle 588"/>
                <p:cNvSpPr>
                  <a:spLocks noChangeArrowheads="1"/>
                </p:cNvSpPr>
                <p:nvPr/>
              </p:nvSpPr>
              <p:spPr bwMode="auto">
                <a:xfrm>
                  <a:off x="3827" y="2615"/>
                  <a:ext cx="351" cy="2"/>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1" name="Rectangle 589"/>
                <p:cNvSpPr>
                  <a:spLocks noChangeArrowheads="1"/>
                </p:cNvSpPr>
                <p:nvPr/>
              </p:nvSpPr>
              <p:spPr bwMode="auto">
                <a:xfrm>
                  <a:off x="3827" y="2617"/>
                  <a:ext cx="351" cy="3"/>
                </a:xfrm>
                <a:prstGeom prst="rect">
                  <a:avLst/>
                </a:prstGeom>
                <a:solidFill>
                  <a:srgbClr val="000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2" name="Rectangle 590"/>
                <p:cNvSpPr>
                  <a:spLocks noChangeArrowheads="1"/>
                </p:cNvSpPr>
                <p:nvPr/>
              </p:nvSpPr>
              <p:spPr bwMode="auto">
                <a:xfrm>
                  <a:off x="3827" y="2620"/>
                  <a:ext cx="351" cy="4"/>
                </a:xfrm>
                <a:prstGeom prst="rect">
                  <a:avLst/>
                </a:prstGeom>
                <a:solidFill>
                  <a:srgbClr val="000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3" name="Rectangle 591"/>
                <p:cNvSpPr>
                  <a:spLocks noChangeArrowheads="1"/>
                </p:cNvSpPr>
                <p:nvPr/>
              </p:nvSpPr>
              <p:spPr bwMode="auto">
                <a:xfrm>
                  <a:off x="3827" y="2624"/>
                  <a:ext cx="351" cy="3"/>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4" name="Rectangle 592"/>
                <p:cNvSpPr>
                  <a:spLocks noChangeArrowheads="1"/>
                </p:cNvSpPr>
                <p:nvPr/>
              </p:nvSpPr>
              <p:spPr bwMode="auto">
                <a:xfrm>
                  <a:off x="3827" y="2627"/>
                  <a:ext cx="351" cy="3"/>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5" name="Rectangle 593"/>
                <p:cNvSpPr>
                  <a:spLocks noChangeArrowheads="1"/>
                </p:cNvSpPr>
                <p:nvPr/>
              </p:nvSpPr>
              <p:spPr bwMode="auto">
                <a:xfrm>
                  <a:off x="3827" y="2630"/>
                  <a:ext cx="351" cy="3"/>
                </a:xfrm>
                <a:prstGeom prst="rect">
                  <a:avLst/>
                </a:prstGeom>
                <a:solidFill>
                  <a:srgbClr val="00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6" name="Rectangle 594"/>
                <p:cNvSpPr>
                  <a:spLocks noChangeArrowheads="1"/>
                </p:cNvSpPr>
                <p:nvPr/>
              </p:nvSpPr>
              <p:spPr bwMode="auto">
                <a:xfrm>
                  <a:off x="3827" y="2633"/>
                  <a:ext cx="351" cy="3"/>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7" name="Rectangle 595"/>
                <p:cNvSpPr>
                  <a:spLocks noChangeArrowheads="1"/>
                </p:cNvSpPr>
                <p:nvPr/>
              </p:nvSpPr>
              <p:spPr bwMode="auto">
                <a:xfrm>
                  <a:off x="3827" y="2636"/>
                  <a:ext cx="351" cy="3"/>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8" name="Rectangle 596"/>
                <p:cNvSpPr>
                  <a:spLocks noChangeArrowheads="1"/>
                </p:cNvSpPr>
                <p:nvPr/>
              </p:nvSpPr>
              <p:spPr bwMode="auto">
                <a:xfrm>
                  <a:off x="3827" y="2639"/>
                  <a:ext cx="351" cy="3"/>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49" name="Rectangle 597"/>
                <p:cNvSpPr>
                  <a:spLocks noChangeArrowheads="1"/>
                </p:cNvSpPr>
                <p:nvPr/>
              </p:nvSpPr>
              <p:spPr bwMode="auto">
                <a:xfrm>
                  <a:off x="3827" y="2642"/>
                  <a:ext cx="351" cy="4"/>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0" name="Rectangle 598"/>
                <p:cNvSpPr>
                  <a:spLocks noChangeArrowheads="1"/>
                </p:cNvSpPr>
                <p:nvPr/>
              </p:nvSpPr>
              <p:spPr bwMode="auto">
                <a:xfrm>
                  <a:off x="3827" y="2646"/>
                  <a:ext cx="351" cy="2"/>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1" name="Rectangle 599"/>
                <p:cNvSpPr>
                  <a:spLocks noChangeArrowheads="1"/>
                </p:cNvSpPr>
                <p:nvPr/>
              </p:nvSpPr>
              <p:spPr bwMode="auto">
                <a:xfrm>
                  <a:off x="3827" y="2648"/>
                  <a:ext cx="351" cy="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2" name="Rectangle 600"/>
                <p:cNvSpPr>
                  <a:spLocks noChangeArrowheads="1"/>
                </p:cNvSpPr>
                <p:nvPr/>
              </p:nvSpPr>
              <p:spPr bwMode="auto">
                <a:xfrm>
                  <a:off x="3827" y="2651"/>
                  <a:ext cx="351" cy="4"/>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3" name="Rectangle 601"/>
                <p:cNvSpPr>
                  <a:spLocks noChangeArrowheads="1"/>
                </p:cNvSpPr>
                <p:nvPr/>
              </p:nvSpPr>
              <p:spPr bwMode="auto">
                <a:xfrm>
                  <a:off x="3827" y="2655"/>
                  <a:ext cx="351" cy="3"/>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4" name="Rectangle 602"/>
                <p:cNvSpPr>
                  <a:spLocks noChangeArrowheads="1"/>
                </p:cNvSpPr>
                <p:nvPr/>
              </p:nvSpPr>
              <p:spPr bwMode="auto">
                <a:xfrm>
                  <a:off x="3827" y="2658"/>
                  <a:ext cx="351" cy="3"/>
                </a:xfrm>
                <a:prstGeom prst="rect">
                  <a:avLst/>
                </a:prstGeom>
                <a:solidFill>
                  <a:srgbClr val="0000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5" name="Rectangle 603"/>
                <p:cNvSpPr>
                  <a:spLocks noChangeArrowheads="1"/>
                </p:cNvSpPr>
                <p:nvPr/>
              </p:nvSpPr>
              <p:spPr bwMode="auto">
                <a:xfrm>
                  <a:off x="3827" y="2661"/>
                  <a:ext cx="351" cy="3"/>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6" name="Rectangle 604"/>
                <p:cNvSpPr>
                  <a:spLocks noChangeArrowheads="1"/>
                </p:cNvSpPr>
                <p:nvPr/>
              </p:nvSpPr>
              <p:spPr bwMode="auto">
                <a:xfrm>
                  <a:off x="3827" y="2664"/>
                  <a:ext cx="351" cy="3"/>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7" name="Rectangle 605"/>
                <p:cNvSpPr>
                  <a:spLocks noChangeArrowheads="1"/>
                </p:cNvSpPr>
                <p:nvPr/>
              </p:nvSpPr>
              <p:spPr bwMode="auto">
                <a:xfrm>
                  <a:off x="3827" y="2667"/>
                  <a:ext cx="351" cy="3"/>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8" name="Rectangle 606"/>
                <p:cNvSpPr>
                  <a:spLocks noChangeArrowheads="1"/>
                </p:cNvSpPr>
                <p:nvPr/>
              </p:nvSpPr>
              <p:spPr bwMode="auto">
                <a:xfrm>
                  <a:off x="3827" y="2670"/>
                  <a:ext cx="351" cy="4"/>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59" name="Rectangle 607"/>
                <p:cNvSpPr>
                  <a:spLocks noChangeArrowheads="1"/>
                </p:cNvSpPr>
                <p:nvPr/>
              </p:nvSpPr>
              <p:spPr bwMode="auto">
                <a:xfrm>
                  <a:off x="3827" y="2674"/>
                  <a:ext cx="351" cy="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0" name="Rectangle 608"/>
                <p:cNvSpPr>
                  <a:spLocks noChangeArrowheads="1"/>
                </p:cNvSpPr>
                <p:nvPr/>
              </p:nvSpPr>
              <p:spPr bwMode="auto">
                <a:xfrm>
                  <a:off x="3827" y="2677"/>
                  <a:ext cx="351" cy="2"/>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1" name="Rectangle 609"/>
                <p:cNvSpPr>
                  <a:spLocks noChangeArrowheads="1"/>
                </p:cNvSpPr>
                <p:nvPr/>
              </p:nvSpPr>
              <p:spPr bwMode="auto">
                <a:xfrm>
                  <a:off x="3827" y="2679"/>
                  <a:ext cx="351" cy="4"/>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2" name="Rectangle 610"/>
                <p:cNvSpPr>
                  <a:spLocks noChangeArrowheads="1"/>
                </p:cNvSpPr>
                <p:nvPr/>
              </p:nvSpPr>
              <p:spPr bwMode="auto">
                <a:xfrm>
                  <a:off x="3827" y="2683"/>
                  <a:ext cx="351" cy="3"/>
                </a:xfrm>
                <a:prstGeom prst="rect">
                  <a:avLst/>
                </a:prstGeom>
                <a:solidFill>
                  <a:srgbClr val="00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3" name="Rectangle 611"/>
                <p:cNvSpPr>
                  <a:spLocks noChangeArrowheads="1"/>
                </p:cNvSpPr>
                <p:nvPr/>
              </p:nvSpPr>
              <p:spPr bwMode="auto">
                <a:xfrm>
                  <a:off x="3827" y="2686"/>
                  <a:ext cx="351" cy="3"/>
                </a:xfrm>
                <a:prstGeom prst="rect">
                  <a:avLst/>
                </a:prstGeom>
                <a:solidFill>
                  <a:srgbClr val="00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4" name="Rectangle 612"/>
                <p:cNvSpPr>
                  <a:spLocks noChangeArrowheads="1"/>
                </p:cNvSpPr>
                <p:nvPr/>
              </p:nvSpPr>
              <p:spPr bwMode="auto">
                <a:xfrm>
                  <a:off x="3827" y="2689"/>
                  <a:ext cx="351" cy="4"/>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5" name="Rectangle 613"/>
                <p:cNvSpPr>
                  <a:spLocks noChangeArrowheads="1"/>
                </p:cNvSpPr>
                <p:nvPr/>
              </p:nvSpPr>
              <p:spPr bwMode="auto">
                <a:xfrm>
                  <a:off x="3827" y="2693"/>
                  <a:ext cx="351" cy="2"/>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6" name="Rectangle 614"/>
                <p:cNvSpPr>
                  <a:spLocks noChangeArrowheads="1"/>
                </p:cNvSpPr>
                <p:nvPr/>
              </p:nvSpPr>
              <p:spPr bwMode="auto">
                <a:xfrm>
                  <a:off x="3827" y="2695"/>
                  <a:ext cx="351" cy="3"/>
                </a:xfrm>
                <a:prstGeom prst="rect">
                  <a:avLst/>
                </a:prstGeom>
                <a:solidFill>
                  <a:srgbClr val="00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7" name="Rectangle 615"/>
                <p:cNvSpPr>
                  <a:spLocks noChangeArrowheads="1"/>
                </p:cNvSpPr>
                <p:nvPr/>
              </p:nvSpPr>
              <p:spPr bwMode="auto">
                <a:xfrm>
                  <a:off x="3827" y="2698"/>
                  <a:ext cx="351" cy="3"/>
                </a:xfrm>
                <a:prstGeom prst="rect">
                  <a:avLst/>
                </a:prstGeom>
                <a:solidFill>
                  <a:srgbClr val="000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8" name="Rectangle 616"/>
                <p:cNvSpPr>
                  <a:spLocks noChangeArrowheads="1"/>
                </p:cNvSpPr>
                <p:nvPr/>
              </p:nvSpPr>
              <p:spPr bwMode="auto">
                <a:xfrm>
                  <a:off x="3827" y="2701"/>
                  <a:ext cx="351" cy="4"/>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69" name="Rectangle 617"/>
                <p:cNvSpPr>
                  <a:spLocks noChangeArrowheads="1"/>
                </p:cNvSpPr>
                <p:nvPr/>
              </p:nvSpPr>
              <p:spPr bwMode="auto">
                <a:xfrm>
                  <a:off x="3827" y="2705"/>
                  <a:ext cx="351" cy="3"/>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0" name="Rectangle 618"/>
                <p:cNvSpPr>
                  <a:spLocks noChangeArrowheads="1"/>
                </p:cNvSpPr>
                <p:nvPr/>
              </p:nvSpPr>
              <p:spPr bwMode="auto">
                <a:xfrm>
                  <a:off x="3827" y="2708"/>
                  <a:ext cx="351" cy="2"/>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1" name="Rectangle 619"/>
                <p:cNvSpPr>
                  <a:spLocks noChangeArrowheads="1"/>
                </p:cNvSpPr>
                <p:nvPr/>
              </p:nvSpPr>
              <p:spPr bwMode="auto">
                <a:xfrm>
                  <a:off x="3827" y="2710"/>
                  <a:ext cx="351" cy="4"/>
                </a:xfrm>
                <a:prstGeom prst="rect">
                  <a:avLst/>
                </a:prstGeom>
                <a:solidFill>
                  <a:srgbClr val="00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2" name="Rectangle 620"/>
                <p:cNvSpPr>
                  <a:spLocks noChangeArrowheads="1"/>
                </p:cNvSpPr>
                <p:nvPr/>
              </p:nvSpPr>
              <p:spPr bwMode="auto">
                <a:xfrm>
                  <a:off x="3827" y="2714"/>
                  <a:ext cx="351" cy="3"/>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3" name="Rectangle 621"/>
                <p:cNvSpPr>
                  <a:spLocks noChangeArrowheads="1"/>
                </p:cNvSpPr>
                <p:nvPr/>
              </p:nvSpPr>
              <p:spPr bwMode="auto">
                <a:xfrm>
                  <a:off x="3827" y="2717"/>
                  <a:ext cx="351" cy="3"/>
                </a:xfrm>
                <a:prstGeom prst="rect">
                  <a:avLst/>
                </a:prstGeom>
                <a:solidFill>
                  <a:srgbClr val="0000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4" name="Rectangle 622"/>
                <p:cNvSpPr>
                  <a:spLocks noChangeArrowheads="1"/>
                </p:cNvSpPr>
                <p:nvPr/>
              </p:nvSpPr>
              <p:spPr bwMode="auto">
                <a:xfrm>
                  <a:off x="3827" y="2720"/>
                  <a:ext cx="351" cy="4"/>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5" name="Rectangle 623"/>
                <p:cNvSpPr>
                  <a:spLocks noChangeArrowheads="1"/>
                </p:cNvSpPr>
                <p:nvPr/>
              </p:nvSpPr>
              <p:spPr bwMode="auto">
                <a:xfrm>
                  <a:off x="3827" y="2724"/>
                  <a:ext cx="351" cy="2"/>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6" name="Rectangle 624"/>
                <p:cNvSpPr>
                  <a:spLocks noChangeArrowheads="1"/>
                </p:cNvSpPr>
                <p:nvPr/>
              </p:nvSpPr>
              <p:spPr bwMode="auto">
                <a:xfrm>
                  <a:off x="3827" y="2726"/>
                  <a:ext cx="351" cy="3"/>
                </a:xfrm>
                <a:prstGeom prst="rect">
                  <a:avLst/>
                </a:prstGeom>
                <a:solidFill>
                  <a:srgbClr val="0000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7" name="Rectangle 625"/>
                <p:cNvSpPr>
                  <a:spLocks noChangeArrowheads="1"/>
                </p:cNvSpPr>
                <p:nvPr/>
              </p:nvSpPr>
              <p:spPr bwMode="auto">
                <a:xfrm>
                  <a:off x="3827" y="2729"/>
                  <a:ext cx="351" cy="4"/>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8" name="Rectangle 626"/>
                <p:cNvSpPr>
                  <a:spLocks noChangeArrowheads="1"/>
                </p:cNvSpPr>
                <p:nvPr/>
              </p:nvSpPr>
              <p:spPr bwMode="auto">
                <a:xfrm>
                  <a:off x="3827" y="2733"/>
                  <a:ext cx="351" cy="3"/>
                </a:xfrm>
                <a:prstGeom prst="rect">
                  <a:avLst/>
                </a:prstGeom>
                <a:solidFill>
                  <a:srgbClr val="00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79" name="Rectangle 627"/>
                <p:cNvSpPr>
                  <a:spLocks noChangeArrowheads="1"/>
                </p:cNvSpPr>
                <p:nvPr/>
              </p:nvSpPr>
              <p:spPr bwMode="auto">
                <a:xfrm>
                  <a:off x="3827" y="2736"/>
                  <a:ext cx="351" cy="3"/>
                </a:xfrm>
                <a:prstGeom prst="rect">
                  <a:avLst/>
                </a:prstGeom>
                <a:solidFill>
                  <a:srgbClr val="000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0" name="Rectangle 628"/>
                <p:cNvSpPr>
                  <a:spLocks noChangeArrowheads="1"/>
                </p:cNvSpPr>
                <p:nvPr/>
              </p:nvSpPr>
              <p:spPr bwMode="auto">
                <a:xfrm>
                  <a:off x="3827" y="2739"/>
                  <a:ext cx="351" cy="3"/>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1" name="Rectangle 629"/>
                <p:cNvSpPr>
                  <a:spLocks noChangeArrowheads="1"/>
                </p:cNvSpPr>
                <p:nvPr/>
              </p:nvSpPr>
              <p:spPr bwMode="auto">
                <a:xfrm>
                  <a:off x="3827" y="2742"/>
                  <a:ext cx="351" cy="3"/>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2" name="Rectangle 630"/>
                <p:cNvSpPr>
                  <a:spLocks noChangeArrowheads="1"/>
                </p:cNvSpPr>
                <p:nvPr/>
              </p:nvSpPr>
              <p:spPr bwMode="auto">
                <a:xfrm>
                  <a:off x="3827" y="2745"/>
                  <a:ext cx="351" cy="3"/>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3" name="Rectangle 631"/>
                <p:cNvSpPr>
                  <a:spLocks noChangeArrowheads="1"/>
                </p:cNvSpPr>
                <p:nvPr/>
              </p:nvSpPr>
              <p:spPr bwMode="auto">
                <a:xfrm>
                  <a:off x="3827" y="2748"/>
                  <a:ext cx="351" cy="3"/>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4" name="Rectangle 632"/>
                <p:cNvSpPr>
                  <a:spLocks noChangeArrowheads="1"/>
                </p:cNvSpPr>
                <p:nvPr/>
              </p:nvSpPr>
              <p:spPr bwMode="auto">
                <a:xfrm>
                  <a:off x="3827" y="2751"/>
                  <a:ext cx="351" cy="4"/>
                </a:xfrm>
                <a:prstGeom prst="rect">
                  <a:avLst/>
                </a:prstGeom>
                <a:solidFill>
                  <a:srgbClr val="0000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5" name="Rectangle 633"/>
                <p:cNvSpPr>
                  <a:spLocks noChangeArrowheads="1"/>
                </p:cNvSpPr>
                <p:nvPr/>
              </p:nvSpPr>
              <p:spPr bwMode="auto">
                <a:xfrm>
                  <a:off x="3827" y="2755"/>
                  <a:ext cx="351" cy="2"/>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6" name="Rectangle 634"/>
                <p:cNvSpPr>
                  <a:spLocks noChangeArrowheads="1"/>
                </p:cNvSpPr>
                <p:nvPr/>
              </p:nvSpPr>
              <p:spPr bwMode="auto">
                <a:xfrm>
                  <a:off x="3827" y="2757"/>
                  <a:ext cx="351" cy="3"/>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7" name="Rectangle 635"/>
                <p:cNvSpPr>
                  <a:spLocks noChangeArrowheads="1"/>
                </p:cNvSpPr>
                <p:nvPr/>
              </p:nvSpPr>
              <p:spPr bwMode="auto">
                <a:xfrm>
                  <a:off x="3827" y="2760"/>
                  <a:ext cx="351" cy="4"/>
                </a:xfrm>
                <a:prstGeom prst="rect">
                  <a:avLst/>
                </a:prstGeom>
                <a:solidFill>
                  <a:srgbClr val="000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8" name="Rectangle 636"/>
                <p:cNvSpPr>
                  <a:spLocks noChangeArrowheads="1"/>
                </p:cNvSpPr>
                <p:nvPr/>
              </p:nvSpPr>
              <p:spPr bwMode="auto">
                <a:xfrm>
                  <a:off x="3827" y="2764"/>
                  <a:ext cx="351" cy="3"/>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89" name="Rectangle 637"/>
                <p:cNvSpPr>
                  <a:spLocks noChangeArrowheads="1"/>
                </p:cNvSpPr>
                <p:nvPr/>
              </p:nvSpPr>
              <p:spPr bwMode="auto">
                <a:xfrm>
                  <a:off x="3827" y="2767"/>
                  <a:ext cx="351" cy="3"/>
                </a:xfrm>
                <a:prstGeom prst="rect">
                  <a:avLst/>
                </a:prstGeom>
                <a:solidFill>
                  <a:srgbClr val="0000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0" name="Rectangle 638"/>
                <p:cNvSpPr>
                  <a:spLocks noChangeArrowheads="1"/>
                </p:cNvSpPr>
                <p:nvPr/>
              </p:nvSpPr>
              <p:spPr bwMode="auto">
                <a:xfrm>
                  <a:off x="3827" y="2770"/>
                  <a:ext cx="351" cy="3"/>
                </a:xfrm>
                <a:prstGeom prst="rect">
                  <a:avLst/>
                </a:prstGeom>
                <a:solidFill>
                  <a:srgbClr val="0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1" name="Rectangle 639"/>
                <p:cNvSpPr>
                  <a:spLocks noChangeArrowheads="1"/>
                </p:cNvSpPr>
                <p:nvPr/>
              </p:nvSpPr>
              <p:spPr bwMode="auto">
                <a:xfrm>
                  <a:off x="3827" y="2773"/>
                  <a:ext cx="351" cy="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2" name="Rectangle 640"/>
                <p:cNvSpPr>
                  <a:spLocks noChangeArrowheads="1"/>
                </p:cNvSpPr>
                <p:nvPr/>
              </p:nvSpPr>
              <p:spPr bwMode="auto">
                <a:xfrm>
                  <a:off x="3827" y="2776"/>
                  <a:ext cx="351" cy="3"/>
                </a:xfrm>
                <a:prstGeom prst="rect">
                  <a:avLst/>
                </a:prstGeom>
                <a:solidFill>
                  <a:srgbClr val="0000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3" name="Rectangle 641"/>
                <p:cNvSpPr>
                  <a:spLocks noChangeArrowheads="1"/>
                </p:cNvSpPr>
                <p:nvPr/>
              </p:nvSpPr>
              <p:spPr bwMode="auto">
                <a:xfrm>
                  <a:off x="3827" y="2779"/>
                  <a:ext cx="351" cy="4"/>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4" name="Rectangle 642"/>
                <p:cNvSpPr>
                  <a:spLocks noChangeArrowheads="1"/>
                </p:cNvSpPr>
                <p:nvPr/>
              </p:nvSpPr>
              <p:spPr bwMode="auto">
                <a:xfrm>
                  <a:off x="3827" y="2783"/>
                  <a:ext cx="351" cy="3"/>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5" name="Rectangle 643"/>
                <p:cNvSpPr>
                  <a:spLocks noChangeArrowheads="1"/>
                </p:cNvSpPr>
                <p:nvPr/>
              </p:nvSpPr>
              <p:spPr bwMode="auto">
                <a:xfrm>
                  <a:off x="3827" y="2786"/>
                  <a:ext cx="351" cy="3"/>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6" name="Rectangle 644"/>
                <p:cNvSpPr>
                  <a:spLocks noChangeArrowheads="1"/>
                </p:cNvSpPr>
                <p:nvPr/>
              </p:nvSpPr>
              <p:spPr bwMode="auto">
                <a:xfrm>
                  <a:off x="3827" y="2789"/>
                  <a:ext cx="351" cy="3"/>
                </a:xfrm>
                <a:prstGeom prst="rect">
                  <a:avLst/>
                </a:prstGeom>
                <a:solidFill>
                  <a:srgbClr val="000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7" name="Rectangle 645"/>
                <p:cNvSpPr>
                  <a:spLocks noChangeArrowheads="1"/>
                </p:cNvSpPr>
                <p:nvPr/>
              </p:nvSpPr>
              <p:spPr bwMode="auto">
                <a:xfrm>
                  <a:off x="3827" y="2792"/>
                  <a:ext cx="351" cy="3"/>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8" name="Rectangle 646"/>
                <p:cNvSpPr>
                  <a:spLocks noChangeArrowheads="1"/>
                </p:cNvSpPr>
                <p:nvPr/>
              </p:nvSpPr>
              <p:spPr bwMode="auto">
                <a:xfrm>
                  <a:off x="3827" y="2795"/>
                  <a:ext cx="351" cy="3"/>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199" name="Rectangle 647"/>
                <p:cNvSpPr>
                  <a:spLocks noChangeArrowheads="1"/>
                </p:cNvSpPr>
                <p:nvPr/>
              </p:nvSpPr>
              <p:spPr bwMode="auto">
                <a:xfrm>
                  <a:off x="3827" y="2798"/>
                  <a:ext cx="351" cy="4"/>
                </a:xfrm>
                <a:prstGeom prst="rect">
                  <a:avLst/>
                </a:prstGeom>
                <a:solidFill>
                  <a:srgbClr val="000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0" name="Rectangle 648"/>
                <p:cNvSpPr>
                  <a:spLocks noChangeArrowheads="1"/>
                </p:cNvSpPr>
                <p:nvPr/>
              </p:nvSpPr>
              <p:spPr bwMode="auto">
                <a:xfrm>
                  <a:off x="3827" y="2802"/>
                  <a:ext cx="351" cy="3"/>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1" name="Rectangle 649"/>
                <p:cNvSpPr>
                  <a:spLocks noChangeArrowheads="1"/>
                </p:cNvSpPr>
                <p:nvPr/>
              </p:nvSpPr>
              <p:spPr bwMode="auto">
                <a:xfrm>
                  <a:off x="3827" y="2805"/>
                  <a:ext cx="351" cy="2"/>
                </a:xfrm>
                <a:prstGeom prst="rect">
                  <a:avLst/>
                </a:prstGeom>
                <a:solidFill>
                  <a:srgbClr val="00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2" name="Rectangle 650"/>
                <p:cNvSpPr>
                  <a:spLocks noChangeArrowheads="1"/>
                </p:cNvSpPr>
                <p:nvPr/>
              </p:nvSpPr>
              <p:spPr bwMode="auto">
                <a:xfrm>
                  <a:off x="3827" y="2807"/>
                  <a:ext cx="351" cy="3"/>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3" name="Rectangle 651"/>
                <p:cNvSpPr>
                  <a:spLocks noChangeArrowheads="1"/>
                </p:cNvSpPr>
                <p:nvPr/>
              </p:nvSpPr>
              <p:spPr bwMode="auto">
                <a:xfrm>
                  <a:off x="3827" y="2810"/>
                  <a:ext cx="351" cy="4"/>
                </a:xfrm>
                <a:prstGeom prst="rect">
                  <a:avLst/>
                </a:prstGeom>
                <a:solidFill>
                  <a:srgbClr val="0000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4" name="Rectangle 652"/>
                <p:cNvSpPr>
                  <a:spLocks noChangeArrowheads="1"/>
                </p:cNvSpPr>
                <p:nvPr/>
              </p:nvSpPr>
              <p:spPr bwMode="auto">
                <a:xfrm>
                  <a:off x="3827" y="2814"/>
                  <a:ext cx="351" cy="3"/>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5" name="Rectangle 653"/>
                <p:cNvSpPr>
                  <a:spLocks noChangeArrowheads="1"/>
                </p:cNvSpPr>
                <p:nvPr/>
              </p:nvSpPr>
              <p:spPr bwMode="auto">
                <a:xfrm>
                  <a:off x="3827" y="2817"/>
                  <a:ext cx="351" cy="3"/>
                </a:xfrm>
                <a:prstGeom prst="rect">
                  <a:avLst/>
                </a:prstGeom>
                <a:solidFill>
                  <a:srgbClr val="000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6" name="Rectangle 654"/>
                <p:cNvSpPr>
                  <a:spLocks noChangeArrowheads="1"/>
                </p:cNvSpPr>
                <p:nvPr/>
              </p:nvSpPr>
              <p:spPr bwMode="auto">
                <a:xfrm>
                  <a:off x="3827" y="2820"/>
                  <a:ext cx="351" cy="3"/>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7" name="Rectangle 655"/>
                <p:cNvSpPr>
                  <a:spLocks noChangeArrowheads="1"/>
                </p:cNvSpPr>
                <p:nvPr/>
              </p:nvSpPr>
              <p:spPr bwMode="auto">
                <a:xfrm>
                  <a:off x="3827" y="2823"/>
                  <a:ext cx="351" cy="3"/>
                </a:xfrm>
                <a:prstGeom prst="rect">
                  <a:avLst/>
                </a:prstGeom>
                <a:solidFill>
                  <a:srgbClr val="000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8" name="Rectangle 656"/>
                <p:cNvSpPr>
                  <a:spLocks noChangeArrowheads="1"/>
                </p:cNvSpPr>
                <p:nvPr/>
              </p:nvSpPr>
              <p:spPr bwMode="auto">
                <a:xfrm>
                  <a:off x="3827" y="2826"/>
                  <a:ext cx="351" cy="3"/>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09" name="Rectangle 657"/>
                <p:cNvSpPr>
                  <a:spLocks noChangeArrowheads="1"/>
                </p:cNvSpPr>
                <p:nvPr/>
              </p:nvSpPr>
              <p:spPr bwMode="auto">
                <a:xfrm>
                  <a:off x="3827" y="2829"/>
                  <a:ext cx="351" cy="4"/>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0" name="Rectangle 658"/>
                <p:cNvSpPr>
                  <a:spLocks noChangeArrowheads="1"/>
                </p:cNvSpPr>
                <p:nvPr/>
              </p:nvSpPr>
              <p:spPr bwMode="auto">
                <a:xfrm>
                  <a:off x="3827" y="2833"/>
                  <a:ext cx="351" cy="3"/>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1" name="Rectangle 659"/>
                <p:cNvSpPr>
                  <a:spLocks noChangeArrowheads="1"/>
                </p:cNvSpPr>
                <p:nvPr/>
              </p:nvSpPr>
              <p:spPr bwMode="auto">
                <a:xfrm>
                  <a:off x="3827" y="2836"/>
                  <a:ext cx="351" cy="2"/>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2" name="Rectangle 660"/>
                <p:cNvSpPr>
                  <a:spLocks noChangeArrowheads="1"/>
                </p:cNvSpPr>
                <p:nvPr/>
              </p:nvSpPr>
              <p:spPr bwMode="auto">
                <a:xfrm>
                  <a:off x="3827" y="2838"/>
                  <a:ext cx="351" cy="4"/>
                </a:xfrm>
                <a:prstGeom prst="rect">
                  <a:avLst/>
                </a:prstGeom>
                <a:solidFill>
                  <a:srgbClr val="0000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3" name="Rectangle 661"/>
                <p:cNvSpPr>
                  <a:spLocks noChangeArrowheads="1"/>
                </p:cNvSpPr>
                <p:nvPr/>
              </p:nvSpPr>
              <p:spPr bwMode="auto">
                <a:xfrm>
                  <a:off x="3827" y="2842"/>
                  <a:ext cx="351" cy="3"/>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4" name="Rectangle 662"/>
                <p:cNvSpPr>
                  <a:spLocks noChangeArrowheads="1"/>
                </p:cNvSpPr>
                <p:nvPr/>
              </p:nvSpPr>
              <p:spPr bwMode="auto">
                <a:xfrm>
                  <a:off x="3827" y="2845"/>
                  <a:ext cx="351" cy="3"/>
                </a:xfrm>
                <a:prstGeom prst="rect">
                  <a:avLst/>
                </a:prstGeom>
                <a:solidFill>
                  <a:srgbClr val="0000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5" name="Rectangle 663"/>
                <p:cNvSpPr>
                  <a:spLocks noChangeArrowheads="1"/>
                </p:cNvSpPr>
                <p:nvPr/>
              </p:nvSpPr>
              <p:spPr bwMode="auto">
                <a:xfrm>
                  <a:off x="3827" y="2848"/>
                  <a:ext cx="351" cy="4"/>
                </a:xfrm>
                <a:prstGeom prst="rect">
                  <a:avLst/>
                </a:prstGeom>
                <a:solidFill>
                  <a:srgbClr val="0000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6" name="Rectangle 664"/>
                <p:cNvSpPr>
                  <a:spLocks noChangeArrowheads="1"/>
                </p:cNvSpPr>
                <p:nvPr/>
              </p:nvSpPr>
              <p:spPr bwMode="auto">
                <a:xfrm>
                  <a:off x="3827" y="2852"/>
                  <a:ext cx="351" cy="2"/>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7" name="Rectangle 665"/>
                <p:cNvSpPr>
                  <a:spLocks noChangeArrowheads="1"/>
                </p:cNvSpPr>
                <p:nvPr/>
              </p:nvSpPr>
              <p:spPr bwMode="auto">
                <a:xfrm>
                  <a:off x="3827" y="2854"/>
                  <a:ext cx="351" cy="3"/>
                </a:xfrm>
                <a:prstGeom prst="rect">
                  <a:avLst/>
                </a:prstGeom>
                <a:solidFill>
                  <a:srgbClr val="0000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8" name="Rectangle 666"/>
                <p:cNvSpPr>
                  <a:spLocks noChangeArrowheads="1"/>
                </p:cNvSpPr>
                <p:nvPr/>
              </p:nvSpPr>
              <p:spPr bwMode="auto">
                <a:xfrm>
                  <a:off x="3827" y="2857"/>
                  <a:ext cx="351" cy="4"/>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19" name="Rectangle 667"/>
                <p:cNvSpPr>
                  <a:spLocks noChangeArrowheads="1"/>
                </p:cNvSpPr>
                <p:nvPr/>
              </p:nvSpPr>
              <p:spPr bwMode="auto">
                <a:xfrm>
                  <a:off x="3827" y="2861"/>
                  <a:ext cx="351" cy="3"/>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0" name="Rectangle 668"/>
                <p:cNvSpPr>
                  <a:spLocks noChangeArrowheads="1"/>
                </p:cNvSpPr>
                <p:nvPr/>
              </p:nvSpPr>
              <p:spPr bwMode="auto">
                <a:xfrm>
                  <a:off x="3827" y="2864"/>
                  <a:ext cx="351" cy="3"/>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1" name="Rectangle 669"/>
                <p:cNvSpPr>
                  <a:spLocks noChangeArrowheads="1"/>
                </p:cNvSpPr>
                <p:nvPr/>
              </p:nvSpPr>
              <p:spPr bwMode="auto">
                <a:xfrm>
                  <a:off x="3827" y="2867"/>
                  <a:ext cx="351" cy="2"/>
                </a:xfrm>
                <a:prstGeom prst="rect">
                  <a:avLst/>
                </a:prstGeom>
                <a:solidFill>
                  <a:srgbClr val="0000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2" name="Rectangle 670"/>
                <p:cNvSpPr>
                  <a:spLocks noChangeArrowheads="1"/>
                </p:cNvSpPr>
                <p:nvPr/>
              </p:nvSpPr>
              <p:spPr bwMode="auto">
                <a:xfrm>
                  <a:off x="3827" y="2869"/>
                  <a:ext cx="351" cy="4"/>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3" name="Rectangle 671"/>
                <p:cNvSpPr>
                  <a:spLocks noChangeArrowheads="1"/>
                </p:cNvSpPr>
                <p:nvPr/>
              </p:nvSpPr>
              <p:spPr bwMode="auto">
                <a:xfrm>
                  <a:off x="3827" y="2873"/>
                  <a:ext cx="351" cy="3"/>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4" name="Rectangle 672"/>
                <p:cNvSpPr>
                  <a:spLocks noChangeArrowheads="1"/>
                </p:cNvSpPr>
                <p:nvPr/>
              </p:nvSpPr>
              <p:spPr bwMode="auto">
                <a:xfrm>
                  <a:off x="3827" y="2876"/>
                  <a:ext cx="351" cy="3"/>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5" name="Rectangle 673"/>
                <p:cNvSpPr>
                  <a:spLocks noChangeArrowheads="1"/>
                </p:cNvSpPr>
                <p:nvPr/>
              </p:nvSpPr>
              <p:spPr bwMode="auto">
                <a:xfrm>
                  <a:off x="3827" y="2879"/>
                  <a:ext cx="351" cy="4"/>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6" name="Rectangle 674"/>
                <p:cNvSpPr>
                  <a:spLocks noChangeArrowheads="1"/>
                </p:cNvSpPr>
                <p:nvPr/>
              </p:nvSpPr>
              <p:spPr bwMode="auto">
                <a:xfrm>
                  <a:off x="3827" y="2883"/>
                  <a:ext cx="351" cy="2"/>
                </a:xfrm>
                <a:prstGeom prst="rect">
                  <a:avLst/>
                </a:prstGeom>
                <a:solidFill>
                  <a:srgbClr val="00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7" name="Rectangle 675"/>
                <p:cNvSpPr>
                  <a:spLocks noChangeArrowheads="1"/>
                </p:cNvSpPr>
                <p:nvPr/>
              </p:nvSpPr>
              <p:spPr bwMode="auto">
                <a:xfrm>
                  <a:off x="3827" y="2885"/>
                  <a:ext cx="351" cy="3"/>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8" name="Rectangle 676"/>
                <p:cNvSpPr>
                  <a:spLocks noChangeArrowheads="1"/>
                </p:cNvSpPr>
                <p:nvPr/>
              </p:nvSpPr>
              <p:spPr bwMode="auto">
                <a:xfrm>
                  <a:off x="3827" y="2888"/>
                  <a:ext cx="351" cy="4"/>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29" name="Rectangle 677"/>
                <p:cNvSpPr>
                  <a:spLocks noChangeArrowheads="1"/>
                </p:cNvSpPr>
                <p:nvPr/>
              </p:nvSpPr>
              <p:spPr bwMode="auto">
                <a:xfrm>
                  <a:off x="3827" y="2892"/>
                  <a:ext cx="351" cy="3"/>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0" name="Rectangle 678"/>
                <p:cNvSpPr>
                  <a:spLocks noChangeArrowheads="1"/>
                </p:cNvSpPr>
                <p:nvPr/>
              </p:nvSpPr>
              <p:spPr bwMode="auto">
                <a:xfrm>
                  <a:off x="3827" y="2895"/>
                  <a:ext cx="351" cy="3"/>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1" name="Rectangle 679"/>
                <p:cNvSpPr>
                  <a:spLocks noChangeArrowheads="1"/>
                </p:cNvSpPr>
                <p:nvPr/>
              </p:nvSpPr>
              <p:spPr bwMode="auto">
                <a:xfrm>
                  <a:off x="3827" y="2898"/>
                  <a:ext cx="351" cy="3"/>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2" name="Rectangle 680"/>
                <p:cNvSpPr>
                  <a:spLocks noChangeArrowheads="1"/>
                </p:cNvSpPr>
                <p:nvPr/>
              </p:nvSpPr>
              <p:spPr bwMode="auto">
                <a:xfrm>
                  <a:off x="3827" y="2901"/>
                  <a:ext cx="351" cy="3"/>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3" name="Rectangle 681"/>
                <p:cNvSpPr>
                  <a:spLocks noChangeArrowheads="1"/>
                </p:cNvSpPr>
                <p:nvPr/>
              </p:nvSpPr>
              <p:spPr bwMode="auto">
                <a:xfrm>
                  <a:off x="3827" y="2904"/>
                  <a:ext cx="351" cy="3"/>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4" name="Rectangle 682"/>
                <p:cNvSpPr>
                  <a:spLocks noChangeArrowheads="1"/>
                </p:cNvSpPr>
                <p:nvPr/>
              </p:nvSpPr>
              <p:spPr bwMode="auto">
                <a:xfrm>
                  <a:off x="3827" y="2907"/>
                  <a:ext cx="351" cy="4"/>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5" name="Rectangle 683"/>
                <p:cNvSpPr>
                  <a:spLocks noChangeArrowheads="1"/>
                </p:cNvSpPr>
                <p:nvPr/>
              </p:nvSpPr>
              <p:spPr bwMode="auto">
                <a:xfrm>
                  <a:off x="3827" y="2911"/>
                  <a:ext cx="351" cy="3"/>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6" name="Rectangle 684"/>
                <p:cNvSpPr>
                  <a:spLocks noChangeArrowheads="1"/>
                </p:cNvSpPr>
                <p:nvPr/>
              </p:nvSpPr>
              <p:spPr bwMode="auto">
                <a:xfrm>
                  <a:off x="3827" y="2914"/>
                  <a:ext cx="351" cy="2"/>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7" name="Rectangle 685"/>
                <p:cNvSpPr>
                  <a:spLocks noChangeArrowheads="1"/>
                </p:cNvSpPr>
                <p:nvPr/>
              </p:nvSpPr>
              <p:spPr bwMode="auto">
                <a:xfrm>
                  <a:off x="3827" y="2916"/>
                  <a:ext cx="351" cy="4"/>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8" name="Rectangle 686"/>
                <p:cNvSpPr>
                  <a:spLocks noChangeArrowheads="1"/>
                </p:cNvSpPr>
                <p:nvPr/>
              </p:nvSpPr>
              <p:spPr bwMode="auto">
                <a:xfrm>
                  <a:off x="3827" y="2920"/>
                  <a:ext cx="351" cy="3"/>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39" name="Rectangle 687"/>
                <p:cNvSpPr>
                  <a:spLocks noChangeArrowheads="1"/>
                </p:cNvSpPr>
                <p:nvPr/>
              </p:nvSpPr>
              <p:spPr bwMode="auto">
                <a:xfrm>
                  <a:off x="3827" y="2923"/>
                  <a:ext cx="351" cy="3"/>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0" name="Rectangle 688"/>
                <p:cNvSpPr>
                  <a:spLocks noChangeArrowheads="1"/>
                </p:cNvSpPr>
                <p:nvPr/>
              </p:nvSpPr>
              <p:spPr bwMode="auto">
                <a:xfrm>
                  <a:off x="3827" y="2926"/>
                  <a:ext cx="351" cy="3"/>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1" name="Rectangle 689"/>
                <p:cNvSpPr>
                  <a:spLocks noChangeArrowheads="1"/>
                </p:cNvSpPr>
                <p:nvPr/>
              </p:nvSpPr>
              <p:spPr bwMode="auto">
                <a:xfrm>
                  <a:off x="3827" y="2929"/>
                  <a:ext cx="351" cy="3"/>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2" name="Rectangle 690"/>
                <p:cNvSpPr>
                  <a:spLocks noChangeArrowheads="1"/>
                </p:cNvSpPr>
                <p:nvPr/>
              </p:nvSpPr>
              <p:spPr bwMode="auto">
                <a:xfrm>
                  <a:off x="3827" y="2932"/>
                  <a:ext cx="351" cy="3"/>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3" name="Rectangle 691"/>
                <p:cNvSpPr>
                  <a:spLocks noChangeArrowheads="1"/>
                </p:cNvSpPr>
                <p:nvPr/>
              </p:nvSpPr>
              <p:spPr bwMode="auto">
                <a:xfrm>
                  <a:off x="3827" y="2935"/>
                  <a:ext cx="351" cy="3"/>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4" name="Rectangle 692"/>
                <p:cNvSpPr>
                  <a:spLocks noChangeArrowheads="1"/>
                </p:cNvSpPr>
                <p:nvPr/>
              </p:nvSpPr>
              <p:spPr bwMode="auto">
                <a:xfrm>
                  <a:off x="3827" y="2938"/>
                  <a:ext cx="351" cy="4"/>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5" name="Rectangle 693"/>
                <p:cNvSpPr>
                  <a:spLocks noChangeArrowheads="1"/>
                </p:cNvSpPr>
                <p:nvPr/>
              </p:nvSpPr>
              <p:spPr bwMode="auto">
                <a:xfrm>
                  <a:off x="3827" y="2942"/>
                  <a:ext cx="351" cy="3"/>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6" name="Rectangle 694"/>
                <p:cNvSpPr>
                  <a:spLocks noChangeArrowheads="1"/>
                </p:cNvSpPr>
                <p:nvPr/>
              </p:nvSpPr>
              <p:spPr bwMode="auto">
                <a:xfrm>
                  <a:off x="3827" y="2945"/>
                  <a:ext cx="351" cy="2"/>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7" name="Rectangle 695"/>
                <p:cNvSpPr>
                  <a:spLocks noChangeArrowheads="1"/>
                </p:cNvSpPr>
                <p:nvPr/>
              </p:nvSpPr>
              <p:spPr bwMode="auto">
                <a:xfrm>
                  <a:off x="3827" y="2947"/>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8" name="Rectangle 696"/>
                <p:cNvSpPr>
                  <a:spLocks noChangeArrowheads="1"/>
                </p:cNvSpPr>
                <p:nvPr/>
              </p:nvSpPr>
              <p:spPr bwMode="auto">
                <a:xfrm>
                  <a:off x="3827" y="2951"/>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49" name="Rectangle 697"/>
                <p:cNvSpPr>
                  <a:spLocks noChangeArrowheads="1"/>
                </p:cNvSpPr>
                <p:nvPr/>
              </p:nvSpPr>
              <p:spPr bwMode="auto">
                <a:xfrm>
                  <a:off x="3827" y="2954"/>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0" name="Rectangle 698"/>
                <p:cNvSpPr>
                  <a:spLocks noChangeArrowheads="1"/>
                </p:cNvSpPr>
                <p:nvPr/>
              </p:nvSpPr>
              <p:spPr bwMode="auto">
                <a:xfrm>
                  <a:off x="3827" y="2957"/>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1" name="Rectangle 699"/>
                <p:cNvSpPr>
                  <a:spLocks noChangeArrowheads="1"/>
                </p:cNvSpPr>
                <p:nvPr/>
              </p:nvSpPr>
              <p:spPr bwMode="auto">
                <a:xfrm>
                  <a:off x="3827" y="2961"/>
                  <a:ext cx="351" cy="2"/>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2" name="Rectangle 700"/>
                <p:cNvSpPr>
                  <a:spLocks noChangeArrowheads="1"/>
                </p:cNvSpPr>
                <p:nvPr/>
              </p:nvSpPr>
              <p:spPr bwMode="auto">
                <a:xfrm>
                  <a:off x="3827" y="2963"/>
                  <a:ext cx="351" cy="3"/>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3" name="Rectangle 701"/>
                <p:cNvSpPr>
                  <a:spLocks noChangeArrowheads="1"/>
                </p:cNvSpPr>
                <p:nvPr/>
              </p:nvSpPr>
              <p:spPr bwMode="auto">
                <a:xfrm>
                  <a:off x="3827" y="2966"/>
                  <a:ext cx="351" cy="4"/>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4" name="Rectangle 702"/>
                <p:cNvSpPr>
                  <a:spLocks noChangeArrowheads="1"/>
                </p:cNvSpPr>
                <p:nvPr/>
              </p:nvSpPr>
              <p:spPr bwMode="auto">
                <a:xfrm>
                  <a:off x="3827" y="2970"/>
                  <a:ext cx="351" cy="3"/>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5" name="Rectangle 703"/>
                <p:cNvSpPr>
                  <a:spLocks noChangeArrowheads="1"/>
                </p:cNvSpPr>
                <p:nvPr/>
              </p:nvSpPr>
              <p:spPr bwMode="auto">
                <a:xfrm>
                  <a:off x="3827" y="2973"/>
                  <a:ext cx="351" cy="3"/>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6" name="Rectangle 704"/>
                <p:cNvSpPr>
                  <a:spLocks noChangeArrowheads="1"/>
                </p:cNvSpPr>
                <p:nvPr/>
              </p:nvSpPr>
              <p:spPr bwMode="auto">
                <a:xfrm>
                  <a:off x="3827" y="2976"/>
                  <a:ext cx="351"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7" name="Rectangle 705"/>
                <p:cNvSpPr>
                  <a:spLocks noChangeArrowheads="1"/>
                </p:cNvSpPr>
                <p:nvPr/>
              </p:nvSpPr>
              <p:spPr bwMode="auto">
                <a:xfrm>
                  <a:off x="3827" y="2979"/>
                  <a:ext cx="351"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8" name="Rectangle 706"/>
                <p:cNvSpPr>
                  <a:spLocks noChangeArrowheads="1"/>
                </p:cNvSpPr>
                <p:nvPr/>
              </p:nvSpPr>
              <p:spPr bwMode="auto">
                <a:xfrm>
                  <a:off x="3827" y="2982"/>
                  <a:ext cx="351" cy="3"/>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59" name="Rectangle 707"/>
                <p:cNvSpPr>
                  <a:spLocks noChangeArrowheads="1"/>
                </p:cNvSpPr>
                <p:nvPr/>
              </p:nvSpPr>
              <p:spPr bwMode="auto">
                <a:xfrm>
                  <a:off x="3827" y="2985"/>
                  <a:ext cx="351" cy="3"/>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0" name="Rectangle 708"/>
                <p:cNvSpPr>
                  <a:spLocks noChangeArrowheads="1"/>
                </p:cNvSpPr>
                <p:nvPr/>
              </p:nvSpPr>
              <p:spPr bwMode="auto">
                <a:xfrm>
                  <a:off x="3827" y="2988"/>
                  <a:ext cx="351" cy="4"/>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1" name="Rectangle 709"/>
                <p:cNvSpPr>
                  <a:spLocks noChangeArrowheads="1"/>
                </p:cNvSpPr>
                <p:nvPr/>
              </p:nvSpPr>
              <p:spPr bwMode="auto">
                <a:xfrm>
                  <a:off x="3827" y="2992"/>
                  <a:ext cx="351" cy="2"/>
                </a:xfrm>
                <a:prstGeom prst="rect">
                  <a:avLst/>
                </a:prstGeom>
                <a:solidFill>
                  <a:srgbClr val="000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2" name="Rectangle 710"/>
                <p:cNvSpPr>
                  <a:spLocks noChangeArrowheads="1"/>
                </p:cNvSpPr>
                <p:nvPr/>
              </p:nvSpPr>
              <p:spPr bwMode="auto">
                <a:xfrm>
                  <a:off x="3827" y="2994"/>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3" name="Rectangle 711"/>
                <p:cNvSpPr>
                  <a:spLocks noChangeArrowheads="1"/>
                </p:cNvSpPr>
                <p:nvPr/>
              </p:nvSpPr>
              <p:spPr bwMode="auto">
                <a:xfrm>
                  <a:off x="3827" y="2997"/>
                  <a:ext cx="351" cy="4"/>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4" name="Rectangle 712"/>
                <p:cNvSpPr>
                  <a:spLocks noChangeArrowheads="1"/>
                </p:cNvSpPr>
                <p:nvPr/>
              </p:nvSpPr>
              <p:spPr bwMode="auto">
                <a:xfrm>
                  <a:off x="3827" y="3001"/>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5" name="Rectangle 713"/>
                <p:cNvSpPr>
                  <a:spLocks noChangeArrowheads="1"/>
                </p:cNvSpPr>
                <p:nvPr/>
              </p:nvSpPr>
              <p:spPr bwMode="auto">
                <a:xfrm>
                  <a:off x="3827" y="3004"/>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6" name="Rectangle 714"/>
                <p:cNvSpPr>
                  <a:spLocks noChangeArrowheads="1"/>
                </p:cNvSpPr>
                <p:nvPr/>
              </p:nvSpPr>
              <p:spPr bwMode="auto">
                <a:xfrm>
                  <a:off x="3827" y="3007"/>
                  <a:ext cx="351" cy="3"/>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7" name="Rectangle 715"/>
                <p:cNvSpPr>
                  <a:spLocks noChangeArrowheads="1"/>
                </p:cNvSpPr>
                <p:nvPr/>
              </p:nvSpPr>
              <p:spPr bwMode="auto">
                <a:xfrm>
                  <a:off x="3827" y="3010"/>
                  <a:ext cx="351" cy="3"/>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8" name="Rectangle 716"/>
                <p:cNvSpPr>
                  <a:spLocks noChangeArrowheads="1"/>
                </p:cNvSpPr>
                <p:nvPr/>
              </p:nvSpPr>
              <p:spPr bwMode="auto">
                <a:xfrm>
                  <a:off x="3827" y="3013"/>
                  <a:ext cx="351" cy="3"/>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69" name="Rectangle 717"/>
                <p:cNvSpPr>
                  <a:spLocks noChangeArrowheads="1"/>
                </p:cNvSpPr>
                <p:nvPr/>
              </p:nvSpPr>
              <p:spPr bwMode="auto">
                <a:xfrm>
                  <a:off x="3827" y="3016"/>
                  <a:ext cx="351" cy="4"/>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0" name="Rectangle 718"/>
                <p:cNvSpPr>
                  <a:spLocks noChangeArrowheads="1"/>
                </p:cNvSpPr>
                <p:nvPr/>
              </p:nvSpPr>
              <p:spPr bwMode="auto">
                <a:xfrm>
                  <a:off x="3827" y="3020"/>
                  <a:ext cx="351" cy="3"/>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1" name="Rectangle 719"/>
                <p:cNvSpPr>
                  <a:spLocks noChangeArrowheads="1"/>
                </p:cNvSpPr>
                <p:nvPr/>
              </p:nvSpPr>
              <p:spPr bwMode="auto">
                <a:xfrm>
                  <a:off x="3827" y="3023"/>
                  <a:ext cx="351" cy="3"/>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2" name="Rectangle 720"/>
                <p:cNvSpPr>
                  <a:spLocks noChangeArrowheads="1"/>
                </p:cNvSpPr>
                <p:nvPr/>
              </p:nvSpPr>
              <p:spPr bwMode="auto">
                <a:xfrm>
                  <a:off x="3827" y="3026"/>
                  <a:ext cx="351" cy="3"/>
                </a:xfrm>
                <a:prstGeom prst="rect">
                  <a:avLst/>
                </a:prstGeom>
                <a:solidFill>
                  <a:srgbClr val="000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3" name="Rectangle 721"/>
                <p:cNvSpPr>
                  <a:spLocks noChangeArrowheads="1"/>
                </p:cNvSpPr>
                <p:nvPr/>
              </p:nvSpPr>
              <p:spPr bwMode="auto">
                <a:xfrm>
                  <a:off x="3827" y="3029"/>
                  <a:ext cx="351" cy="3"/>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4" name="Rectangle 722"/>
                <p:cNvSpPr>
                  <a:spLocks noChangeArrowheads="1"/>
                </p:cNvSpPr>
                <p:nvPr/>
              </p:nvSpPr>
              <p:spPr bwMode="auto">
                <a:xfrm>
                  <a:off x="3827" y="3032"/>
                  <a:ext cx="351" cy="3"/>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5" name="Rectangle 723"/>
                <p:cNvSpPr>
                  <a:spLocks noChangeArrowheads="1"/>
                </p:cNvSpPr>
                <p:nvPr/>
              </p:nvSpPr>
              <p:spPr bwMode="auto">
                <a:xfrm>
                  <a:off x="3827" y="3035"/>
                  <a:ext cx="351" cy="3"/>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6" name="Rectangle 724"/>
                <p:cNvSpPr>
                  <a:spLocks noChangeArrowheads="1"/>
                </p:cNvSpPr>
                <p:nvPr/>
              </p:nvSpPr>
              <p:spPr bwMode="auto">
                <a:xfrm>
                  <a:off x="3827" y="3038"/>
                  <a:ext cx="351" cy="4"/>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7" name="Rectangle 725"/>
                <p:cNvSpPr>
                  <a:spLocks noChangeArrowheads="1"/>
                </p:cNvSpPr>
                <p:nvPr/>
              </p:nvSpPr>
              <p:spPr bwMode="auto">
                <a:xfrm>
                  <a:off x="3827" y="3042"/>
                  <a:ext cx="351" cy="2"/>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8" name="Rectangle 726"/>
                <p:cNvSpPr>
                  <a:spLocks noChangeArrowheads="1"/>
                </p:cNvSpPr>
                <p:nvPr/>
              </p:nvSpPr>
              <p:spPr bwMode="auto">
                <a:xfrm>
                  <a:off x="3827" y="3044"/>
                  <a:ext cx="351" cy="3"/>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79" name="Rectangle 727"/>
                <p:cNvSpPr>
                  <a:spLocks noChangeArrowheads="1"/>
                </p:cNvSpPr>
                <p:nvPr/>
              </p:nvSpPr>
              <p:spPr bwMode="auto">
                <a:xfrm>
                  <a:off x="3827" y="3047"/>
                  <a:ext cx="351" cy="4"/>
                </a:xfrm>
                <a:prstGeom prst="rect">
                  <a:avLst/>
                </a:prstGeom>
                <a:solidFill>
                  <a:srgbClr val="00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0" name="Rectangle 728"/>
                <p:cNvSpPr>
                  <a:spLocks noChangeArrowheads="1"/>
                </p:cNvSpPr>
                <p:nvPr/>
              </p:nvSpPr>
              <p:spPr bwMode="auto">
                <a:xfrm>
                  <a:off x="3827" y="3051"/>
                  <a:ext cx="351" cy="3"/>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1" name="Rectangle 729"/>
                <p:cNvSpPr>
                  <a:spLocks noChangeArrowheads="1"/>
                </p:cNvSpPr>
                <p:nvPr/>
              </p:nvSpPr>
              <p:spPr bwMode="auto">
                <a:xfrm>
                  <a:off x="3827" y="3054"/>
                  <a:ext cx="351" cy="3"/>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2" name="Rectangle 730"/>
                <p:cNvSpPr>
                  <a:spLocks noChangeArrowheads="1"/>
                </p:cNvSpPr>
                <p:nvPr/>
              </p:nvSpPr>
              <p:spPr bwMode="auto">
                <a:xfrm>
                  <a:off x="3827" y="3057"/>
                  <a:ext cx="351" cy="3"/>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3" name="Rectangle 731"/>
                <p:cNvSpPr>
                  <a:spLocks noChangeArrowheads="1"/>
                </p:cNvSpPr>
                <p:nvPr/>
              </p:nvSpPr>
              <p:spPr bwMode="auto">
                <a:xfrm>
                  <a:off x="3827" y="3060"/>
                  <a:ext cx="351" cy="3"/>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4" name="Rectangle 732"/>
                <p:cNvSpPr>
                  <a:spLocks noChangeArrowheads="1"/>
                </p:cNvSpPr>
                <p:nvPr/>
              </p:nvSpPr>
              <p:spPr bwMode="auto">
                <a:xfrm>
                  <a:off x="3827" y="3063"/>
                  <a:ext cx="351" cy="3"/>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5" name="Rectangle 733"/>
                <p:cNvSpPr>
                  <a:spLocks noChangeArrowheads="1"/>
                </p:cNvSpPr>
                <p:nvPr/>
              </p:nvSpPr>
              <p:spPr bwMode="auto">
                <a:xfrm>
                  <a:off x="3827" y="3066"/>
                  <a:ext cx="351" cy="4"/>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6" name="Rectangle 734"/>
                <p:cNvSpPr>
                  <a:spLocks noChangeArrowheads="1"/>
                </p:cNvSpPr>
                <p:nvPr/>
              </p:nvSpPr>
              <p:spPr bwMode="auto">
                <a:xfrm>
                  <a:off x="3827" y="3070"/>
                  <a:ext cx="351" cy="3"/>
                </a:xfrm>
                <a:prstGeom prst="rect">
                  <a:avLst/>
                </a:prstGeom>
                <a:solidFill>
                  <a:srgbClr val="0000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7" name="Rectangle 735"/>
                <p:cNvSpPr>
                  <a:spLocks noChangeArrowheads="1"/>
                </p:cNvSpPr>
                <p:nvPr/>
              </p:nvSpPr>
              <p:spPr bwMode="auto">
                <a:xfrm>
                  <a:off x="3827" y="3073"/>
                  <a:ext cx="351" cy="2"/>
                </a:xfrm>
                <a:prstGeom prst="rect">
                  <a:avLst/>
                </a:prstGeom>
                <a:solidFill>
                  <a:srgbClr val="00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8" name="Rectangle 736"/>
                <p:cNvSpPr>
                  <a:spLocks noChangeArrowheads="1"/>
                </p:cNvSpPr>
                <p:nvPr/>
              </p:nvSpPr>
              <p:spPr bwMode="auto">
                <a:xfrm>
                  <a:off x="3827" y="3075"/>
                  <a:ext cx="351" cy="4"/>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89" name="Rectangle 737"/>
                <p:cNvSpPr>
                  <a:spLocks noChangeArrowheads="1"/>
                </p:cNvSpPr>
                <p:nvPr/>
              </p:nvSpPr>
              <p:spPr bwMode="auto">
                <a:xfrm>
                  <a:off x="3827" y="3079"/>
                  <a:ext cx="351" cy="3"/>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0" name="Rectangle 738"/>
                <p:cNvSpPr>
                  <a:spLocks noChangeArrowheads="1"/>
                </p:cNvSpPr>
                <p:nvPr/>
              </p:nvSpPr>
              <p:spPr bwMode="auto">
                <a:xfrm>
                  <a:off x="3827" y="3082"/>
                  <a:ext cx="351" cy="3"/>
                </a:xfrm>
                <a:prstGeom prst="rect">
                  <a:avLst/>
                </a:pr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1" name="Rectangle 739"/>
                <p:cNvSpPr>
                  <a:spLocks noChangeArrowheads="1"/>
                </p:cNvSpPr>
                <p:nvPr/>
              </p:nvSpPr>
              <p:spPr bwMode="auto">
                <a:xfrm>
                  <a:off x="3827" y="3085"/>
                  <a:ext cx="351" cy="4"/>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2" name="Rectangle 740"/>
                <p:cNvSpPr>
                  <a:spLocks noChangeArrowheads="1"/>
                </p:cNvSpPr>
                <p:nvPr/>
              </p:nvSpPr>
              <p:spPr bwMode="auto">
                <a:xfrm>
                  <a:off x="3827" y="3089"/>
                  <a:ext cx="351" cy="2"/>
                </a:xfrm>
                <a:prstGeom prst="rect">
                  <a:avLst/>
                </a:prstGeom>
                <a:solidFill>
                  <a:srgbClr val="0000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3" name="Rectangle 741"/>
                <p:cNvSpPr>
                  <a:spLocks noChangeArrowheads="1"/>
                </p:cNvSpPr>
                <p:nvPr/>
              </p:nvSpPr>
              <p:spPr bwMode="auto">
                <a:xfrm>
                  <a:off x="3827" y="3091"/>
                  <a:ext cx="351" cy="3"/>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4" name="Rectangle 742"/>
                <p:cNvSpPr>
                  <a:spLocks noChangeArrowheads="1"/>
                </p:cNvSpPr>
                <p:nvPr/>
              </p:nvSpPr>
              <p:spPr bwMode="auto">
                <a:xfrm>
                  <a:off x="3827" y="3094"/>
                  <a:ext cx="351" cy="3"/>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5" name="Rectangle 743"/>
                <p:cNvSpPr>
                  <a:spLocks noChangeArrowheads="1"/>
                </p:cNvSpPr>
                <p:nvPr/>
              </p:nvSpPr>
              <p:spPr bwMode="auto">
                <a:xfrm>
                  <a:off x="3827" y="3097"/>
                  <a:ext cx="351" cy="4"/>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6" name="Rectangle 744"/>
                <p:cNvSpPr>
                  <a:spLocks noChangeArrowheads="1"/>
                </p:cNvSpPr>
                <p:nvPr/>
              </p:nvSpPr>
              <p:spPr bwMode="auto">
                <a:xfrm>
                  <a:off x="3827" y="3101"/>
                  <a:ext cx="351" cy="3"/>
                </a:xfrm>
                <a:prstGeom prst="rect">
                  <a:avLst/>
                </a:prstGeom>
                <a:solidFill>
                  <a:srgbClr val="0000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7" name="Rectangle 745"/>
                <p:cNvSpPr>
                  <a:spLocks noChangeArrowheads="1"/>
                </p:cNvSpPr>
                <p:nvPr/>
              </p:nvSpPr>
              <p:spPr bwMode="auto">
                <a:xfrm>
                  <a:off x="3827" y="3104"/>
                  <a:ext cx="351" cy="2"/>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8" name="Rectangle 746"/>
                <p:cNvSpPr>
                  <a:spLocks noChangeArrowheads="1"/>
                </p:cNvSpPr>
                <p:nvPr/>
              </p:nvSpPr>
              <p:spPr bwMode="auto">
                <a:xfrm>
                  <a:off x="3827" y="3106"/>
                  <a:ext cx="351" cy="4"/>
                </a:xfrm>
                <a:prstGeom prst="rect">
                  <a:avLst/>
                </a:prstGeom>
                <a:solidFill>
                  <a:srgbClr val="0000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299" name="Rectangle 747"/>
                <p:cNvSpPr>
                  <a:spLocks noChangeArrowheads="1"/>
                </p:cNvSpPr>
                <p:nvPr/>
              </p:nvSpPr>
              <p:spPr bwMode="auto">
                <a:xfrm>
                  <a:off x="3827" y="3110"/>
                  <a:ext cx="351" cy="3"/>
                </a:xfrm>
                <a:prstGeom prst="rect">
                  <a:avLst/>
                </a:prstGeom>
                <a:solidFill>
                  <a:srgbClr val="0000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0" name="Rectangle 748"/>
                <p:cNvSpPr>
                  <a:spLocks noChangeArrowheads="1"/>
                </p:cNvSpPr>
                <p:nvPr/>
              </p:nvSpPr>
              <p:spPr bwMode="auto">
                <a:xfrm>
                  <a:off x="3827" y="3113"/>
                  <a:ext cx="351" cy="3"/>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1" name="Rectangle 749"/>
                <p:cNvSpPr>
                  <a:spLocks noChangeArrowheads="1"/>
                </p:cNvSpPr>
                <p:nvPr/>
              </p:nvSpPr>
              <p:spPr bwMode="auto">
                <a:xfrm>
                  <a:off x="3827" y="3116"/>
                  <a:ext cx="351" cy="4"/>
                </a:xfrm>
                <a:prstGeom prst="rect">
                  <a:avLst/>
                </a:prstGeom>
                <a:solidFill>
                  <a:srgbClr val="0000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2" name="Rectangle 750"/>
                <p:cNvSpPr>
                  <a:spLocks noChangeArrowheads="1"/>
                </p:cNvSpPr>
                <p:nvPr/>
              </p:nvSpPr>
              <p:spPr bwMode="auto">
                <a:xfrm>
                  <a:off x="3827" y="3120"/>
                  <a:ext cx="351" cy="2"/>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3" name="Rectangle 751"/>
                <p:cNvSpPr>
                  <a:spLocks noChangeArrowheads="1"/>
                </p:cNvSpPr>
                <p:nvPr/>
              </p:nvSpPr>
              <p:spPr bwMode="auto">
                <a:xfrm>
                  <a:off x="3827" y="3122"/>
                  <a:ext cx="351" cy="3"/>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4" name="Rectangle 752"/>
                <p:cNvSpPr>
                  <a:spLocks noChangeArrowheads="1"/>
                </p:cNvSpPr>
                <p:nvPr/>
              </p:nvSpPr>
              <p:spPr bwMode="auto">
                <a:xfrm>
                  <a:off x="3827" y="3125"/>
                  <a:ext cx="351" cy="4"/>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5" name="Rectangle 753"/>
                <p:cNvSpPr>
                  <a:spLocks noChangeArrowheads="1"/>
                </p:cNvSpPr>
                <p:nvPr/>
              </p:nvSpPr>
              <p:spPr bwMode="auto">
                <a:xfrm>
                  <a:off x="3827" y="3129"/>
                  <a:ext cx="351" cy="3"/>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6" name="Rectangle 754"/>
                <p:cNvSpPr>
                  <a:spLocks noChangeArrowheads="1"/>
                </p:cNvSpPr>
                <p:nvPr/>
              </p:nvSpPr>
              <p:spPr bwMode="auto">
                <a:xfrm>
                  <a:off x="3827" y="3132"/>
                  <a:ext cx="351" cy="3"/>
                </a:xfrm>
                <a:prstGeom prst="rect">
                  <a:avLst/>
                </a:prstGeom>
                <a:solidFill>
                  <a:srgbClr val="000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7" name="Rectangle 755"/>
                <p:cNvSpPr>
                  <a:spLocks noChangeArrowheads="1"/>
                </p:cNvSpPr>
                <p:nvPr/>
              </p:nvSpPr>
              <p:spPr bwMode="auto">
                <a:xfrm>
                  <a:off x="3827" y="3135"/>
                  <a:ext cx="351" cy="3"/>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8" name="Rectangle 756"/>
                <p:cNvSpPr>
                  <a:spLocks noChangeArrowheads="1"/>
                </p:cNvSpPr>
                <p:nvPr/>
              </p:nvSpPr>
              <p:spPr bwMode="auto">
                <a:xfrm>
                  <a:off x="3827" y="3138"/>
                  <a:ext cx="351" cy="3"/>
                </a:xfrm>
                <a:prstGeom prst="rect">
                  <a:avLst/>
                </a:prstGeom>
                <a:solidFill>
                  <a:srgbClr val="000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09" name="Rectangle 757"/>
                <p:cNvSpPr>
                  <a:spLocks noChangeArrowheads="1"/>
                </p:cNvSpPr>
                <p:nvPr/>
              </p:nvSpPr>
              <p:spPr bwMode="auto">
                <a:xfrm>
                  <a:off x="3827" y="3141"/>
                  <a:ext cx="351" cy="3"/>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0" name="Rectangle 758"/>
                <p:cNvSpPr>
                  <a:spLocks noChangeArrowheads="1"/>
                </p:cNvSpPr>
                <p:nvPr/>
              </p:nvSpPr>
              <p:spPr bwMode="auto">
                <a:xfrm>
                  <a:off x="3827" y="3144"/>
                  <a:ext cx="351" cy="4"/>
                </a:xfrm>
                <a:prstGeom prst="rect">
                  <a:avLst/>
                </a:prstGeom>
                <a:solidFill>
                  <a:srgbClr val="0000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1" name="Rectangle 759"/>
                <p:cNvSpPr>
                  <a:spLocks noChangeArrowheads="1"/>
                </p:cNvSpPr>
                <p:nvPr/>
              </p:nvSpPr>
              <p:spPr bwMode="auto">
                <a:xfrm>
                  <a:off x="3827" y="3148"/>
                  <a:ext cx="351" cy="3"/>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2" name="Rectangle 760"/>
                <p:cNvSpPr>
                  <a:spLocks noChangeArrowheads="1"/>
                </p:cNvSpPr>
                <p:nvPr/>
              </p:nvSpPr>
              <p:spPr bwMode="auto">
                <a:xfrm>
                  <a:off x="3827" y="3151"/>
                  <a:ext cx="351" cy="2"/>
                </a:xfrm>
                <a:prstGeom prst="rect">
                  <a:avLst/>
                </a:prstGeom>
                <a:solidFill>
                  <a:srgbClr val="00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3" name="Rectangle 761"/>
                <p:cNvSpPr>
                  <a:spLocks noChangeArrowheads="1"/>
                </p:cNvSpPr>
                <p:nvPr/>
              </p:nvSpPr>
              <p:spPr bwMode="auto">
                <a:xfrm>
                  <a:off x="3827" y="3153"/>
                  <a:ext cx="351" cy="3"/>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4" name="Rectangle 762"/>
                <p:cNvSpPr>
                  <a:spLocks noChangeArrowheads="1"/>
                </p:cNvSpPr>
                <p:nvPr/>
              </p:nvSpPr>
              <p:spPr bwMode="auto">
                <a:xfrm>
                  <a:off x="3827" y="3156"/>
                  <a:ext cx="351" cy="4"/>
                </a:xfrm>
                <a:prstGeom prst="rect">
                  <a:avLst/>
                </a:prstGeom>
                <a:solidFill>
                  <a:srgbClr val="000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5" name="Rectangle 763"/>
                <p:cNvSpPr>
                  <a:spLocks noChangeArrowheads="1"/>
                </p:cNvSpPr>
                <p:nvPr/>
              </p:nvSpPr>
              <p:spPr bwMode="auto">
                <a:xfrm>
                  <a:off x="3827" y="3160"/>
                  <a:ext cx="351" cy="3"/>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6" name="Rectangle 764"/>
                <p:cNvSpPr>
                  <a:spLocks noChangeArrowheads="1"/>
                </p:cNvSpPr>
                <p:nvPr/>
              </p:nvSpPr>
              <p:spPr bwMode="auto">
                <a:xfrm>
                  <a:off x="3827" y="3163"/>
                  <a:ext cx="351" cy="3"/>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7" name="Rectangle 765"/>
                <p:cNvSpPr>
                  <a:spLocks noChangeArrowheads="1"/>
                </p:cNvSpPr>
                <p:nvPr/>
              </p:nvSpPr>
              <p:spPr bwMode="auto">
                <a:xfrm>
                  <a:off x="3827" y="3166"/>
                  <a:ext cx="351" cy="3"/>
                </a:xfrm>
                <a:prstGeom prst="rect">
                  <a:avLst/>
                </a:prstGeom>
                <a:solidFill>
                  <a:srgbClr val="000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18" name="Rectangle 766"/>
                <p:cNvSpPr>
                  <a:spLocks noChangeArrowheads="1"/>
                </p:cNvSpPr>
                <p:nvPr/>
              </p:nvSpPr>
              <p:spPr bwMode="auto">
                <a:xfrm>
                  <a:off x="3827" y="3169"/>
                  <a:ext cx="351" cy="3"/>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319" name="Rectangle 767"/>
              <p:cNvSpPr>
                <a:spLocks noChangeArrowheads="1"/>
              </p:cNvSpPr>
              <p:nvPr/>
            </p:nvSpPr>
            <p:spPr bwMode="auto">
              <a:xfrm>
                <a:off x="3827" y="3172"/>
                <a:ext cx="351" cy="3"/>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0" name="Rectangle 768"/>
              <p:cNvSpPr>
                <a:spLocks noChangeArrowheads="1"/>
              </p:cNvSpPr>
              <p:nvPr/>
            </p:nvSpPr>
            <p:spPr bwMode="auto">
              <a:xfrm>
                <a:off x="3827" y="3175"/>
                <a:ext cx="351" cy="4"/>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1" name="Rectangle 769"/>
              <p:cNvSpPr>
                <a:spLocks noChangeArrowheads="1"/>
              </p:cNvSpPr>
              <p:nvPr/>
            </p:nvSpPr>
            <p:spPr bwMode="auto">
              <a:xfrm>
                <a:off x="3827" y="3179"/>
                <a:ext cx="351" cy="3"/>
              </a:xfrm>
              <a:prstGeom prst="rect">
                <a:avLst/>
              </a:prstGeom>
              <a:solidFill>
                <a:srgbClr val="0000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2" name="Rectangle 770"/>
              <p:cNvSpPr>
                <a:spLocks noChangeArrowheads="1"/>
              </p:cNvSpPr>
              <p:nvPr/>
            </p:nvSpPr>
            <p:spPr bwMode="auto">
              <a:xfrm>
                <a:off x="3827" y="3182"/>
                <a:ext cx="351" cy="2"/>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3" name="Rectangle 771"/>
              <p:cNvSpPr>
                <a:spLocks noChangeArrowheads="1"/>
              </p:cNvSpPr>
              <p:nvPr/>
            </p:nvSpPr>
            <p:spPr bwMode="auto">
              <a:xfrm>
                <a:off x="3827" y="3184"/>
                <a:ext cx="351" cy="4"/>
              </a:xfrm>
              <a:prstGeom prst="rect">
                <a:avLst/>
              </a:prstGeom>
              <a:solidFill>
                <a:srgbClr val="0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4" name="Rectangle 772"/>
              <p:cNvSpPr>
                <a:spLocks noChangeArrowheads="1"/>
              </p:cNvSpPr>
              <p:nvPr/>
            </p:nvSpPr>
            <p:spPr bwMode="auto">
              <a:xfrm>
                <a:off x="3827" y="3188"/>
                <a:ext cx="351" cy="3"/>
              </a:xfrm>
              <a:prstGeom prst="rect">
                <a:avLst/>
              </a:prstGeom>
              <a:solidFill>
                <a:srgbClr val="0000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5" name="Rectangle 773"/>
              <p:cNvSpPr>
                <a:spLocks noChangeArrowheads="1"/>
              </p:cNvSpPr>
              <p:nvPr/>
            </p:nvSpPr>
            <p:spPr bwMode="auto">
              <a:xfrm>
                <a:off x="3827" y="3191"/>
                <a:ext cx="351" cy="3"/>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6" name="Rectangle 774"/>
              <p:cNvSpPr>
                <a:spLocks noChangeArrowheads="1"/>
              </p:cNvSpPr>
              <p:nvPr/>
            </p:nvSpPr>
            <p:spPr bwMode="auto">
              <a:xfrm>
                <a:off x="3827" y="3194"/>
                <a:ext cx="351" cy="4"/>
              </a:xfrm>
              <a:prstGeom prst="rect">
                <a:avLst/>
              </a:prstGeom>
              <a:solidFill>
                <a:srgbClr val="000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7" name="Rectangle 775"/>
              <p:cNvSpPr>
                <a:spLocks noChangeArrowheads="1"/>
              </p:cNvSpPr>
              <p:nvPr/>
            </p:nvSpPr>
            <p:spPr bwMode="auto">
              <a:xfrm>
                <a:off x="3827" y="3198"/>
                <a:ext cx="351" cy="2"/>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8" name="Rectangle 776"/>
              <p:cNvSpPr>
                <a:spLocks noChangeArrowheads="1"/>
              </p:cNvSpPr>
              <p:nvPr/>
            </p:nvSpPr>
            <p:spPr bwMode="auto">
              <a:xfrm>
                <a:off x="3827" y="3200"/>
                <a:ext cx="351" cy="3"/>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29" name="Rectangle 777"/>
              <p:cNvSpPr>
                <a:spLocks noChangeArrowheads="1"/>
              </p:cNvSpPr>
              <p:nvPr/>
            </p:nvSpPr>
            <p:spPr bwMode="auto">
              <a:xfrm>
                <a:off x="3827" y="3203"/>
                <a:ext cx="351" cy="4"/>
              </a:xfrm>
              <a:prstGeom prst="rect">
                <a:avLst/>
              </a:prstGeom>
              <a:solidFill>
                <a:srgbClr val="0000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0" name="Rectangle 778"/>
              <p:cNvSpPr>
                <a:spLocks noChangeArrowheads="1"/>
              </p:cNvSpPr>
              <p:nvPr/>
            </p:nvSpPr>
            <p:spPr bwMode="auto">
              <a:xfrm>
                <a:off x="3827" y="3207"/>
                <a:ext cx="351" cy="3"/>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1" name="Rectangle 779"/>
              <p:cNvSpPr>
                <a:spLocks noChangeArrowheads="1"/>
              </p:cNvSpPr>
              <p:nvPr/>
            </p:nvSpPr>
            <p:spPr bwMode="auto">
              <a:xfrm>
                <a:off x="3827" y="3210"/>
                <a:ext cx="351" cy="3"/>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2" name="Rectangle 780"/>
              <p:cNvSpPr>
                <a:spLocks noChangeArrowheads="1"/>
              </p:cNvSpPr>
              <p:nvPr/>
            </p:nvSpPr>
            <p:spPr bwMode="auto">
              <a:xfrm>
                <a:off x="3827" y="3213"/>
                <a:ext cx="351" cy="3"/>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3" name="Rectangle 781"/>
              <p:cNvSpPr>
                <a:spLocks noChangeArrowheads="1"/>
              </p:cNvSpPr>
              <p:nvPr/>
            </p:nvSpPr>
            <p:spPr bwMode="auto">
              <a:xfrm>
                <a:off x="3827" y="3216"/>
                <a:ext cx="351" cy="3"/>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4" name="Rectangle 782"/>
              <p:cNvSpPr>
                <a:spLocks noChangeArrowheads="1"/>
              </p:cNvSpPr>
              <p:nvPr/>
            </p:nvSpPr>
            <p:spPr bwMode="auto">
              <a:xfrm>
                <a:off x="3827" y="3219"/>
                <a:ext cx="351" cy="3"/>
              </a:xfrm>
              <a:prstGeom prst="rect">
                <a:avLst/>
              </a:prstGeom>
              <a:solidFill>
                <a:srgbClr val="000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5" name="Rectangle 783"/>
              <p:cNvSpPr>
                <a:spLocks noChangeArrowheads="1"/>
              </p:cNvSpPr>
              <p:nvPr/>
            </p:nvSpPr>
            <p:spPr bwMode="auto">
              <a:xfrm>
                <a:off x="3827" y="3222"/>
                <a:ext cx="351" cy="3"/>
              </a:xfrm>
              <a:prstGeom prst="rect">
                <a:avLst/>
              </a:prstGeom>
              <a:solidFill>
                <a:srgbClr val="00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6" name="Rectangle 784"/>
              <p:cNvSpPr>
                <a:spLocks noChangeArrowheads="1"/>
              </p:cNvSpPr>
              <p:nvPr/>
            </p:nvSpPr>
            <p:spPr bwMode="auto">
              <a:xfrm>
                <a:off x="3827" y="3225"/>
                <a:ext cx="351" cy="4"/>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7" name="Rectangle 785"/>
              <p:cNvSpPr>
                <a:spLocks noChangeArrowheads="1"/>
              </p:cNvSpPr>
              <p:nvPr/>
            </p:nvSpPr>
            <p:spPr bwMode="auto">
              <a:xfrm>
                <a:off x="3827" y="3229"/>
                <a:ext cx="351" cy="3"/>
              </a:xfrm>
              <a:prstGeom prst="rect">
                <a:avLst/>
              </a:prstGeom>
              <a:solidFill>
                <a:srgbClr val="0000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8" name="Rectangle 786"/>
              <p:cNvSpPr>
                <a:spLocks noChangeArrowheads="1"/>
              </p:cNvSpPr>
              <p:nvPr/>
            </p:nvSpPr>
            <p:spPr bwMode="auto">
              <a:xfrm>
                <a:off x="3827" y="3232"/>
                <a:ext cx="351" cy="2"/>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39" name="Rectangle 787"/>
              <p:cNvSpPr>
                <a:spLocks noChangeArrowheads="1"/>
              </p:cNvSpPr>
              <p:nvPr/>
            </p:nvSpPr>
            <p:spPr bwMode="auto">
              <a:xfrm>
                <a:off x="3827" y="3234"/>
                <a:ext cx="351" cy="4"/>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0" name="Rectangle 788"/>
              <p:cNvSpPr>
                <a:spLocks noChangeArrowheads="1"/>
              </p:cNvSpPr>
              <p:nvPr/>
            </p:nvSpPr>
            <p:spPr bwMode="auto">
              <a:xfrm>
                <a:off x="3827" y="3238"/>
                <a:ext cx="351" cy="3"/>
              </a:xfrm>
              <a:prstGeom prst="rect">
                <a:avLst/>
              </a:prstGeom>
              <a:solidFill>
                <a:srgbClr val="0000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1" name="Rectangle 789"/>
              <p:cNvSpPr>
                <a:spLocks noChangeArrowheads="1"/>
              </p:cNvSpPr>
              <p:nvPr/>
            </p:nvSpPr>
            <p:spPr bwMode="auto">
              <a:xfrm>
                <a:off x="3827" y="3241"/>
                <a:ext cx="351" cy="3"/>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2" name="Rectangle 790"/>
              <p:cNvSpPr>
                <a:spLocks noChangeArrowheads="1"/>
              </p:cNvSpPr>
              <p:nvPr/>
            </p:nvSpPr>
            <p:spPr bwMode="auto">
              <a:xfrm>
                <a:off x="3827" y="3244"/>
                <a:ext cx="351" cy="3"/>
              </a:xfrm>
              <a:prstGeom prst="rect">
                <a:avLst/>
              </a:prstGeom>
              <a:solidFill>
                <a:srgbClr val="00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3" name="Rectangle 791"/>
              <p:cNvSpPr>
                <a:spLocks noChangeArrowheads="1"/>
              </p:cNvSpPr>
              <p:nvPr/>
            </p:nvSpPr>
            <p:spPr bwMode="auto">
              <a:xfrm>
                <a:off x="3827" y="3247"/>
                <a:ext cx="351" cy="3"/>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4" name="Rectangle 792"/>
              <p:cNvSpPr>
                <a:spLocks noChangeArrowheads="1"/>
              </p:cNvSpPr>
              <p:nvPr/>
            </p:nvSpPr>
            <p:spPr bwMode="auto">
              <a:xfrm>
                <a:off x="3827" y="3250"/>
                <a:ext cx="351" cy="3"/>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5" name="Rectangle 793"/>
              <p:cNvSpPr>
                <a:spLocks noChangeArrowheads="1"/>
              </p:cNvSpPr>
              <p:nvPr/>
            </p:nvSpPr>
            <p:spPr bwMode="auto">
              <a:xfrm>
                <a:off x="3827" y="3253"/>
                <a:ext cx="351" cy="4"/>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6" name="Rectangle 794"/>
              <p:cNvSpPr>
                <a:spLocks noChangeArrowheads="1"/>
              </p:cNvSpPr>
              <p:nvPr/>
            </p:nvSpPr>
            <p:spPr bwMode="auto">
              <a:xfrm>
                <a:off x="3827" y="3257"/>
                <a:ext cx="351" cy="3"/>
              </a:xfrm>
              <a:prstGeom prst="rect">
                <a:avLst/>
              </a:prstGeom>
              <a:solidFill>
                <a:srgbClr val="000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7" name="Rectangle 795"/>
              <p:cNvSpPr>
                <a:spLocks noChangeArrowheads="1"/>
              </p:cNvSpPr>
              <p:nvPr/>
            </p:nvSpPr>
            <p:spPr bwMode="auto">
              <a:xfrm>
                <a:off x="3827" y="3260"/>
                <a:ext cx="351" cy="3"/>
              </a:xfrm>
              <a:prstGeom prst="rect">
                <a:avLst/>
              </a:prstGeom>
              <a:solidFill>
                <a:srgbClr val="00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8" name="Rectangle 796"/>
              <p:cNvSpPr>
                <a:spLocks noChangeArrowheads="1"/>
              </p:cNvSpPr>
              <p:nvPr/>
            </p:nvSpPr>
            <p:spPr bwMode="auto">
              <a:xfrm>
                <a:off x="3827" y="3263"/>
                <a:ext cx="351" cy="3"/>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49" name="Rectangle 797"/>
              <p:cNvSpPr>
                <a:spLocks noChangeArrowheads="1"/>
              </p:cNvSpPr>
              <p:nvPr/>
            </p:nvSpPr>
            <p:spPr bwMode="auto">
              <a:xfrm>
                <a:off x="3827" y="3266"/>
                <a:ext cx="351" cy="3"/>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0" name="Rectangle 798"/>
              <p:cNvSpPr>
                <a:spLocks noChangeArrowheads="1"/>
              </p:cNvSpPr>
              <p:nvPr/>
            </p:nvSpPr>
            <p:spPr bwMode="auto">
              <a:xfrm>
                <a:off x="3827" y="3269"/>
                <a:ext cx="351" cy="3"/>
              </a:xfrm>
              <a:prstGeom prst="rect">
                <a:avLst/>
              </a:prstGeom>
              <a:solidFill>
                <a:srgbClr val="00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1" name="Rectangle 799"/>
              <p:cNvSpPr>
                <a:spLocks noChangeArrowheads="1"/>
              </p:cNvSpPr>
              <p:nvPr/>
            </p:nvSpPr>
            <p:spPr bwMode="auto">
              <a:xfrm>
                <a:off x="3827" y="3272"/>
                <a:ext cx="351" cy="3"/>
              </a:xfrm>
              <a:prstGeom prst="rect">
                <a:avLst/>
              </a:prstGeom>
              <a:solidFill>
                <a:srgbClr val="00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2" name="Rectangle 800"/>
              <p:cNvSpPr>
                <a:spLocks noChangeArrowheads="1"/>
              </p:cNvSpPr>
              <p:nvPr/>
            </p:nvSpPr>
            <p:spPr bwMode="auto">
              <a:xfrm>
                <a:off x="3827" y="3275"/>
                <a:ext cx="351" cy="4"/>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3" name="Rectangle 801"/>
              <p:cNvSpPr>
                <a:spLocks noChangeArrowheads="1"/>
              </p:cNvSpPr>
              <p:nvPr/>
            </p:nvSpPr>
            <p:spPr bwMode="auto">
              <a:xfrm>
                <a:off x="3827" y="3279"/>
                <a:ext cx="351" cy="2"/>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4" name="Rectangle 802"/>
              <p:cNvSpPr>
                <a:spLocks noChangeArrowheads="1"/>
              </p:cNvSpPr>
              <p:nvPr/>
            </p:nvSpPr>
            <p:spPr bwMode="auto">
              <a:xfrm>
                <a:off x="3827" y="3281"/>
                <a:ext cx="351" cy="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5" name="Rectangle 803"/>
              <p:cNvSpPr>
                <a:spLocks noChangeArrowheads="1"/>
              </p:cNvSpPr>
              <p:nvPr/>
            </p:nvSpPr>
            <p:spPr bwMode="auto">
              <a:xfrm>
                <a:off x="3827" y="3284"/>
                <a:ext cx="351" cy="4"/>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6" name="Rectangle 804"/>
              <p:cNvSpPr>
                <a:spLocks noChangeArrowheads="1"/>
              </p:cNvSpPr>
              <p:nvPr/>
            </p:nvSpPr>
            <p:spPr bwMode="auto">
              <a:xfrm>
                <a:off x="3827" y="3288"/>
                <a:ext cx="351" cy="3"/>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7" name="Rectangle 805"/>
              <p:cNvSpPr>
                <a:spLocks noChangeArrowheads="1"/>
              </p:cNvSpPr>
              <p:nvPr/>
            </p:nvSpPr>
            <p:spPr bwMode="auto">
              <a:xfrm>
                <a:off x="3827" y="3291"/>
                <a:ext cx="351" cy="3"/>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8" name="Rectangle 806"/>
              <p:cNvSpPr>
                <a:spLocks noChangeArrowheads="1"/>
              </p:cNvSpPr>
              <p:nvPr/>
            </p:nvSpPr>
            <p:spPr bwMode="auto">
              <a:xfrm>
                <a:off x="3827" y="3294"/>
                <a:ext cx="351" cy="3"/>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59" name="Rectangle 807"/>
              <p:cNvSpPr>
                <a:spLocks noChangeArrowheads="1"/>
              </p:cNvSpPr>
              <p:nvPr/>
            </p:nvSpPr>
            <p:spPr bwMode="auto">
              <a:xfrm>
                <a:off x="3827" y="3297"/>
                <a:ext cx="351" cy="3"/>
              </a:xfrm>
              <a:prstGeom prst="rect">
                <a:avLst/>
              </a:prstGeom>
              <a:solidFill>
                <a:srgbClr val="0000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0" name="Rectangle 808"/>
              <p:cNvSpPr>
                <a:spLocks noChangeArrowheads="1"/>
              </p:cNvSpPr>
              <p:nvPr/>
            </p:nvSpPr>
            <p:spPr bwMode="auto">
              <a:xfrm>
                <a:off x="3827" y="3300"/>
                <a:ext cx="351" cy="3"/>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1" name="Rectangle 809"/>
              <p:cNvSpPr>
                <a:spLocks noChangeArrowheads="1"/>
              </p:cNvSpPr>
              <p:nvPr/>
            </p:nvSpPr>
            <p:spPr bwMode="auto">
              <a:xfrm>
                <a:off x="3827" y="3303"/>
                <a:ext cx="351" cy="4"/>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2" name="Rectangle 810"/>
              <p:cNvSpPr>
                <a:spLocks noChangeArrowheads="1"/>
              </p:cNvSpPr>
              <p:nvPr/>
            </p:nvSpPr>
            <p:spPr bwMode="auto">
              <a:xfrm>
                <a:off x="3827" y="3307"/>
                <a:ext cx="351" cy="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3" name="Rectangle 811"/>
              <p:cNvSpPr>
                <a:spLocks noChangeArrowheads="1"/>
              </p:cNvSpPr>
              <p:nvPr/>
            </p:nvSpPr>
            <p:spPr bwMode="auto">
              <a:xfrm>
                <a:off x="3827" y="3310"/>
                <a:ext cx="351" cy="2"/>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4" name="Rectangle 812"/>
              <p:cNvSpPr>
                <a:spLocks noChangeArrowheads="1"/>
              </p:cNvSpPr>
              <p:nvPr/>
            </p:nvSpPr>
            <p:spPr bwMode="auto">
              <a:xfrm>
                <a:off x="3827" y="3312"/>
                <a:ext cx="351" cy="4"/>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5" name="Rectangle 813"/>
              <p:cNvSpPr>
                <a:spLocks noChangeArrowheads="1"/>
              </p:cNvSpPr>
              <p:nvPr/>
            </p:nvSpPr>
            <p:spPr bwMode="auto">
              <a:xfrm>
                <a:off x="3827" y="3316"/>
                <a:ext cx="351" cy="3"/>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6" name="Rectangle 814"/>
              <p:cNvSpPr>
                <a:spLocks noChangeArrowheads="1"/>
              </p:cNvSpPr>
              <p:nvPr/>
            </p:nvSpPr>
            <p:spPr bwMode="auto">
              <a:xfrm>
                <a:off x="3827" y="3319"/>
                <a:ext cx="351" cy="3"/>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7" name="Rectangle 815"/>
              <p:cNvSpPr>
                <a:spLocks noChangeArrowheads="1"/>
              </p:cNvSpPr>
              <p:nvPr/>
            </p:nvSpPr>
            <p:spPr bwMode="auto">
              <a:xfrm>
                <a:off x="3827" y="3322"/>
                <a:ext cx="351" cy="3"/>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8" name="Rectangle 816"/>
              <p:cNvSpPr>
                <a:spLocks noChangeArrowheads="1"/>
              </p:cNvSpPr>
              <p:nvPr/>
            </p:nvSpPr>
            <p:spPr bwMode="auto">
              <a:xfrm>
                <a:off x="3827" y="3325"/>
                <a:ext cx="351" cy="3"/>
              </a:xfrm>
              <a:prstGeom prst="rect">
                <a:avLst/>
              </a:prstGeom>
              <a:solidFill>
                <a:srgbClr val="00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69" name="Rectangle 817"/>
              <p:cNvSpPr>
                <a:spLocks noChangeArrowheads="1"/>
              </p:cNvSpPr>
              <p:nvPr/>
            </p:nvSpPr>
            <p:spPr bwMode="auto">
              <a:xfrm>
                <a:off x="3827" y="3328"/>
                <a:ext cx="351" cy="3"/>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0" name="Rectangle 818"/>
              <p:cNvSpPr>
                <a:spLocks noChangeArrowheads="1"/>
              </p:cNvSpPr>
              <p:nvPr/>
            </p:nvSpPr>
            <p:spPr bwMode="auto">
              <a:xfrm>
                <a:off x="3827" y="3331"/>
                <a:ext cx="351" cy="3"/>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1" name="Rectangle 819"/>
              <p:cNvSpPr>
                <a:spLocks noChangeArrowheads="1"/>
              </p:cNvSpPr>
              <p:nvPr/>
            </p:nvSpPr>
            <p:spPr bwMode="auto">
              <a:xfrm>
                <a:off x="3827" y="3334"/>
                <a:ext cx="351" cy="4"/>
              </a:xfrm>
              <a:prstGeom prst="rect">
                <a:avLst/>
              </a:prstGeom>
              <a:solidFill>
                <a:srgbClr val="000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2" name="Rectangle 820"/>
              <p:cNvSpPr>
                <a:spLocks noChangeArrowheads="1"/>
              </p:cNvSpPr>
              <p:nvPr/>
            </p:nvSpPr>
            <p:spPr bwMode="auto">
              <a:xfrm>
                <a:off x="3827" y="3338"/>
                <a:ext cx="351" cy="3"/>
              </a:xfrm>
              <a:prstGeom prst="rect">
                <a:avLst/>
              </a:prstGeom>
              <a:solidFill>
                <a:srgbClr val="000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3" name="Rectangle 821"/>
              <p:cNvSpPr>
                <a:spLocks noChangeArrowheads="1"/>
              </p:cNvSpPr>
              <p:nvPr/>
            </p:nvSpPr>
            <p:spPr bwMode="auto">
              <a:xfrm>
                <a:off x="3827" y="3341"/>
                <a:ext cx="351" cy="2"/>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4" name="Rectangle 822"/>
              <p:cNvSpPr>
                <a:spLocks noChangeArrowheads="1"/>
              </p:cNvSpPr>
              <p:nvPr/>
            </p:nvSpPr>
            <p:spPr bwMode="auto">
              <a:xfrm>
                <a:off x="3827" y="3343"/>
                <a:ext cx="351" cy="4"/>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5" name="Rectangle 823"/>
              <p:cNvSpPr>
                <a:spLocks noChangeArrowheads="1"/>
              </p:cNvSpPr>
              <p:nvPr/>
            </p:nvSpPr>
            <p:spPr bwMode="auto">
              <a:xfrm>
                <a:off x="3827" y="3347"/>
                <a:ext cx="351" cy="3"/>
              </a:xfrm>
              <a:prstGeom prst="rect">
                <a:avLst/>
              </a:prstGeom>
              <a:solidFill>
                <a:srgbClr val="000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6" name="Rectangle 824"/>
              <p:cNvSpPr>
                <a:spLocks noChangeArrowheads="1"/>
              </p:cNvSpPr>
              <p:nvPr/>
            </p:nvSpPr>
            <p:spPr bwMode="auto">
              <a:xfrm>
                <a:off x="3827" y="3350"/>
                <a:ext cx="351" cy="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7" name="Rectangle 825"/>
              <p:cNvSpPr>
                <a:spLocks noChangeArrowheads="1"/>
              </p:cNvSpPr>
              <p:nvPr/>
            </p:nvSpPr>
            <p:spPr bwMode="auto">
              <a:xfrm>
                <a:off x="3827" y="3353"/>
                <a:ext cx="351" cy="4"/>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8" name="Rectangle 826"/>
              <p:cNvSpPr>
                <a:spLocks noChangeArrowheads="1"/>
              </p:cNvSpPr>
              <p:nvPr/>
            </p:nvSpPr>
            <p:spPr bwMode="auto">
              <a:xfrm>
                <a:off x="3827" y="3357"/>
                <a:ext cx="351" cy="2"/>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79" name="Rectangle 827"/>
              <p:cNvSpPr>
                <a:spLocks noChangeArrowheads="1"/>
              </p:cNvSpPr>
              <p:nvPr/>
            </p:nvSpPr>
            <p:spPr bwMode="auto">
              <a:xfrm>
                <a:off x="3827" y="3359"/>
                <a:ext cx="351" cy="3"/>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0" name="Rectangle 828"/>
              <p:cNvSpPr>
                <a:spLocks noChangeArrowheads="1"/>
              </p:cNvSpPr>
              <p:nvPr/>
            </p:nvSpPr>
            <p:spPr bwMode="auto">
              <a:xfrm>
                <a:off x="3827" y="3362"/>
                <a:ext cx="351" cy="4"/>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1" name="Rectangle 829"/>
              <p:cNvSpPr>
                <a:spLocks noChangeArrowheads="1"/>
              </p:cNvSpPr>
              <p:nvPr/>
            </p:nvSpPr>
            <p:spPr bwMode="auto">
              <a:xfrm>
                <a:off x="3827" y="3366"/>
                <a:ext cx="351" cy="3"/>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2" name="Rectangle 830"/>
              <p:cNvSpPr>
                <a:spLocks noChangeArrowheads="1"/>
              </p:cNvSpPr>
              <p:nvPr/>
            </p:nvSpPr>
            <p:spPr bwMode="auto">
              <a:xfrm>
                <a:off x="3827" y="3369"/>
                <a:ext cx="351" cy="3"/>
              </a:xfrm>
              <a:prstGeom prst="rect">
                <a:avLst/>
              </a:prstGeom>
              <a:solidFill>
                <a:srgbClr val="0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3" name="Rectangle 831"/>
              <p:cNvSpPr>
                <a:spLocks noChangeArrowheads="1"/>
              </p:cNvSpPr>
              <p:nvPr/>
            </p:nvSpPr>
            <p:spPr bwMode="auto">
              <a:xfrm>
                <a:off x="3827" y="3372"/>
                <a:ext cx="351" cy="3"/>
              </a:xfrm>
              <a:prstGeom prst="rect">
                <a:avLst/>
              </a:prstGeom>
              <a:solidFill>
                <a:srgbClr val="0000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4" name="Rectangle 832"/>
              <p:cNvSpPr>
                <a:spLocks noChangeArrowheads="1"/>
              </p:cNvSpPr>
              <p:nvPr/>
            </p:nvSpPr>
            <p:spPr bwMode="auto">
              <a:xfrm>
                <a:off x="3827" y="3375"/>
                <a:ext cx="351" cy="3"/>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5" name="Rectangle 833"/>
              <p:cNvSpPr>
                <a:spLocks noChangeArrowheads="1"/>
              </p:cNvSpPr>
              <p:nvPr/>
            </p:nvSpPr>
            <p:spPr bwMode="auto">
              <a:xfrm>
                <a:off x="3827" y="3378"/>
                <a:ext cx="351" cy="3"/>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6" name="Rectangle 834"/>
              <p:cNvSpPr>
                <a:spLocks noChangeArrowheads="1"/>
              </p:cNvSpPr>
              <p:nvPr/>
            </p:nvSpPr>
            <p:spPr bwMode="auto">
              <a:xfrm>
                <a:off x="3827" y="3381"/>
                <a:ext cx="351" cy="3"/>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7" name="Rectangle 835"/>
              <p:cNvSpPr>
                <a:spLocks noChangeArrowheads="1"/>
              </p:cNvSpPr>
              <p:nvPr/>
            </p:nvSpPr>
            <p:spPr bwMode="auto">
              <a:xfrm>
                <a:off x="3827" y="3384"/>
                <a:ext cx="351" cy="4"/>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8" name="Rectangle 836"/>
              <p:cNvSpPr>
                <a:spLocks noChangeArrowheads="1"/>
              </p:cNvSpPr>
              <p:nvPr/>
            </p:nvSpPr>
            <p:spPr bwMode="auto">
              <a:xfrm>
                <a:off x="3827" y="3388"/>
                <a:ext cx="351" cy="2"/>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89" name="Rectangle 837"/>
              <p:cNvSpPr>
                <a:spLocks noChangeArrowheads="1"/>
              </p:cNvSpPr>
              <p:nvPr/>
            </p:nvSpPr>
            <p:spPr bwMode="auto">
              <a:xfrm>
                <a:off x="3827" y="3390"/>
                <a:ext cx="351" cy="3"/>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90" name="Rectangle 838"/>
              <p:cNvSpPr>
                <a:spLocks noChangeArrowheads="1"/>
              </p:cNvSpPr>
              <p:nvPr/>
            </p:nvSpPr>
            <p:spPr bwMode="auto">
              <a:xfrm>
                <a:off x="3827" y="3393"/>
                <a:ext cx="351" cy="4"/>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91" name="Rectangle 839"/>
              <p:cNvSpPr>
                <a:spLocks noChangeArrowheads="1"/>
              </p:cNvSpPr>
              <p:nvPr/>
            </p:nvSpPr>
            <p:spPr bwMode="auto">
              <a:xfrm>
                <a:off x="3827" y="3397"/>
                <a:ext cx="351" cy="3"/>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92" name="Rectangle 840"/>
              <p:cNvSpPr>
                <a:spLocks noChangeArrowheads="1"/>
              </p:cNvSpPr>
              <p:nvPr/>
            </p:nvSpPr>
            <p:spPr bwMode="auto">
              <a:xfrm>
                <a:off x="3827" y="3400"/>
                <a:ext cx="351" cy="3"/>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93" name="Rectangle 841"/>
              <p:cNvSpPr>
                <a:spLocks noChangeArrowheads="1"/>
              </p:cNvSpPr>
              <p:nvPr/>
            </p:nvSpPr>
            <p:spPr bwMode="auto">
              <a:xfrm>
                <a:off x="3827" y="3403"/>
                <a:ext cx="351" cy="3"/>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94" name="Rectangle 842"/>
              <p:cNvSpPr>
                <a:spLocks noChangeArrowheads="1"/>
              </p:cNvSpPr>
              <p:nvPr/>
            </p:nvSpPr>
            <p:spPr bwMode="auto">
              <a:xfrm>
                <a:off x="3827" y="3406"/>
                <a:ext cx="351" cy="3"/>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395" name="Rectangle 843"/>
            <p:cNvSpPr>
              <a:spLocks noChangeArrowheads="1"/>
            </p:cNvSpPr>
            <p:nvPr/>
          </p:nvSpPr>
          <p:spPr bwMode="auto">
            <a:xfrm>
              <a:off x="3827" y="2549"/>
              <a:ext cx="351" cy="8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280396" name="Group 844"/>
            <p:cNvGrpSpPr>
              <a:grpSpLocks/>
            </p:cNvGrpSpPr>
            <p:nvPr/>
          </p:nvGrpSpPr>
          <p:grpSpPr bwMode="auto">
            <a:xfrm>
              <a:off x="1723" y="1932"/>
              <a:ext cx="351" cy="1477"/>
              <a:chOff x="1723" y="1932"/>
              <a:chExt cx="351" cy="1477"/>
            </a:xfrm>
          </p:grpSpPr>
          <p:grpSp>
            <p:nvGrpSpPr>
              <p:cNvPr id="280397" name="Group 845"/>
              <p:cNvGrpSpPr>
                <a:grpSpLocks/>
              </p:cNvGrpSpPr>
              <p:nvPr/>
            </p:nvGrpSpPr>
            <p:grpSpPr bwMode="auto">
              <a:xfrm>
                <a:off x="1723" y="1932"/>
                <a:ext cx="351" cy="1070"/>
                <a:chOff x="1723" y="1932"/>
                <a:chExt cx="351" cy="1070"/>
              </a:xfrm>
            </p:grpSpPr>
            <p:sp>
              <p:nvSpPr>
                <p:cNvPr id="280398" name="Rectangle 846"/>
                <p:cNvSpPr>
                  <a:spLocks noChangeArrowheads="1"/>
                </p:cNvSpPr>
                <p:nvPr/>
              </p:nvSpPr>
              <p:spPr bwMode="auto">
                <a:xfrm>
                  <a:off x="1723" y="1932"/>
                  <a:ext cx="351" cy="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399" name="Rectangle 847"/>
                <p:cNvSpPr>
                  <a:spLocks noChangeArrowheads="1"/>
                </p:cNvSpPr>
                <p:nvPr/>
              </p:nvSpPr>
              <p:spPr bwMode="auto">
                <a:xfrm>
                  <a:off x="1723" y="1937"/>
                  <a:ext cx="351" cy="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0" name="Rectangle 848"/>
                <p:cNvSpPr>
                  <a:spLocks noChangeArrowheads="1"/>
                </p:cNvSpPr>
                <p:nvPr/>
              </p:nvSpPr>
              <p:spPr bwMode="auto">
                <a:xfrm>
                  <a:off x="1723" y="1942"/>
                  <a:ext cx="351" cy="6"/>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1" name="Rectangle 849"/>
                <p:cNvSpPr>
                  <a:spLocks noChangeArrowheads="1"/>
                </p:cNvSpPr>
                <p:nvPr/>
              </p:nvSpPr>
              <p:spPr bwMode="auto">
                <a:xfrm>
                  <a:off x="1723" y="1948"/>
                  <a:ext cx="351" cy="5"/>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2" name="Rectangle 850"/>
                <p:cNvSpPr>
                  <a:spLocks noChangeArrowheads="1"/>
                </p:cNvSpPr>
                <p:nvPr/>
              </p:nvSpPr>
              <p:spPr bwMode="auto">
                <a:xfrm>
                  <a:off x="1723" y="1953"/>
                  <a:ext cx="351" cy="5"/>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3" name="Rectangle 851"/>
                <p:cNvSpPr>
                  <a:spLocks noChangeArrowheads="1"/>
                </p:cNvSpPr>
                <p:nvPr/>
              </p:nvSpPr>
              <p:spPr bwMode="auto">
                <a:xfrm>
                  <a:off x="1723" y="1958"/>
                  <a:ext cx="351" cy="6"/>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4" name="Rectangle 852"/>
                <p:cNvSpPr>
                  <a:spLocks noChangeArrowheads="1"/>
                </p:cNvSpPr>
                <p:nvPr/>
              </p:nvSpPr>
              <p:spPr bwMode="auto">
                <a:xfrm>
                  <a:off x="1723" y="1964"/>
                  <a:ext cx="351" cy="5"/>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5" name="Rectangle 853"/>
                <p:cNvSpPr>
                  <a:spLocks noChangeArrowheads="1"/>
                </p:cNvSpPr>
                <p:nvPr/>
              </p:nvSpPr>
              <p:spPr bwMode="auto">
                <a:xfrm>
                  <a:off x="1723" y="1969"/>
                  <a:ext cx="351" cy="6"/>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6" name="Rectangle 854"/>
                <p:cNvSpPr>
                  <a:spLocks noChangeArrowheads="1"/>
                </p:cNvSpPr>
                <p:nvPr/>
              </p:nvSpPr>
              <p:spPr bwMode="auto">
                <a:xfrm>
                  <a:off x="1723" y="1975"/>
                  <a:ext cx="351" cy="5"/>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7" name="Rectangle 855"/>
                <p:cNvSpPr>
                  <a:spLocks noChangeArrowheads="1"/>
                </p:cNvSpPr>
                <p:nvPr/>
              </p:nvSpPr>
              <p:spPr bwMode="auto">
                <a:xfrm>
                  <a:off x="1723" y="1980"/>
                  <a:ext cx="351" cy="5"/>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8" name="Rectangle 856"/>
                <p:cNvSpPr>
                  <a:spLocks noChangeArrowheads="1"/>
                </p:cNvSpPr>
                <p:nvPr/>
              </p:nvSpPr>
              <p:spPr bwMode="auto">
                <a:xfrm>
                  <a:off x="1723" y="1985"/>
                  <a:ext cx="351" cy="6"/>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09" name="Rectangle 857"/>
                <p:cNvSpPr>
                  <a:spLocks noChangeArrowheads="1"/>
                </p:cNvSpPr>
                <p:nvPr/>
              </p:nvSpPr>
              <p:spPr bwMode="auto">
                <a:xfrm>
                  <a:off x="1723" y="1991"/>
                  <a:ext cx="351" cy="5"/>
                </a:xfrm>
                <a:prstGeom prst="rect">
                  <a:avLst/>
                </a:prstGeom>
                <a:solidFill>
                  <a:srgbClr val="7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0" name="Rectangle 858"/>
                <p:cNvSpPr>
                  <a:spLocks noChangeArrowheads="1"/>
                </p:cNvSpPr>
                <p:nvPr/>
              </p:nvSpPr>
              <p:spPr bwMode="auto">
                <a:xfrm>
                  <a:off x="1723" y="1996"/>
                  <a:ext cx="351" cy="5"/>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1" name="Rectangle 859"/>
                <p:cNvSpPr>
                  <a:spLocks noChangeArrowheads="1"/>
                </p:cNvSpPr>
                <p:nvPr/>
              </p:nvSpPr>
              <p:spPr bwMode="auto">
                <a:xfrm>
                  <a:off x="1723" y="2001"/>
                  <a:ext cx="351" cy="6"/>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2" name="Rectangle 860"/>
                <p:cNvSpPr>
                  <a:spLocks noChangeArrowheads="1"/>
                </p:cNvSpPr>
                <p:nvPr/>
              </p:nvSpPr>
              <p:spPr bwMode="auto">
                <a:xfrm>
                  <a:off x="1723" y="2007"/>
                  <a:ext cx="351" cy="5"/>
                </a:xfrm>
                <a:prstGeom prst="rect">
                  <a:avLst/>
                </a:prstGeom>
                <a:solidFill>
                  <a:srgbClr val="7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3" name="Rectangle 861"/>
                <p:cNvSpPr>
                  <a:spLocks noChangeArrowheads="1"/>
                </p:cNvSpPr>
                <p:nvPr/>
              </p:nvSpPr>
              <p:spPr bwMode="auto">
                <a:xfrm>
                  <a:off x="1723" y="2012"/>
                  <a:ext cx="351" cy="5"/>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4" name="Rectangle 862"/>
                <p:cNvSpPr>
                  <a:spLocks noChangeArrowheads="1"/>
                </p:cNvSpPr>
                <p:nvPr/>
              </p:nvSpPr>
              <p:spPr bwMode="auto">
                <a:xfrm>
                  <a:off x="1723" y="2017"/>
                  <a:ext cx="351" cy="6"/>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5" name="Rectangle 863"/>
                <p:cNvSpPr>
                  <a:spLocks noChangeArrowheads="1"/>
                </p:cNvSpPr>
                <p:nvPr/>
              </p:nvSpPr>
              <p:spPr bwMode="auto">
                <a:xfrm>
                  <a:off x="1723" y="2023"/>
                  <a:ext cx="351" cy="5"/>
                </a:xfrm>
                <a:prstGeom prst="rect">
                  <a:avLst/>
                </a:prstGeom>
                <a:solidFill>
                  <a:srgbClr val="7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6" name="Rectangle 864"/>
                <p:cNvSpPr>
                  <a:spLocks noChangeArrowheads="1"/>
                </p:cNvSpPr>
                <p:nvPr/>
              </p:nvSpPr>
              <p:spPr bwMode="auto">
                <a:xfrm>
                  <a:off x="1723" y="2028"/>
                  <a:ext cx="351" cy="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7" name="Rectangle 865"/>
                <p:cNvSpPr>
                  <a:spLocks noChangeArrowheads="1"/>
                </p:cNvSpPr>
                <p:nvPr/>
              </p:nvSpPr>
              <p:spPr bwMode="auto">
                <a:xfrm>
                  <a:off x="1723" y="2033"/>
                  <a:ext cx="351" cy="6"/>
                </a:xfrm>
                <a:prstGeom prst="rect">
                  <a:avLst/>
                </a:prstGeom>
                <a:solidFill>
                  <a:srgbClr val="8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8" name="Rectangle 866"/>
                <p:cNvSpPr>
                  <a:spLocks noChangeArrowheads="1"/>
                </p:cNvSpPr>
                <p:nvPr/>
              </p:nvSpPr>
              <p:spPr bwMode="auto">
                <a:xfrm>
                  <a:off x="1723" y="2039"/>
                  <a:ext cx="351" cy="6"/>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19" name="Rectangle 867"/>
                <p:cNvSpPr>
                  <a:spLocks noChangeArrowheads="1"/>
                </p:cNvSpPr>
                <p:nvPr/>
              </p:nvSpPr>
              <p:spPr bwMode="auto">
                <a:xfrm>
                  <a:off x="1723" y="2045"/>
                  <a:ext cx="351" cy="4"/>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0" name="Rectangle 868"/>
                <p:cNvSpPr>
                  <a:spLocks noChangeArrowheads="1"/>
                </p:cNvSpPr>
                <p:nvPr/>
              </p:nvSpPr>
              <p:spPr bwMode="auto">
                <a:xfrm>
                  <a:off x="1723" y="2049"/>
                  <a:ext cx="351" cy="6"/>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1" name="Rectangle 869"/>
                <p:cNvSpPr>
                  <a:spLocks noChangeArrowheads="1"/>
                </p:cNvSpPr>
                <p:nvPr/>
              </p:nvSpPr>
              <p:spPr bwMode="auto">
                <a:xfrm>
                  <a:off x="1723" y="2055"/>
                  <a:ext cx="351" cy="6"/>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2" name="Rectangle 870"/>
                <p:cNvSpPr>
                  <a:spLocks noChangeArrowheads="1"/>
                </p:cNvSpPr>
                <p:nvPr/>
              </p:nvSpPr>
              <p:spPr bwMode="auto">
                <a:xfrm>
                  <a:off x="1723" y="2061"/>
                  <a:ext cx="351" cy="4"/>
                </a:xfrm>
                <a:prstGeom prst="rect">
                  <a:avLst/>
                </a:prstGeom>
                <a:solidFill>
                  <a:srgbClr val="8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3" name="Rectangle 871"/>
                <p:cNvSpPr>
                  <a:spLocks noChangeArrowheads="1"/>
                </p:cNvSpPr>
                <p:nvPr/>
              </p:nvSpPr>
              <p:spPr bwMode="auto">
                <a:xfrm>
                  <a:off x="1723" y="2065"/>
                  <a:ext cx="351" cy="6"/>
                </a:xfrm>
                <a:prstGeom prst="rect">
                  <a:avLst/>
                </a:prstGeom>
                <a:solidFill>
                  <a:srgbClr val="8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4" name="Rectangle 872"/>
                <p:cNvSpPr>
                  <a:spLocks noChangeArrowheads="1"/>
                </p:cNvSpPr>
                <p:nvPr/>
              </p:nvSpPr>
              <p:spPr bwMode="auto">
                <a:xfrm>
                  <a:off x="1723" y="2071"/>
                  <a:ext cx="351" cy="6"/>
                </a:xfrm>
                <a:prstGeom prst="rect">
                  <a:avLst/>
                </a:prstGeom>
                <a:solidFill>
                  <a:srgbClr val="8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5" name="Rectangle 873"/>
                <p:cNvSpPr>
                  <a:spLocks noChangeArrowheads="1"/>
                </p:cNvSpPr>
                <p:nvPr/>
              </p:nvSpPr>
              <p:spPr bwMode="auto">
                <a:xfrm>
                  <a:off x="1723" y="2077"/>
                  <a:ext cx="351" cy="4"/>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6" name="Rectangle 874"/>
                <p:cNvSpPr>
                  <a:spLocks noChangeArrowheads="1"/>
                </p:cNvSpPr>
                <p:nvPr/>
              </p:nvSpPr>
              <p:spPr bwMode="auto">
                <a:xfrm>
                  <a:off x="1723" y="2081"/>
                  <a:ext cx="351" cy="6"/>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7" name="Rectangle 875"/>
                <p:cNvSpPr>
                  <a:spLocks noChangeArrowheads="1"/>
                </p:cNvSpPr>
                <p:nvPr/>
              </p:nvSpPr>
              <p:spPr bwMode="auto">
                <a:xfrm>
                  <a:off x="1723" y="2087"/>
                  <a:ext cx="351" cy="6"/>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8" name="Rectangle 876"/>
                <p:cNvSpPr>
                  <a:spLocks noChangeArrowheads="1"/>
                </p:cNvSpPr>
                <p:nvPr/>
              </p:nvSpPr>
              <p:spPr bwMode="auto">
                <a:xfrm>
                  <a:off x="1723" y="2093"/>
                  <a:ext cx="351" cy="4"/>
                </a:xfrm>
                <a:prstGeom prst="rect">
                  <a:avLst/>
                </a:prstGeom>
                <a:solidFill>
                  <a:srgbClr val="8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29" name="Rectangle 877"/>
                <p:cNvSpPr>
                  <a:spLocks noChangeArrowheads="1"/>
                </p:cNvSpPr>
                <p:nvPr/>
              </p:nvSpPr>
              <p:spPr bwMode="auto">
                <a:xfrm>
                  <a:off x="1723" y="2097"/>
                  <a:ext cx="351" cy="6"/>
                </a:xfrm>
                <a:prstGeom prst="rect">
                  <a:avLst/>
                </a:prstGeom>
                <a:solidFill>
                  <a:srgbClr val="8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0" name="Rectangle 878"/>
                <p:cNvSpPr>
                  <a:spLocks noChangeArrowheads="1"/>
                </p:cNvSpPr>
                <p:nvPr/>
              </p:nvSpPr>
              <p:spPr bwMode="auto">
                <a:xfrm>
                  <a:off x="1723" y="2103"/>
                  <a:ext cx="351" cy="6"/>
                </a:xfrm>
                <a:prstGeom prst="rect">
                  <a:avLst/>
                </a:prstGeom>
                <a:solidFill>
                  <a:srgbClr val="8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1" name="Rectangle 879"/>
                <p:cNvSpPr>
                  <a:spLocks noChangeArrowheads="1"/>
                </p:cNvSpPr>
                <p:nvPr/>
              </p:nvSpPr>
              <p:spPr bwMode="auto">
                <a:xfrm>
                  <a:off x="1723" y="2109"/>
                  <a:ext cx="351" cy="5"/>
                </a:xfrm>
                <a:prstGeom prst="rect">
                  <a:avLst/>
                </a:prstGeom>
                <a:solidFill>
                  <a:srgbClr val="9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2" name="Rectangle 880"/>
                <p:cNvSpPr>
                  <a:spLocks noChangeArrowheads="1"/>
                </p:cNvSpPr>
                <p:nvPr/>
              </p:nvSpPr>
              <p:spPr bwMode="auto">
                <a:xfrm>
                  <a:off x="1723" y="2114"/>
                  <a:ext cx="351" cy="5"/>
                </a:xfrm>
                <a:prstGeom prst="rect">
                  <a:avLst/>
                </a:prstGeom>
                <a:solidFill>
                  <a:srgbClr val="9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3" name="Rectangle 881"/>
                <p:cNvSpPr>
                  <a:spLocks noChangeArrowheads="1"/>
                </p:cNvSpPr>
                <p:nvPr/>
              </p:nvSpPr>
              <p:spPr bwMode="auto">
                <a:xfrm>
                  <a:off x="1723" y="2119"/>
                  <a:ext cx="351" cy="6"/>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4" name="Rectangle 882"/>
                <p:cNvSpPr>
                  <a:spLocks noChangeArrowheads="1"/>
                </p:cNvSpPr>
                <p:nvPr/>
              </p:nvSpPr>
              <p:spPr bwMode="auto">
                <a:xfrm>
                  <a:off x="1723" y="2125"/>
                  <a:ext cx="351" cy="5"/>
                </a:xfrm>
                <a:prstGeom prst="rect">
                  <a:avLst/>
                </a:prstGeom>
                <a:solidFill>
                  <a:srgbClr val="9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5" name="Rectangle 883"/>
                <p:cNvSpPr>
                  <a:spLocks noChangeArrowheads="1"/>
                </p:cNvSpPr>
                <p:nvPr/>
              </p:nvSpPr>
              <p:spPr bwMode="auto">
                <a:xfrm>
                  <a:off x="1723" y="2130"/>
                  <a:ext cx="351" cy="5"/>
                </a:xfrm>
                <a:prstGeom prst="rect">
                  <a:avLst/>
                </a:prstGeom>
                <a:solidFill>
                  <a:srgbClr val="9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6" name="Rectangle 884"/>
                <p:cNvSpPr>
                  <a:spLocks noChangeArrowheads="1"/>
                </p:cNvSpPr>
                <p:nvPr/>
              </p:nvSpPr>
              <p:spPr bwMode="auto">
                <a:xfrm>
                  <a:off x="1723" y="2135"/>
                  <a:ext cx="351" cy="6"/>
                </a:xfrm>
                <a:prstGeom prst="rect">
                  <a:avLst/>
                </a:prstGeom>
                <a:solidFill>
                  <a:srgbClr val="9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7" name="Rectangle 885"/>
                <p:cNvSpPr>
                  <a:spLocks noChangeArrowheads="1"/>
                </p:cNvSpPr>
                <p:nvPr/>
              </p:nvSpPr>
              <p:spPr bwMode="auto">
                <a:xfrm>
                  <a:off x="1723" y="2141"/>
                  <a:ext cx="351" cy="5"/>
                </a:xfrm>
                <a:prstGeom prst="rect">
                  <a:avLst/>
                </a:prstGeom>
                <a:solidFill>
                  <a:srgbClr val="9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8" name="Rectangle 886"/>
                <p:cNvSpPr>
                  <a:spLocks noChangeArrowheads="1"/>
                </p:cNvSpPr>
                <p:nvPr/>
              </p:nvSpPr>
              <p:spPr bwMode="auto">
                <a:xfrm>
                  <a:off x="1723" y="2146"/>
                  <a:ext cx="351" cy="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39" name="Rectangle 887"/>
                <p:cNvSpPr>
                  <a:spLocks noChangeArrowheads="1"/>
                </p:cNvSpPr>
                <p:nvPr/>
              </p:nvSpPr>
              <p:spPr bwMode="auto">
                <a:xfrm>
                  <a:off x="1723" y="2151"/>
                  <a:ext cx="351" cy="6"/>
                </a:xfrm>
                <a:prstGeom prst="rect">
                  <a:avLst/>
                </a:prstGeom>
                <a:solidFill>
                  <a:srgbClr val="9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0" name="Rectangle 888"/>
                <p:cNvSpPr>
                  <a:spLocks noChangeArrowheads="1"/>
                </p:cNvSpPr>
                <p:nvPr/>
              </p:nvSpPr>
              <p:spPr bwMode="auto">
                <a:xfrm>
                  <a:off x="1723" y="2157"/>
                  <a:ext cx="351" cy="5"/>
                </a:xfrm>
                <a:prstGeom prst="rect">
                  <a:avLst/>
                </a:prstGeom>
                <a:solidFill>
                  <a:srgbClr val="9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1" name="Rectangle 889"/>
                <p:cNvSpPr>
                  <a:spLocks noChangeArrowheads="1"/>
                </p:cNvSpPr>
                <p:nvPr/>
              </p:nvSpPr>
              <p:spPr bwMode="auto">
                <a:xfrm>
                  <a:off x="1723" y="2162"/>
                  <a:ext cx="351" cy="5"/>
                </a:xfrm>
                <a:prstGeom prst="rect">
                  <a:avLst/>
                </a:prstGeom>
                <a:solidFill>
                  <a:srgbClr val="9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2" name="Rectangle 890"/>
                <p:cNvSpPr>
                  <a:spLocks noChangeArrowheads="1"/>
                </p:cNvSpPr>
                <p:nvPr/>
              </p:nvSpPr>
              <p:spPr bwMode="auto">
                <a:xfrm>
                  <a:off x="1723" y="2167"/>
                  <a:ext cx="351" cy="6"/>
                </a:xfrm>
                <a:prstGeom prst="rect">
                  <a:avLst/>
                </a:prstGeom>
                <a:solidFill>
                  <a:srgbClr val="9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3" name="Rectangle 891"/>
                <p:cNvSpPr>
                  <a:spLocks noChangeArrowheads="1"/>
                </p:cNvSpPr>
                <p:nvPr/>
              </p:nvSpPr>
              <p:spPr bwMode="auto">
                <a:xfrm>
                  <a:off x="1723" y="2173"/>
                  <a:ext cx="351" cy="5"/>
                </a:xfrm>
                <a:prstGeom prst="rect">
                  <a:avLst/>
                </a:prstGeom>
                <a:solidFill>
                  <a:srgbClr val="A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4" name="Rectangle 892"/>
                <p:cNvSpPr>
                  <a:spLocks noChangeArrowheads="1"/>
                </p:cNvSpPr>
                <p:nvPr/>
              </p:nvSpPr>
              <p:spPr bwMode="auto">
                <a:xfrm>
                  <a:off x="1723" y="2178"/>
                  <a:ext cx="351" cy="6"/>
                </a:xfrm>
                <a:prstGeom prst="rect">
                  <a:avLst/>
                </a:prstGeom>
                <a:solidFill>
                  <a:srgbClr val="A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5" name="Rectangle 893"/>
                <p:cNvSpPr>
                  <a:spLocks noChangeArrowheads="1"/>
                </p:cNvSpPr>
                <p:nvPr/>
              </p:nvSpPr>
              <p:spPr bwMode="auto">
                <a:xfrm>
                  <a:off x="1723" y="2184"/>
                  <a:ext cx="351" cy="4"/>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6" name="Rectangle 894"/>
                <p:cNvSpPr>
                  <a:spLocks noChangeArrowheads="1"/>
                </p:cNvSpPr>
                <p:nvPr/>
              </p:nvSpPr>
              <p:spPr bwMode="auto">
                <a:xfrm>
                  <a:off x="1723" y="2188"/>
                  <a:ext cx="351" cy="6"/>
                </a:xfrm>
                <a:prstGeom prst="rect">
                  <a:avLst/>
                </a:prstGeom>
                <a:solidFill>
                  <a:srgbClr val="A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7" name="Rectangle 895"/>
                <p:cNvSpPr>
                  <a:spLocks noChangeArrowheads="1"/>
                </p:cNvSpPr>
                <p:nvPr/>
              </p:nvSpPr>
              <p:spPr bwMode="auto">
                <a:xfrm>
                  <a:off x="1723" y="2194"/>
                  <a:ext cx="351" cy="6"/>
                </a:xfrm>
                <a:prstGeom prst="rect">
                  <a:avLst/>
                </a:prstGeom>
                <a:solidFill>
                  <a:srgbClr val="A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8" name="Rectangle 896"/>
                <p:cNvSpPr>
                  <a:spLocks noChangeArrowheads="1"/>
                </p:cNvSpPr>
                <p:nvPr/>
              </p:nvSpPr>
              <p:spPr bwMode="auto">
                <a:xfrm>
                  <a:off x="1723" y="2200"/>
                  <a:ext cx="351" cy="4"/>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49" name="Rectangle 897"/>
                <p:cNvSpPr>
                  <a:spLocks noChangeArrowheads="1"/>
                </p:cNvSpPr>
                <p:nvPr/>
              </p:nvSpPr>
              <p:spPr bwMode="auto">
                <a:xfrm>
                  <a:off x="1723" y="2204"/>
                  <a:ext cx="351" cy="6"/>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0" name="Rectangle 898"/>
                <p:cNvSpPr>
                  <a:spLocks noChangeArrowheads="1"/>
                </p:cNvSpPr>
                <p:nvPr/>
              </p:nvSpPr>
              <p:spPr bwMode="auto">
                <a:xfrm>
                  <a:off x="1723" y="2210"/>
                  <a:ext cx="351" cy="6"/>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1" name="Rectangle 899"/>
                <p:cNvSpPr>
                  <a:spLocks noChangeArrowheads="1"/>
                </p:cNvSpPr>
                <p:nvPr/>
              </p:nvSpPr>
              <p:spPr bwMode="auto">
                <a:xfrm>
                  <a:off x="1723" y="2216"/>
                  <a:ext cx="351" cy="4"/>
                </a:xfrm>
                <a:prstGeom prst="rect">
                  <a:avLst/>
                </a:prstGeom>
                <a:solidFill>
                  <a:srgbClr val="A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2" name="Rectangle 900"/>
                <p:cNvSpPr>
                  <a:spLocks noChangeArrowheads="1"/>
                </p:cNvSpPr>
                <p:nvPr/>
              </p:nvSpPr>
              <p:spPr bwMode="auto">
                <a:xfrm>
                  <a:off x="1723" y="2220"/>
                  <a:ext cx="351" cy="6"/>
                </a:xfrm>
                <a:prstGeom prst="rect">
                  <a:avLst/>
                </a:prstGeom>
                <a:solidFill>
                  <a:srgbClr val="A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3" name="Rectangle 901"/>
                <p:cNvSpPr>
                  <a:spLocks noChangeArrowheads="1"/>
                </p:cNvSpPr>
                <p:nvPr/>
              </p:nvSpPr>
              <p:spPr bwMode="auto">
                <a:xfrm>
                  <a:off x="1723" y="2226"/>
                  <a:ext cx="351" cy="6"/>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4" name="Rectangle 902"/>
                <p:cNvSpPr>
                  <a:spLocks noChangeArrowheads="1"/>
                </p:cNvSpPr>
                <p:nvPr/>
              </p:nvSpPr>
              <p:spPr bwMode="auto">
                <a:xfrm>
                  <a:off x="1723" y="2232"/>
                  <a:ext cx="351" cy="4"/>
                </a:xfrm>
                <a:prstGeom prst="rect">
                  <a:avLst/>
                </a:prstGeom>
                <a:solidFill>
                  <a:srgbClr val="B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5" name="Rectangle 903"/>
                <p:cNvSpPr>
                  <a:spLocks noChangeArrowheads="1"/>
                </p:cNvSpPr>
                <p:nvPr/>
              </p:nvSpPr>
              <p:spPr bwMode="auto">
                <a:xfrm>
                  <a:off x="1723" y="2236"/>
                  <a:ext cx="351" cy="6"/>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6" name="Rectangle 904"/>
                <p:cNvSpPr>
                  <a:spLocks noChangeArrowheads="1"/>
                </p:cNvSpPr>
                <p:nvPr/>
              </p:nvSpPr>
              <p:spPr bwMode="auto">
                <a:xfrm>
                  <a:off x="1723" y="2242"/>
                  <a:ext cx="351" cy="6"/>
                </a:xfrm>
                <a:prstGeom prst="rect">
                  <a:avLst/>
                </a:prstGeom>
                <a:solidFill>
                  <a:srgbClr val="B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7" name="Rectangle 905"/>
                <p:cNvSpPr>
                  <a:spLocks noChangeArrowheads="1"/>
                </p:cNvSpPr>
                <p:nvPr/>
              </p:nvSpPr>
              <p:spPr bwMode="auto">
                <a:xfrm>
                  <a:off x="1723" y="2248"/>
                  <a:ext cx="351" cy="5"/>
                </a:xfrm>
                <a:prstGeom prst="rect">
                  <a:avLst/>
                </a:prstGeom>
                <a:solidFill>
                  <a:srgbClr val="B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8" name="Rectangle 906"/>
                <p:cNvSpPr>
                  <a:spLocks noChangeArrowheads="1"/>
                </p:cNvSpPr>
                <p:nvPr/>
              </p:nvSpPr>
              <p:spPr bwMode="auto">
                <a:xfrm>
                  <a:off x="1723" y="2253"/>
                  <a:ext cx="351" cy="5"/>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59" name="Rectangle 907"/>
                <p:cNvSpPr>
                  <a:spLocks noChangeArrowheads="1"/>
                </p:cNvSpPr>
                <p:nvPr/>
              </p:nvSpPr>
              <p:spPr bwMode="auto">
                <a:xfrm>
                  <a:off x="1723" y="2258"/>
                  <a:ext cx="351" cy="6"/>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0" name="Rectangle 908"/>
                <p:cNvSpPr>
                  <a:spLocks noChangeArrowheads="1"/>
                </p:cNvSpPr>
                <p:nvPr/>
              </p:nvSpPr>
              <p:spPr bwMode="auto">
                <a:xfrm>
                  <a:off x="1723" y="2264"/>
                  <a:ext cx="351" cy="5"/>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1" name="Rectangle 909"/>
                <p:cNvSpPr>
                  <a:spLocks noChangeArrowheads="1"/>
                </p:cNvSpPr>
                <p:nvPr/>
              </p:nvSpPr>
              <p:spPr bwMode="auto">
                <a:xfrm>
                  <a:off x="1723" y="2269"/>
                  <a:ext cx="351" cy="5"/>
                </a:xfrm>
                <a:prstGeom prst="rect">
                  <a:avLst/>
                </a:prstGeom>
                <a:solidFill>
                  <a:srgbClr val="B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2" name="Rectangle 910"/>
                <p:cNvSpPr>
                  <a:spLocks noChangeArrowheads="1"/>
                </p:cNvSpPr>
                <p:nvPr/>
              </p:nvSpPr>
              <p:spPr bwMode="auto">
                <a:xfrm>
                  <a:off x="1723" y="2274"/>
                  <a:ext cx="351" cy="6"/>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3" name="Rectangle 911"/>
                <p:cNvSpPr>
                  <a:spLocks noChangeArrowheads="1"/>
                </p:cNvSpPr>
                <p:nvPr/>
              </p:nvSpPr>
              <p:spPr bwMode="auto">
                <a:xfrm>
                  <a:off x="1723" y="2280"/>
                  <a:ext cx="351" cy="5"/>
                </a:xfrm>
                <a:prstGeom prst="rect">
                  <a:avLst/>
                </a:prstGeom>
                <a:solidFill>
                  <a:srgbClr val="C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4" name="Rectangle 912"/>
                <p:cNvSpPr>
                  <a:spLocks noChangeArrowheads="1"/>
                </p:cNvSpPr>
                <p:nvPr/>
              </p:nvSpPr>
              <p:spPr bwMode="auto">
                <a:xfrm>
                  <a:off x="1723" y="2285"/>
                  <a:ext cx="351" cy="5"/>
                </a:xfrm>
                <a:prstGeom prst="rect">
                  <a:avLst/>
                </a:prstGeom>
                <a:solidFill>
                  <a:srgbClr val="C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5" name="Rectangle 913"/>
                <p:cNvSpPr>
                  <a:spLocks noChangeArrowheads="1"/>
                </p:cNvSpPr>
                <p:nvPr/>
              </p:nvSpPr>
              <p:spPr bwMode="auto">
                <a:xfrm>
                  <a:off x="1723" y="2290"/>
                  <a:ext cx="351" cy="6"/>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6" name="Rectangle 914"/>
                <p:cNvSpPr>
                  <a:spLocks noChangeArrowheads="1"/>
                </p:cNvSpPr>
                <p:nvPr/>
              </p:nvSpPr>
              <p:spPr bwMode="auto">
                <a:xfrm>
                  <a:off x="1723" y="2296"/>
                  <a:ext cx="351" cy="5"/>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7" name="Rectangle 915"/>
                <p:cNvSpPr>
                  <a:spLocks noChangeArrowheads="1"/>
                </p:cNvSpPr>
                <p:nvPr/>
              </p:nvSpPr>
              <p:spPr bwMode="auto">
                <a:xfrm>
                  <a:off x="1723" y="2301"/>
                  <a:ext cx="351" cy="5"/>
                </a:xfrm>
                <a:prstGeom prst="rect">
                  <a:avLst/>
                </a:prstGeom>
                <a:solidFill>
                  <a:srgbClr val="C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8" name="Rectangle 916"/>
                <p:cNvSpPr>
                  <a:spLocks noChangeArrowheads="1"/>
                </p:cNvSpPr>
                <p:nvPr/>
              </p:nvSpPr>
              <p:spPr bwMode="auto">
                <a:xfrm>
                  <a:off x="1723" y="2306"/>
                  <a:ext cx="351" cy="6"/>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69" name="Rectangle 917"/>
                <p:cNvSpPr>
                  <a:spLocks noChangeArrowheads="1"/>
                </p:cNvSpPr>
                <p:nvPr/>
              </p:nvSpPr>
              <p:spPr bwMode="auto">
                <a:xfrm>
                  <a:off x="1723" y="2312"/>
                  <a:ext cx="351" cy="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0" name="Rectangle 918"/>
                <p:cNvSpPr>
                  <a:spLocks noChangeArrowheads="1"/>
                </p:cNvSpPr>
                <p:nvPr/>
              </p:nvSpPr>
              <p:spPr bwMode="auto">
                <a:xfrm>
                  <a:off x="1723" y="2317"/>
                  <a:ext cx="351" cy="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1" name="Rectangle 919"/>
                <p:cNvSpPr>
                  <a:spLocks noChangeArrowheads="1"/>
                </p:cNvSpPr>
                <p:nvPr/>
              </p:nvSpPr>
              <p:spPr bwMode="auto">
                <a:xfrm>
                  <a:off x="1723" y="2323"/>
                  <a:ext cx="351" cy="5"/>
                </a:xfrm>
                <a:prstGeom prst="rect">
                  <a:avLst/>
                </a:prstGeom>
                <a:solidFill>
                  <a:srgbClr val="C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2" name="Rectangle 920"/>
                <p:cNvSpPr>
                  <a:spLocks noChangeArrowheads="1"/>
                </p:cNvSpPr>
                <p:nvPr/>
              </p:nvSpPr>
              <p:spPr bwMode="auto">
                <a:xfrm>
                  <a:off x="1723" y="2328"/>
                  <a:ext cx="351" cy="5"/>
                </a:xfrm>
                <a:prstGeom prst="rect">
                  <a:avLst/>
                </a:prstGeom>
                <a:solidFill>
                  <a:srgbClr val="C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3" name="Rectangle 921"/>
                <p:cNvSpPr>
                  <a:spLocks noChangeArrowheads="1"/>
                </p:cNvSpPr>
                <p:nvPr/>
              </p:nvSpPr>
              <p:spPr bwMode="auto">
                <a:xfrm>
                  <a:off x="1723" y="2333"/>
                  <a:ext cx="351" cy="6"/>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4" name="Rectangle 922"/>
                <p:cNvSpPr>
                  <a:spLocks noChangeArrowheads="1"/>
                </p:cNvSpPr>
                <p:nvPr/>
              </p:nvSpPr>
              <p:spPr bwMode="auto">
                <a:xfrm>
                  <a:off x="1723" y="2339"/>
                  <a:ext cx="351" cy="5"/>
                </a:xfrm>
                <a:prstGeom prst="rect">
                  <a:avLst/>
                </a:prstGeom>
                <a:solidFill>
                  <a:srgbClr val="D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5" name="Rectangle 923"/>
                <p:cNvSpPr>
                  <a:spLocks noChangeArrowheads="1"/>
                </p:cNvSpPr>
                <p:nvPr/>
              </p:nvSpPr>
              <p:spPr bwMode="auto">
                <a:xfrm>
                  <a:off x="1723" y="2344"/>
                  <a:ext cx="351" cy="5"/>
                </a:xfrm>
                <a:prstGeom prst="rect">
                  <a:avLst/>
                </a:prstGeom>
                <a:solidFill>
                  <a:srgbClr val="D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6" name="Rectangle 924"/>
                <p:cNvSpPr>
                  <a:spLocks noChangeArrowheads="1"/>
                </p:cNvSpPr>
                <p:nvPr/>
              </p:nvSpPr>
              <p:spPr bwMode="auto">
                <a:xfrm>
                  <a:off x="1723" y="2349"/>
                  <a:ext cx="351" cy="6"/>
                </a:xfrm>
                <a:prstGeom prst="rect">
                  <a:avLst/>
                </a:prstGeom>
                <a:solidFill>
                  <a:srgbClr val="D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7" name="Rectangle 925"/>
                <p:cNvSpPr>
                  <a:spLocks noChangeArrowheads="1"/>
                </p:cNvSpPr>
                <p:nvPr/>
              </p:nvSpPr>
              <p:spPr bwMode="auto">
                <a:xfrm>
                  <a:off x="1723" y="2355"/>
                  <a:ext cx="351" cy="5"/>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8" name="Rectangle 926"/>
                <p:cNvSpPr>
                  <a:spLocks noChangeArrowheads="1"/>
                </p:cNvSpPr>
                <p:nvPr/>
              </p:nvSpPr>
              <p:spPr bwMode="auto">
                <a:xfrm>
                  <a:off x="1723" y="2360"/>
                  <a:ext cx="351" cy="5"/>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79" name="Rectangle 927"/>
                <p:cNvSpPr>
                  <a:spLocks noChangeArrowheads="1"/>
                </p:cNvSpPr>
                <p:nvPr/>
              </p:nvSpPr>
              <p:spPr bwMode="auto">
                <a:xfrm>
                  <a:off x="1723" y="2365"/>
                  <a:ext cx="351" cy="6"/>
                </a:xfrm>
                <a:prstGeom prst="rect">
                  <a:avLst/>
                </a:prstGeom>
                <a:solidFill>
                  <a:srgbClr val="D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0" name="Rectangle 928"/>
                <p:cNvSpPr>
                  <a:spLocks noChangeArrowheads="1"/>
                </p:cNvSpPr>
                <p:nvPr/>
              </p:nvSpPr>
              <p:spPr bwMode="auto">
                <a:xfrm>
                  <a:off x="1723" y="2371"/>
                  <a:ext cx="351" cy="5"/>
                </a:xfrm>
                <a:prstGeom prst="rect">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1" name="Rectangle 929"/>
                <p:cNvSpPr>
                  <a:spLocks noChangeArrowheads="1"/>
                </p:cNvSpPr>
                <p:nvPr/>
              </p:nvSpPr>
              <p:spPr bwMode="auto">
                <a:xfrm>
                  <a:off x="1723" y="2376"/>
                  <a:ext cx="351" cy="5"/>
                </a:xfrm>
                <a:prstGeom prst="rect">
                  <a:avLst/>
                </a:prstGeom>
                <a:solidFill>
                  <a:srgbClr val="D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2" name="Rectangle 930"/>
                <p:cNvSpPr>
                  <a:spLocks noChangeArrowheads="1"/>
                </p:cNvSpPr>
                <p:nvPr/>
              </p:nvSpPr>
              <p:spPr bwMode="auto">
                <a:xfrm>
                  <a:off x="1723" y="2381"/>
                  <a:ext cx="351" cy="6"/>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3" name="Rectangle 931"/>
                <p:cNvSpPr>
                  <a:spLocks noChangeArrowheads="1"/>
                </p:cNvSpPr>
                <p:nvPr/>
              </p:nvSpPr>
              <p:spPr bwMode="auto">
                <a:xfrm>
                  <a:off x="1723" y="2387"/>
                  <a:ext cx="351" cy="6"/>
                </a:xfrm>
                <a:prstGeom prst="rect">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4" name="Rectangle 932"/>
                <p:cNvSpPr>
                  <a:spLocks noChangeArrowheads="1"/>
                </p:cNvSpPr>
                <p:nvPr/>
              </p:nvSpPr>
              <p:spPr bwMode="auto">
                <a:xfrm>
                  <a:off x="1723" y="2393"/>
                  <a:ext cx="351" cy="4"/>
                </a:xfrm>
                <a:prstGeom prst="rect">
                  <a:avLst/>
                </a:prstGeom>
                <a:solidFill>
                  <a:srgbClr val="D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5" name="Rectangle 933"/>
                <p:cNvSpPr>
                  <a:spLocks noChangeArrowheads="1"/>
                </p:cNvSpPr>
                <p:nvPr/>
              </p:nvSpPr>
              <p:spPr bwMode="auto">
                <a:xfrm>
                  <a:off x="1723" y="2397"/>
                  <a:ext cx="351" cy="6"/>
                </a:xfrm>
                <a:prstGeom prst="rect">
                  <a:avLst/>
                </a:prstGeom>
                <a:solidFill>
                  <a:srgbClr val="E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6" name="Rectangle 934"/>
                <p:cNvSpPr>
                  <a:spLocks noChangeArrowheads="1"/>
                </p:cNvSpPr>
                <p:nvPr/>
              </p:nvSpPr>
              <p:spPr bwMode="auto">
                <a:xfrm>
                  <a:off x="1723" y="2403"/>
                  <a:ext cx="351" cy="6"/>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7" name="Rectangle 935"/>
                <p:cNvSpPr>
                  <a:spLocks noChangeArrowheads="1"/>
                </p:cNvSpPr>
                <p:nvPr/>
              </p:nvSpPr>
              <p:spPr bwMode="auto">
                <a:xfrm>
                  <a:off x="1723" y="2409"/>
                  <a:ext cx="351" cy="4"/>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8" name="Rectangle 936"/>
                <p:cNvSpPr>
                  <a:spLocks noChangeArrowheads="1"/>
                </p:cNvSpPr>
                <p:nvPr/>
              </p:nvSpPr>
              <p:spPr bwMode="auto">
                <a:xfrm>
                  <a:off x="1723" y="2413"/>
                  <a:ext cx="351" cy="6"/>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89" name="Rectangle 937"/>
                <p:cNvSpPr>
                  <a:spLocks noChangeArrowheads="1"/>
                </p:cNvSpPr>
                <p:nvPr/>
              </p:nvSpPr>
              <p:spPr bwMode="auto">
                <a:xfrm>
                  <a:off x="1723" y="2419"/>
                  <a:ext cx="351" cy="6"/>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0" name="Rectangle 938"/>
                <p:cNvSpPr>
                  <a:spLocks noChangeArrowheads="1"/>
                </p:cNvSpPr>
                <p:nvPr/>
              </p:nvSpPr>
              <p:spPr bwMode="auto">
                <a:xfrm>
                  <a:off x="1723" y="2425"/>
                  <a:ext cx="351" cy="4"/>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1" name="Rectangle 939"/>
                <p:cNvSpPr>
                  <a:spLocks noChangeArrowheads="1"/>
                </p:cNvSpPr>
                <p:nvPr/>
              </p:nvSpPr>
              <p:spPr bwMode="auto">
                <a:xfrm>
                  <a:off x="1723" y="2429"/>
                  <a:ext cx="351" cy="6"/>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2" name="Rectangle 940"/>
                <p:cNvSpPr>
                  <a:spLocks noChangeArrowheads="1"/>
                </p:cNvSpPr>
                <p:nvPr/>
              </p:nvSpPr>
              <p:spPr bwMode="auto">
                <a:xfrm>
                  <a:off x="1723" y="2435"/>
                  <a:ext cx="351" cy="6"/>
                </a:xfrm>
                <a:prstGeom prst="rect">
                  <a:avLst/>
                </a:pr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3" name="Rectangle 941"/>
                <p:cNvSpPr>
                  <a:spLocks noChangeArrowheads="1"/>
                </p:cNvSpPr>
                <p:nvPr/>
              </p:nvSpPr>
              <p:spPr bwMode="auto">
                <a:xfrm>
                  <a:off x="1723" y="2441"/>
                  <a:ext cx="351" cy="4"/>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4" name="Rectangle 942"/>
                <p:cNvSpPr>
                  <a:spLocks noChangeArrowheads="1"/>
                </p:cNvSpPr>
                <p:nvPr/>
              </p:nvSpPr>
              <p:spPr bwMode="auto">
                <a:xfrm>
                  <a:off x="1723" y="2445"/>
                  <a:ext cx="351" cy="6"/>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5" name="Rectangle 943"/>
                <p:cNvSpPr>
                  <a:spLocks noChangeArrowheads="1"/>
                </p:cNvSpPr>
                <p:nvPr/>
              </p:nvSpPr>
              <p:spPr bwMode="auto">
                <a:xfrm>
                  <a:off x="1723" y="2451"/>
                  <a:ext cx="351" cy="6"/>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6" name="Rectangle 944"/>
                <p:cNvSpPr>
                  <a:spLocks noChangeArrowheads="1"/>
                </p:cNvSpPr>
                <p:nvPr/>
              </p:nvSpPr>
              <p:spPr bwMode="auto">
                <a:xfrm>
                  <a:off x="1723" y="2457"/>
                  <a:ext cx="351" cy="5"/>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7" name="Rectangle 945"/>
                <p:cNvSpPr>
                  <a:spLocks noChangeArrowheads="1"/>
                </p:cNvSpPr>
                <p:nvPr/>
              </p:nvSpPr>
              <p:spPr bwMode="auto">
                <a:xfrm>
                  <a:off x="1723" y="2462"/>
                  <a:ext cx="351" cy="5"/>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8" name="Rectangle 946"/>
                <p:cNvSpPr>
                  <a:spLocks noChangeArrowheads="1"/>
                </p:cNvSpPr>
                <p:nvPr/>
              </p:nvSpPr>
              <p:spPr bwMode="auto">
                <a:xfrm>
                  <a:off x="1723" y="2467"/>
                  <a:ext cx="351" cy="6"/>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499" name="Rectangle 947"/>
                <p:cNvSpPr>
                  <a:spLocks noChangeArrowheads="1"/>
                </p:cNvSpPr>
                <p:nvPr/>
              </p:nvSpPr>
              <p:spPr bwMode="auto">
                <a:xfrm>
                  <a:off x="1723" y="2473"/>
                  <a:ext cx="351" cy="5"/>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0" name="Rectangle 948"/>
                <p:cNvSpPr>
                  <a:spLocks noChangeArrowheads="1"/>
                </p:cNvSpPr>
                <p:nvPr/>
              </p:nvSpPr>
              <p:spPr bwMode="auto">
                <a:xfrm>
                  <a:off x="1723" y="2478"/>
                  <a:ext cx="351" cy="5"/>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1" name="Rectangle 949"/>
                <p:cNvSpPr>
                  <a:spLocks noChangeArrowheads="1"/>
                </p:cNvSpPr>
                <p:nvPr/>
              </p:nvSpPr>
              <p:spPr bwMode="auto">
                <a:xfrm>
                  <a:off x="1723" y="2483"/>
                  <a:ext cx="351" cy="6"/>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2" name="Rectangle 950"/>
                <p:cNvSpPr>
                  <a:spLocks noChangeArrowheads="1"/>
                </p:cNvSpPr>
                <p:nvPr/>
              </p:nvSpPr>
              <p:spPr bwMode="auto">
                <a:xfrm>
                  <a:off x="1723" y="2489"/>
                  <a:ext cx="351" cy="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3" name="Rectangle 951"/>
                <p:cNvSpPr>
                  <a:spLocks noChangeArrowheads="1"/>
                </p:cNvSpPr>
                <p:nvPr/>
              </p:nvSpPr>
              <p:spPr bwMode="auto">
                <a:xfrm>
                  <a:off x="1723" y="2494"/>
                  <a:ext cx="351" cy="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4" name="Rectangle 952"/>
                <p:cNvSpPr>
                  <a:spLocks noChangeArrowheads="1"/>
                </p:cNvSpPr>
                <p:nvPr/>
              </p:nvSpPr>
              <p:spPr bwMode="auto">
                <a:xfrm>
                  <a:off x="1723" y="2499"/>
                  <a:ext cx="351" cy="5"/>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5" name="Rectangle 953"/>
                <p:cNvSpPr>
                  <a:spLocks noChangeArrowheads="1"/>
                </p:cNvSpPr>
                <p:nvPr/>
              </p:nvSpPr>
              <p:spPr bwMode="auto">
                <a:xfrm>
                  <a:off x="1723" y="2504"/>
                  <a:ext cx="351" cy="6"/>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6" name="Rectangle 954"/>
                <p:cNvSpPr>
                  <a:spLocks noChangeArrowheads="1"/>
                </p:cNvSpPr>
                <p:nvPr/>
              </p:nvSpPr>
              <p:spPr bwMode="auto">
                <a:xfrm>
                  <a:off x="1723" y="2510"/>
                  <a:ext cx="351" cy="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7" name="Rectangle 955"/>
                <p:cNvSpPr>
                  <a:spLocks noChangeArrowheads="1"/>
                </p:cNvSpPr>
                <p:nvPr/>
              </p:nvSpPr>
              <p:spPr bwMode="auto">
                <a:xfrm>
                  <a:off x="1723" y="2515"/>
                  <a:ext cx="351" cy="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8" name="Rectangle 956"/>
                <p:cNvSpPr>
                  <a:spLocks noChangeArrowheads="1"/>
                </p:cNvSpPr>
                <p:nvPr/>
              </p:nvSpPr>
              <p:spPr bwMode="auto">
                <a:xfrm>
                  <a:off x="1723" y="2520"/>
                  <a:ext cx="351" cy="6"/>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09" name="Rectangle 957"/>
                <p:cNvSpPr>
                  <a:spLocks noChangeArrowheads="1"/>
                </p:cNvSpPr>
                <p:nvPr/>
              </p:nvSpPr>
              <p:spPr bwMode="auto">
                <a:xfrm>
                  <a:off x="1723" y="2526"/>
                  <a:ext cx="351" cy="6"/>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0" name="Rectangle 958"/>
                <p:cNvSpPr>
                  <a:spLocks noChangeArrowheads="1"/>
                </p:cNvSpPr>
                <p:nvPr/>
              </p:nvSpPr>
              <p:spPr bwMode="auto">
                <a:xfrm>
                  <a:off x="1723" y="2532"/>
                  <a:ext cx="351" cy="4"/>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1" name="Rectangle 959"/>
                <p:cNvSpPr>
                  <a:spLocks noChangeArrowheads="1"/>
                </p:cNvSpPr>
                <p:nvPr/>
              </p:nvSpPr>
              <p:spPr bwMode="auto">
                <a:xfrm>
                  <a:off x="1723" y="2536"/>
                  <a:ext cx="351" cy="6"/>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2" name="Rectangle 960"/>
                <p:cNvSpPr>
                  <a:spLocks noChangeArrowheads="1"/>
                </p:cNvSpPr>
                <p:nvPr/>
              </p:nvSpPr>
              <p:spPr bwMode="auto">
                <a:xfrm>
                  <a:off x="1723" y="2542"/>
                  <a:ext cx="351" cy="6"/>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3" name="Rectangle 961"/>
                <p:cNvSpPr>
                  <a:spLocks noChangeArrowheads="1"/>
                </p:cNvSpPr>
                <p:nvPr/>
              </p:nvSpPr>
              <p:spPr bwMode="auto">
                <a:xfrm>
                  <a:off x="1723" y="2548"/>
                  <a:ext cx="351" cy="4"/>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4" name="Rectangle 962"/>
                <p:cNvSpPr>
                  <a:spLocks noChangeArrowheads="1"/>
                </p:cNvSpPr>
                <p:nvPr/>
              </p:nvSpPr>
              <p:spPr bwMode="auto">
                <a:xfrm>
                  <a:off x="1723" y="2552"/>
                  <a:ext cx="351" cy="6"/>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5" name="Rectangle 963"/>
                <p:cNvSpPr>
                  <a:spLocks noChangeArrowheads="1"/>
                </p:cNvSpPr>
                <p:nvPr/>
              </p:nvSpPr>
              <p:spPr bwMode="auto">
                <a:xfrm>
                  <a:off x="1723" y="2558"/>
                  <a:ext cx="351" cy="6"/>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6" name="Rectangle 964"/>
                <p:cNvSpPr>
                  <a:spLocks noChangeArrowheads="1"/>
                </p:cNvSpPr>
                <p:nvPr/>
              </p:nvSpPr>
              <p:spPr bwMode="auto">
                <a:xfrm>
                  <a:off x="1723" y="2564"/>
                  <a:ext cx="351" cy="4"/>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7" name="Rectangle 965"/>
                <p:cNvSpPr>
                  <a:spLocks noChangeArrowheads="1"/>
                </p:cNvSpPr>
                <p:nvPr/>
              </p:nvSpPr>
              <p:spPr bwMode="auto">
                <a:xfrm>
                  <a:off x="1723" y="2568"/>
                  <a:ext cx="351" cy="6"/>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8" name="Rectangle 966"/>
                <p:cNvSpPr>
                  <a:spLocks noChangeArrowheads="1"/>
                </p:cNvSpPr>
                <p:nvPr/>
              </p:nvSpPr>
              <p:spPr bwMode="auto">
                <a:xfrm>
                  <a:off x="1723" y="2574"/>
                  <a:ext cx="351" cy="6"/>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19" name="Rectangle 967"/>
                <p:cNvSpPr>
                  <a:spLocks noChangeArrowheads="1"/>
                </p:cNvSpPr>
                <p:nvPr/>
              </p:nvSpPr>
              <p:spPr bwMode="auto">
                <a:xfrm>
                  <a:off x="1723" y="2580"/>
                  <a:ext cx="351" cy="4"/>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0" name="Rectangle 968"/>
                <p:cNvSpPr>
                  <a:spLocks noChangeArrowheads="1"/>
                </p:cNvSpPr>
                <p:nvPr/>
              </p:nvSpPr>
              <p:spPr bwMode="auto">
                <a:xfrm>
                  <a:off x="1723" y="2584"/>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1" name="Rectangle 969"/>
                <p:cNvSpPr>
                  <a:spLocks noChangeArrowheads="1"/>
                </p:cNvSpPr>
                <p:nvPr/>
              </p:nvSpPr>
              <p:spPr bwMode="auto">
                <a:xfrm>
                  <a:off x="1723" y="2590"/>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2" name="Rectangle 970"/>
                <p:cNvSpPr>
                  <a:spLocks noChangeArrowheads="1"/>
                </p:cNvSpPr>
                <p:nvPr/>
              </p:nvSpPr>
              <p:spPr bwMode="auto">
                <a:xfrm>
                  <a:off x="1723" y="2596"/>
                  <a:ext cx="351" cy="5"/>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3" name="Rectangle 971"/>
                <p:cNvSpPr>
                  <a:spLocks noChangeArrowheads="1"/>
                </p:cNvSpPr>
                <p:nvPr/>
              </p:nvSpPr>
              <p:spPr bwMode="auto">
                <a:xfrm>
                  <a:off x="1723" y="2601"/>
                  <a:ext cx="351" cy="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4" name="Rectangle 972"/>
                <p:cNvSpPr>
                  <a:spLocks noChangeArrowheads="1"/>
                </p:cNvSpPr>
                <p:nvPr/>
              </p:nvSpPr>
              <p:spPr bwMode="auto">
                <a:xfrm>
                  <a:off x="1723" y="2606"/>
                  <a:ext cx="351" cy="6"/>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5" name="Rectangle 973"/>
                <p:cNvSpPr>
                  <a:spLocks noChangeArrowheads="1"/>
                </p:cNvSpPr>
                <p:nvPr/>
              </p:nvSpPr>
              <p:spPr bwMode="auto">
                <a:xfrm>
                  <a:off x="1723" y="2612"/>
                  <a:ext cx="351" cy="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6" name="Rectangle 974"/>
                <p:cNvSpPr>
                  <a:spLocks noChangeArrowheads="1"/>
                </p:cNvSpPr>
                <p:nvPr/>
              </p:nvSpPr>
              <p:spPr bwMode="auto">
                <a:xfrm>
                  <a:off x="1723" y="2617"/>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7" name="Rectangle 975"/>
                <p:cNvSpPr>
                  <a:spLocks noChangeArrowheads="1"/>
                </p:cNvSpPr>
                <p:nvPr/>
              </p:nvSpPr>
              <p:spPr bwMode="auto">
                <a:xfrm>
                  <a:off x="1723" y="2622"/>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8" name="Rectangle 976"/>
                <p:cNvSpPr>
                  <a:spLocks noChangeArrowheads="1"/>
                </p:cNvSpPr>
                <p:nvPr/>
              </p:nvSpPr>
              <p:spPr bwMode="auto">
                <a:xfrm>
                  <a:off x="1723" y="2628"/>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29" name="Rectangle 977"/>
                <p:cNvSpPr>
                  <a:spLocks noChangeArrowheads="1"/>
                </p:cNvSpPr>
                <p:nvPr/>
              </p:nvSpPr>
              <p:spPr bwMode="auto">
                <a:xfrm>
                  <a:off x="1723" y="2633"/>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0" name="Rectangle 978"/>
                <p:cNvSpPr>
                  <a:spLocks noChangeArrowheads="1"/>
                </p:cNvSpPr>
                <p:nvPr/>
              </p:nvSpPr>
              <p:spPr bwMode="auto">
                <a:xfrm>
                  <a:off x="1723" y="2638"/>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1" name="Rectangle 979"/>
                <p:cNvSpPr>
                  <a:spLocks noChangeArrowheads="1"/>
                </p:cNvSpPr>
                <p:nvPr/>
              </p:nvSpPr>
              <p:spPr bwMode="auto">
                <a:xfrm>
                  <a:off x="1723" y="2644"/>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2" name="Rectangle 980"/>
                <p:cNvSpPr>
                  <a:spLocks noChangeArrowheads="1"/>
                </p:cNvSpPr>
                <p:nvPr/>
              </p:nvSpPr>
              <p:spPr bwMode="auto">
                <a:xfrm>
                  <a:off x="1723" y="2649"/>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3" name="Rectangle 981"/>
                <p:cNvSpPr>
                  <a:spLocks noChangeArrowheads="1"/>
                </p:cNvSpPr>
                <p:nvPr/>
              </p:nvSpPr>
              <p:spPr bwMode="auto">
                <a:xfrm>
                  <a:off x="1723" y="2654"/>
                  <a:ext cx="351" cy="6"/>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4" name="Rectangle 982"/>
                <p:cNvSpPr>
                  <a:spLocks noChangeArrowheads="1"/>
                </p:cNvSpPr>
                <p:nvPr/>
              </p:nvSpPr>
              <p:spPr bwMode="auto">
                <a:xfrm>
                  <a:off x="1723" y="2660"/>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5" name="Rectangle 983"/>
                <p:cNvSpPr>
                  <a:spLocks noChangeArrowheads="1"/>
                </p:cNvSpPr>
                <p:nvPr/>
              </p:nvSpPr>
              <p:spPr bwMode="auto">
                <a:xfrm>
                  <a:off x="1723" y="2665"/>
                  <a:ext cx="351" cy="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6" name="Rectangle 984"/>
                <p:cNvSpPr>
                  <a:spLocks noChangeArrowheads="1"/>
                </p:cNvSpPr>
                <p:nvPr/>
              </p:nvSpPr>
              <p:spPr bwMode="auto">
                <a:xfrm>
                  <a:off x="1723" y="2671"/>
                  <a:ext cx="351" cy="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7" name="Rectangle 985"/>
                <p:cNvSpPr>
                  <a:spLocks noChangeArrowheads="1"/>
                </p:cNvSpPr>
                <p:nvPr/>
              </p:nvSpPr>
              <p:spPr bwMode="auto">
                <a:xfrm>
                  <a:off x="1723" y="2676"/>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8" name="Rectangle 986"/>
                <p:cNvSpPr>
                  <a:spLocks noChangeArrowheads="1"/>
                </p:cNvSpPr>
                <p:nvPr/>
              </p:nvSpPr>
              <p:spPr bwMode="auto">
                <a:xfrm>
                  <a:off x="1723" y="2681"/>
                  <a:ext cx="351" cy="6"/>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39" name="Rectangle 987"/>
                <p:cNvSpPr>
                  <a:spLocks noChangeArrowheads="1"/>
                </p:cNvSpPr>
                <p:nvPr/>
              </p:nvSpPr>
              <p:spPr bwMode="auto">
                <a:xfrm>
                  <a:off x="1723" y="2687"/>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0" name="Rectangle 988"/>
                <p:cNvSpPr>
                  <a:spLocks noChangeArrowheads="1"/>
                </p:cNvSpPr>
                <p:nvPr/>
              </p:nvSpPr>
              <p:spPr bwMode="auto">
                <a:xfrm>
                  <a:off x="1723" y="2692"/>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1" name="Rectangle 989"/>
                <p:cNvSpPr>
                  <a:spLocks noChangeArrowheads="1"/>
                </p:cNvSpPr>
                <p:nvPr/>
              </p:nvSpPr>
              <p:spPr bwMode="auto">
                <a:xfrm>
                  <a:off x="1723" y="2697"/>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2" name="Rectangle 990"/>
                <p:cNvSpPr>
                  <a:spLocks noChangeArrowheads="1"/>
                </p:cNvSpPr>
                <p:nvPr/>
              </p:nvSpPr>
              <p:spPr bwMode="auto">
                <a:xfrm>
                  <a:off x="1723" y="2703"/>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3" name="Rectangle 991"/>
                <p:cNvSpPr>
                  <a:spLocks noChangeArrowheads="1"/>
                </p:cNvSpPr>
                <p:nvPr/>
              </p:nvSpPr>
              <p:spPr bwMode="auto">
                <a:xfrm>
                  <a:off x="1723" y="2708"/>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4" name="Rectangle 992"/>
                <p:cNvSpPr>
                  <a:spLocks noChangeArrowheads="1"/>
                </p:cNvSpPr>
                <p:nvPr/>
              </p:nvSpPr>
              <p:spPr bwMode="auto">
                <a:xfrm>
                  <a:off x="1723" y="2713"/>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5" name="Rectangle 993"/>
                <p:cNvSpPr>
                  <a:spLocks noChangeArrowheads="1"/>
                </p:cNvSpPr>
                <p:nvPr/>
              </p:nvSpPr>
              <p:spPr bwMode="auto">
                <a:xfrm>
                  <a:off x="1723" y="2719"/>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6" name="Rectangle 994"/>
                <p:cNvSpPr>
                  <a:spLocks noChangeArrowheads="1"/>
                </p:cNvSpPr>
                <p:nvPr/>
              </p:nvSpPr>
              <p:spPr bwMode="auto">
                <a:xfrm>
                  <a:off x="1723" y="2724"/>
                  <a:ext cx="351" cy="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7" name="Rectangle 995"/>
                <p:cNvSpPr>
                  <a:spLocks noChangeArrowheads="1"/>
                </p:cNvSpPr>
                <p:nvPr/>
              </p:nvSpPr>
              <p:spPr bwMode="auto">
                <a:xfrm>
                  <a:off x="1723" y="2729"/>
                  <a:ext cx="351" cy="6"/>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8" name="Rectangle 996"/>
                <p:cNvSpPr>
                  <a:spLocks noChangeArrowheads="1"/>
                </p:cNvSpPr>
                <p:nvPr/>
              </p:nvSpPr>
              <p:spPr bwMode="auto">
                <a:xfrm>
                  <a:off x="1723" y="2735"/>
                  <a:ext cx="351" cy="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49" name="Rectangle 997"/>
                <p:cNvSpPr>
                  <a:spLocks noChangeArrowheads="1"/>
                </p:cNvSpPr>
                <p:nvPr/>
              </p:nvSpPr>
              <p:spPr bwMode="auto">
                <a:xfrm>
                  <a:off x="1723" y="2740"/>
                  <a:ext cx="351" cy="5"/>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0" name="Rectangle 998"/>
                <p:cNvSpPr>
                  <a:spLocks noChangeArrowheads="1"/>
                </p:cNvSpPr>
                <p:nvPr/>
              </p:nvSpPr>
              <p:spPr bwMode="auto">
                <a:xfrm>
                  <a:off x="1723" y="2745"/>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1" name="Rectangle 999"/>
                <p:cNvSpPr>
                  <a:spLocks noChangeArrowheads="1"/>
                </p:cNvSpPr>
                <p:nvPr/>
              </p:nvSpPr>
              <p:spPr bwMode="auto">
                <a:xfrm>
                  <a:off x="1723" y="2751"/>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2" name="Rectangle 1000"/>
                <p:cNvSpPr>
                  <a:spLocks noChangeArrowheads="1"/>
                </p:cNvSpPr>
                <p:nvPr/>
              </p:nvSpPr>
              <p:spPr bwMode="auto">
                <a:xfrm>
                  <a:off x="1723" y="2757"/>
                  <a:ext cx="351" cy="4"/>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3" name="Rectangle 1001"/>
                <p:cNvSpPr>
                  <a:spLocks noChangeArrowheads="1"/>
                </p:cNvSpPr>
                <p:nvPr/>
              </p:nvSpPr>
              <p:spPr bwMode="auto">
                <a:xfrm>
                  <a:off x="1723" y="2761"/>
                  <a:ext cx="351" cy="6"/>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4" name="Rectangle 1002"/>
                <p:cNvSpPr>
                  <a:spLocks noChangeArrowheads="1"/>
                </p:cNvSpPr>
                <p:nvPr/>
              </p:nvSpPr>
              <p:spPr bwMode="auto">
                <a:xfrm>
                  <a:off x="1723" y="2767"/>
                  <a:ext cx="351" cy="6"/>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5" name="Rectangle 1003"/>
                <p:cNvSpPr>
                  <a:spLocks noChangeArrowheads="1"/>
                </p:cNvSpPr>
                <p:nvPr/>
              </p:nvSpPr>
              <p:spPr bwMode="auto">
                <a:xfrm>
                  <a:off x="1723" y="2773"/>
                  <a:ext cx="351" cy="4"/>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6" name="Rectangle 1004"/>
                <p:cNvSpPr>
                  <a:spLocks noChangeArrowheads="1"/>
                </p:cNvSpPr>
                <p:nvPr/>
              </p:nvSpPr>
              <p:spPr bwMode="auto">
                <a:xfrm>
                  <a:off x="1723" y="2777"/>
                  <a:ext cx="351" cy="6"/>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7" name="Rectangle 1005"/>
                <p:cNvSpPr>
                  <a:spLocks noChangeArrowheads="1"/>
                </p:cNvSpPr>
                <p:nvPr/>
              </p:nvSpPr>
              <p:spPr bwMode="auto">
                <a:xfrm>
                  <a:off x="1723" y="2783"/>
                  <a:ext cx="351" cy="6"/>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8" name="Rectangle 1006"/>
                <p:cNvSpPr>
                  <a:spLocks noChangeArrowheads="1"/>
                </p:cNvSpPr>
                <p:nvPr/>
              </p:nvSpPr>
              <p:spPr bwMode="auto">
                <a:xfrm>
                  <a:off x="1723" y="2789"/>
                  <a:ext cx="351" cy="4"/>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59" name="Rectangle 1007"/>
                <p:cNvSpPr>
                  <a:spLocks noChangeArrowheads="1"/>
                </p:cNvSpPr>
                <p:nvPr/>
              </p:nvSpPr>
              <p:spPr bwMode="auto">
                <a:xfrm>
                  <a:off x="1723" y="2793"/>
                  <a:ext cx="351" cy="6"/>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0" name="Rectangle 1008"/>
                <p:cNvSpPr>
                  <a:spLocks noChangeArrowheads="1"/>
                </p:cNvSpPr>
                <p:nvPr/>
              </p:nvSpPr>
              <p:spPr bwMode="auto">
                <a:xfrm>
                  <a:off x="1723" y="2799"/>
                  <a:ext cx="351" cy="6"/>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1" name="Rectangle 1009"/>
                <p:cNvSpPr>
                  <a:spLocks noChangeArrowheads="1"/>
                </p:cNvSpPr>
                <p:nvPr/>
              </p:nvSpPr>
              <p:spPr bwMode="auto">
                <a:xfrm>
                  <a:off x="1723" y="2805"/>
                  <a:ext cx="351" cy="4"/>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2" name="Rectangle 1010"/>
                <p:cNvSpPr>
                  <a:spLocks noChangeArrowheads="1"/>
                </p:cNvSpPr>
                <p:nvPr/>
              </p:nvSpPr>
              <p:spPr bwMode="auto">
                <a:xfrm>
                  <a:off x="1723" y="2809"/>
                  <a:ext cx="351" cy="6"/>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3" name="Rectangle 1011"/>
                <p:cNvSpPr>
                  <a:spLocks noChangeArrowheads="1"/>
                </p:cNvSpPr>
                <p:nvPr/>
              </p:nvSpPr>
              <p:spPr bwMode="auto">
                <a:xfrm>
                  <a:off x="1723" y="2815"/>
                  <a:ext cx="351" cy="6"/>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4" name="Rectangle 1012"/>
                <p:cNvSpPr>
                  <a:spLocks noChangeArrowheads="1"/>
                </p:cNvSpPr>
                <p:nvPr/>
              </p:nvSpPr>
              <p:spPr bwMode="auto">
                <a:xfrm>
                  <a:off x="1723" y="2821"/>
                  <a:ext cx="351" cy="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5" name="Rectangle 1013"/>
                <p:cNvSpPr>
                  <a:spLocks noChangeArrowheads="1"/>
                </p:cNvSpPr>
                <p:nvPr/>
              </p:nvSpPr>
              <p:spPr bwMode="auto">
                <a:xfrm>
                  <a:off x="1723" y="2826"/>
                  <a:ext cx="351" cy="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6" name="Rectangle 1014"/>
                <p:cNvSpPr>
                  <a:spLocks noChangeArrowheads="1"/>
                </p:cNvSpPr>
                <p:nvPr/>
              </p:nvSpPr>
              <p:spPr bwMode="auto">
                <a:xfrm>
                  <a:off x="1723" y="2831"/>
                  <a:ext cx="351" cy="5"/>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7" name="Rectangle 1015"/>
                <p:cNvSpPr>
                  <a:spLocks noChangeArrowheads="1"/>
                </p:cNvSpPr>
                <p:nvPr/>
              </p:nvSpPr>
              <p:spPr bwMode="auto">
                <a:xfrm>
                  <a:off x="1723" y="2836"/>
                  <a:ext cx="351" cy="6"/>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8" name="Rectangle 1016"/>
                <p:cNvSpPr>
                  <a:spLocks noChangeArrowheads="1"/>
                </p:cNvSpPr>
                <p:nvPr/>
              </p:nvSpPr>
              <p:spPr bwMode="auto">
                <a:xfrm>
                  <a:off x="1723" y="2842"/>
                  <a:ext cx="351" cy="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69" name="Rectangle 1017"/>
                <p:cNvSpPr>
                  <a:spLocks noChangeArrowheads="1"/>
                </p:cNvSpPr>
                <p:nvPr/>
              </p:nvSpPr>
              <p:spPr bwMode="auto">
                <a:xfrm>
                  <a:off x="1723" y="2847"/>
                  <a:ext cx="351" cy="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0" name="Rectangle 1018"/>
                <p:cNvSpPr>
                  <a:spLocks noChangeArrowheads="1"/>
                </p:cNvSpPr>
                <p:nvPr/>
              </p:nvSpPr>
              <p:spPr bwMode="auto">
                <a:xfrm>
                  <a:off x="1723" y="2852"/>
                  <a:ext cx="351" cy="6"/>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1" name="Rectangle 1019"/>
                <p:cNvSpPr>
                  <a:spLocks noChangeArrowheads="1"/>
                </p:cNvSpPr>
                <p:nvPr/>
              </p:nvSpPr>
              <p:spPr bwMode="auto">
                <a:xfrm>
                  <a:off x="1723" y="2858"/>
                  <a:ext cx="351" cy="5"/>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2" name="Rectangle 1020"/>
                <p:cNvSpPr>
                  <a:spLocks noChangeArrowheads="1"/>
                </p:cNvSpPr>
                <p:nvPr/>
              </p:nvSpPr>
              <p:spPr bwMode="auto">
                <a:xfrm>
                  <a:off x="1723" y="2863"/>
                  <a:ext cx="351" cy="5"/>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3" name="Rectangle 1021"/>
                <p:cNvSpPr>
                  <a:spLocks noChangeArrowheads="1"/>
                </p:cNvSpPr>
                <p:nvPr/>
              </p:nvSpPr>
              <p:spPr bwMode="auto">
                <a:xfrm>
                  <a:off x="1723" y="2868"/>
                  <a:ext cx="351" cy="6"/>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4" name="Rectangle 1022"/>
                <p:cNvSpPr>
                  <a:spLocks noChangeArrowheads="1"/>
                </p:cNvSpPr>
                <p:nvPr/>
              </p:nvSpPr>
              <p:spPr bwMode="auto">
                <a:xfrm>
                  <a:off x="1723" y="2874"/>
                  <a:ext cx="351" cy="5"/>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5" name="Rectangle 1023"/>
                <p:cNvSpPr>
                  <a:spLocks noChangeArrowheads="1"/>
                </p:cNvSpPr>
                <p:nvPr/>
              </p:nvSpPr>
              <p:spPr bwMode="auto">
                <a:xfrm>
                  <a:off x="1723" y="2879"/>
                  <a:ext cx="351" cy="5"/>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6" name="Rectangle 1024"/>
                <p:cNvSpPr>
                  <a:spLocks noChangeArrowheads="1"/>
                </p:cNvSpPr>
                <p:nvPr/>
              </p:nvSpPr>
              <p:spPr bwMode="auto">
                <a:xfrm>
                  <a:off x="1723" y="2884"/>
                  <a:ext cx="351" cy="6"/>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7" name="Rectangle 1025"/>
                <p:cNvSpPr>
                  <a:spLocks noChangeArrowheads="1"/>
                </p:cNvSpPr>
                <p:nvPr/>
              </p:nvSpPr>
              <p:spPr bwMode="auto">
                <a:xfrm>
                  <a:off x="1723" y="2890"/>
                  <a:ext cx="351" cy="6"/>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8" name="Rectangle 1026"/>
                <p:cNvSpPr>
                  <a:spLocks noChangeArrowheads="1"/>
                </p:cNvSpPr>
                <p:nvPr/>
              </p:nvSpPr>
              <p:spPr bwMode="auto">
                <a:xfrm>
                  <a:off x="1723" y="2896"/>
                  <a:ext cx="351" cy="4"/>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79" name="Rectangle 1027"/>
                <p:cNvSpPr>
                  <a:spLocks noChangeArrowheads="1"/>
                </p:cNvSpPr>
                <p:nvPr/>
              </p:nvSpPr>
              <p:spPr bwMode="auto">
                <a:xfrm>
                  <a:off x="1723" y="2900"/>
                  <a:ext cx="351" cy="6"/>
                </a:xfrm>
                <a:prstGeom prst="rect">
                  <a:avLst/>
                </a:pr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0" name="Rectangle 1028"/>
                <p:cNvSpPr>
                  <a:spLocks noChangeArrowheads="1"/>
                </p:cNvSpPr>
                <p:nvPr/>
              </p:nvSpPr>
              <p:spPr bwMode="auto">
                <a:xfrm>
                  <a:off x="1723" y="2906"/>
                  <a:ext cx="351" cy="6"/>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1" name="Rectangle 1029"/>
                <p:cNvSpPr>
                  <a:spLocks noChangeArrowheads="1"/>
                </p:cNvSpPr>
                <p:nvPr/>
              </p:nvSpPr>
              <p:spPr bwMode="auto">
                <a:xfrm>
                  <a:off x="1723" y="2912"/>
                  <a:ext cx="351" cy="4"/>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2" name="Rectangle 1030"/>
                <p:cNvSpPr>
                  <a:spLocks noChangeArrowheads="1"/>
                </p:cNvSpPr>
                <p:nvPr/>
              </p:nvSpPr>
              <p:spPr bwMode="auto">
                <a:xfrm>
                  <a:off x="1723" y="2916"/>
                  <a:ext cx="351" cy="6"/>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3" name="Rectangle 1031"/>
                <p:cNvSpPr>
                  <a:spLocks noChangeArrowheads="1"/>
                </p:cNvSpPr>
                <p:nvPr/>
              </p:nvSpPr>
              <p:spPr bwMode="auto">
                <a:xfrm>
                  <a:off x="1723" y="2922"/>
                  <a:ext cx="351" cy="6"/>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4" name="Rectangle 1032"/>
                <p:cNvSpPr>
                  <a:spLocks noChangeArrowheads="1"/>
                </p:cNvSpPr>
                <p:nvPr/>
              </p:nvSpPr>
              <p:spPr bwMode="auto">
                <a:xfrm>
                  <a:off x="1723" y="2928"/>
                  <a:ext cx="351" cy="4"/>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5" name="Rectangle 1033"/>
                <p:cNvSpPr>
                  <a:spLocks noChangeArrowheads="1"/>
                </p:cNvSpPr>
                <p:nvPr/>
              </p:nvSpPr>
              <p:spPr bwMode="auto">
                <a:xfrm>
                  <a:off x="1723" y="2932"/>
                  <a:ext cx="351" cy="6"/>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6" name="Rectangle 1034"/>
                <p:cNvSpPr>
                  <a:spLocks noChangeArrowheads="1"/>
                </p:cNvSpPr>
                <p:nvPr/>
              </p:nvSpPr>
              <p:spPr bwMode="auto">
                <a:xfrm>
                  <a:off x="1723" y="2938"/>
                  <a:ext cx="351" cy="6"/>
                </a:xfrm>
                <a:prstGeom prst="rect">
                  <a:avLst/>
                </a:prstGeom>
                <a:solidFill>
                  <a:srgbClr val="E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7" name="Rectangle 1035"/>
                <p:cNvSpPr>
                  <a:spLocks noChangeArrowheads="1"/>
                </p:cNvSpPr>
                <p:nvPr/>
              </p:nvSpPr>
              <p:spPr bwMode="auto">
                <a:xfrm>
                  <a:off x="1723" y="2944"/>
                  <a:ext cx="351" cy="4"/>
                </a:xfrm>
                <a:prstGeom prst="rect">
                  <a:avLst/>
                </a:prstGeom>
                <a:solidFill>
                  <a:srgbClr val="D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8" name="Rectangle 1036"/>
                <p:cNvSpPr>
                  <a:spLocks noChangeArrowheads="1"/>
                </p:cNvSpPr>
                <p:nvPr/>
              </p:nvSpPr>
              <p:spPr bwMode="auto">
                <a:xfrm>
                  <a:off x="1723" y="2948"/>
                  <a:ext cx="351" cy="6"/>
                </a:xfrm>
                <a:prstGeom prst="rect">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89" name="Rectangle 1037"/>
                <p:cNvSpPr>
                  <a:spLocks noChangeArrowheads="1"/>
                </p:cNvSpPr>
                <p:nvPr/>
              </p:nvSpPr>
              <p:spPr bwMode="auto">
                <a:xfrm>
                  <a:off x="1723" y="2954"/>
                  <a:ext cx="351" cy="6"/>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0" name="Rectangle 1038"/>
                <p:cNvSpPr>
                  <a:spLocks noChangeArrowheads="1"/>
                </p:cNvSpPr>
                <p:nvPr/>
              </p:nvSpPr>
              <p:spPr bwMode="auto">
                <a:xfrm>
                  <a:off x="1723" y="2960"/>
                  <a:ext cx="351" cy="5"/>
                </a:xfrm>
                <a:prstGeom prst="rect">
                  <a:avLst/>
                </a:prstGeom>
                <a:solidFill>
                  <a:srgbClr val="D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1" name="Rectangle 1039"/>
                <p:cNvSpPr>
                  <a:spLocks noChangeArrowheads="1"/>
                </p:cNvSpPr>
                <p:nvPr/>
              </p:nvSpPr>
              <p:spPr bwMode="auto">
                <a:xfrm>
                  <a:off x="1723" y="2965"/>
                  <a:ext cx="351" cy="5"/>
                </a:xfrm>
                <a:prstGeom prst="rect">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2" name="Rectangle 1040"/>
                <p:cNvSpPr>
                  <a:spLocks noChangeArrowheads="1"/>
                </p:cNvSpPr>
                <p:nvPr/>
              </p:nvSpPr>
              <p:spPr bwMode="auto">
                <a:xfrm>
                  <a:off x="1723" y="2970"/>
                  <a:ext cx="351" cy="6"/>
                </a:xfrm>
                <a:prstGeom prst="rect">
                  <a:avLst/>
                </a:prstGeom>
                <a:solidFill>
                  <a:srgbClr val="D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3" name="Rectangle 1041"/>
                <p:cNvSpPr>
                  <a:spLocks noChangeArrowheads="1"/>
                </p:cNvSpPr>
                <p:nvPr/>
              </p:nvSpPr>
              <p:spPr bwMode="auto">
                <a:xfrm>
                  <a:off x="1723" y="2976"/>
                  <a:ext cx="351" cy="5"/>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4" name="Rectangle 1042"/>
                <p:cNvSpPr>
                  <a:spLocks noChangeArrowheads="1"/>
                </p:cNvSpPr>
                <p:nvPr/>
              </p:nvSpPr>
              <p:spPr bwMode="auto">
                <a:xfrm>
                  <a:off x="1723" y="2981"/>
                  <a:ext cx="351" cy="5"/>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5" name="Rectangle 1043"/>
                <p:cNvSpPr>
                  <a:spLocks noChangeArrowheads="1"/>
                </p:cNvSpPr>
                <p:nvPr/>
              </p:nvSpPr>
              <p:spPr bwMode="auto">
                <a:xfrm>
                  <a:off x="1723" y="2986"/>
                  <a:ext cx="351" cy="6"/>
                </a:xfrm>
                <a:prstGeom prst="rect">
                  <a:avLst/>
                </a:prstGeom>
                <a:solidFill>
                  <a:srgbClr val="D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6" name="Rectangle 1044"/>
                <p:cNvSpPr>
                  <a:spLocks noChangeArrowheads="1"/>
                </p:cNvSpPr>
                <p:nvPr/>
              </p:nvSpPr>
              <p:spPr bwMode="auto">
                <a:xfrm>
                  <a:off x="1723" y="2992"/>
                  <a:ext cx="351" cy="5"/>
                </a:xfrm>
                <a:prstGeom prst="rect">
                  <a:avLst/>
                </a:prstGeom>
                <a:solidFill>
                  <a:srgbClr val="D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7" name="Rectangle 1045"/>
                <p:cNvSpPr>
                  <a:spLocks noChangeArrowheads="1"/>
                </p:cNvSpPr>
                <p:nvPr/>
              </p:nvSpPr>
              <p:spPr bwMode="auto">
                <a:xfrm>
                  <a:off x="1723" y="2997"/>
                  <a:ext cx="351" cy="5"/>
                </a:xfrm>
                <a:prstGeom prst="rect">
                  <a:avLst/>
                </a:prstGeom>
                <a:solidFill>
                  <a:srgbClr val="D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598" name="Rectangle 1046"/>
              <p:cNvSpPr>
                <a:spLocks noChangeArrowheads="1"/>
              </p:cNvSpPr>
              <p:nvPr/>
            </p:nvSpPr>
            <p:spPr bwMode="auto">
              <a:xfrm>
                <a:off x="1723" y="3002"/>
                <a:ext cx="351" cy="6"/>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599" name="Rectangle 1047"/>
              <p:cNvSpPr>
                <a:spLocks noChangeArrowheads="1"/>
              </p:cNvSpPr>
              <p:nvPr/>
            </p:nvSpPr>
            <p:spPr bwMode="auto">
              <a:xfrm>
                <a:off x="1723" y="3008"/>
                <a:ext cx="351" cy="5"/>
              </a:xfrm>
              <a:prstGeom prst="rect">
                <a:avLst/>
              </a:prstGeom>
              <a:solidFill>
                <a:srgbClr val="C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0" name="Rectangle 1048"/>
              <p:cNvSpPr>
                <a:spLocks noChangeArrowheads="1"/>
              </p:cNvSpPr>
              <p:nvPr/>
            </p:nvSpPr>
            <p:spPr bwMode="auto">
              <a:xfrm>
                <a:off x="1723" y="3013"/>
                <a:ext cx="351" cy="5"/>
              </a:xfrm>
              <a:prstGeom prst="rect">
                <a:avLst/>
              </a:prstGeom>
              <a:solidFill>
                <a:srgbClr val="C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1" name="Rectangle 1049"/>
              <p:cNvSpPr>
                <a:spLocks noChangeArrowheads="1"/>
              </p:cNvSpPr>
              <p:nvPr/>
            </p:nvSpPr>
            <p:spPr bwMode="auto">
              <a:xfrm>
                <a:off x="1723" y="3018"/>
                <a:ext cx="351" cy="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2" name="Rectangle 1050"/>
              <p:cNvSpPr>
                <a:spLocks noChangeArrowheads="1"/>
              </p:cNvSpPr>
              <p:nvPr/>
            </p:nvSpPr>
            <p:spPr bwMode="auto">
              <a:xfrm>
                <a:off x="1723" y="3024"/>
                <a:ext cx="351" cy="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3" name="Rectangle 1051"/>
              <p:cNvSpPr>
                <a:spLocks noChangeArrowheads="1"/>
              </p:cNvSpPr>
              <p:nvPr/>
            </p:nvSpPr>
            <p:spPr bwMode="auto">
              <a:xfrm>
                <a:off x="1723" y="3029"/>
                <a:ext cx="351" cy="6"/>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4" name="Rectangle 1052"/>
              <p:cNvSpPr>
                <a:spLocks noChangeArrowheads="1"/>
              </p:cNvSpPr>
              <p:nvPr/>
            </p:nvSpPr>
            <p:spPr bwMode="auto">
              <a:xfrm>
                <a:off x="1723" y="3035"/>
                <a:ext cx="351" cy="5"/>
              </a:xfrm>
              <a:prstGeom prst="rect">
                <a:avLst/>
              </a:prstGeom>
              <a:solidFill>
                <a:srgbClr val="C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5" name="Rectangle 1053"/>
              <p:cNvSpPr>
                <a:spLocks noChangeArrowheads="1"/>
              </p:cNvSpPr>
              <p:nvPr/>
            </p:nvSpPr>
            <p:spPr bwMode="auto">
              <a:xfrm>
                <a:off x="1723" y="3040"/>
                <a:ext cx="351" cy="5"/>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6" name="Rectangle 1054"/>
              <p:cNvSpPr>
                <a:spLocks noChangeArrowheads="1"/>
              </p:cNvSpPr>
              <p:nvPr/>
            </p:nvSpPr>
            <p:spPr bwMode="auto">
              <a:xfrm>
                <a:off x="1723" y="3045"/>
                <a:ext cx="351" cy="6"/>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7" name="Rectangle 1055"/>
              <p:cNvSpPr>
                <a:spLocks noChangeArrowheads="1"/>
              </p:cNvSpPr>
              <p:nvPr/>
            </p:nvSpPr>
            <p:spPr bwMode="auto">
              <a:xfrm>
                <a:off x="1723" y="3051"/>
                <a:ext cx="351" cy="5"/>
              </a:xfrm>
              <a:prstGeom prst="rect">
                <a:avLst/>
              </a:prstGeom>
              <a:solidFill>
                <a:srgbClr val="C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8" name="Rectangle 1056"/>
              <p:cNvSpPr>
                <a:spLocks noChangeArrowheads="1"/>
              </p:cNvSpPr>
              <p:nvPr/>
            </p:nvSpPr>
            <p:spPr bwMode="auto">
              <a:xfrm>
                <a:off x="1723" y="3056"/>
                <a:ext cx="351" cy="5"/>
              </a:xfrm>
              <a:prstGeom prst="rect">
                <a:avLst/>
              </a:prstGeom>
              <a:solidFill>
                <a:srgbClr val="C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09" name="Rectangle 1057"/>
              <p:cNvSpPr>
                <a:spLocks noChangeArrowheads="1"/>
              </p:cNvSpPr>
              <p:nvPr/>
            </p:nvSpPr>
            <p:spPr bwMode="auto">
              <a:xfrm>
                <a:off x="1723" y="3061"/>
                <a:ext cx="351" cy="6"/>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0" name="Rectangle 1058"/>
              <p:cNvSpPr>
                <a:spLocks noChangeArrowheads="1"/>
              </p:cNvSpPr>
              <p:nvPr/>
            </p:nvSpPr>
            <p:spPr bwMode="auto">
              <a:xfrm>
                <a:off x="1723" y="3067"/>
                <a:ext cx="351" cy="5"/>
              </a:xfrm>
              <a:prstGeom prst="rect">
                <a:avLst/>
              </a:prstGeom>
              <a:solidFill>
                <a:srgbClr val="B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1" name="Rectangle 1059"/>
              <p:cNvSpPr>
                <a:spLocks noChangeArrowheads="1"/>
              </p:cNvSpPr>
              <p:nvPr/>
            </p:nvSpPr>
            <p:spPr bwMode="auto">
              <a:xfrm>
                <a:off x="1723" y="3072"/>
                <a:ext cx="351" cy="5"/>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2" name="Rectangle 1060"/>
              <p:cNvSpPr>
                <a:spLocks noChangeArrowheads="1"/>
              </p:cNvSpPr>
              <p:nvPr/>
            </p:nvSpPr>
            <p:spPr bwMode="auto">
              <a:xfrm>
                <a:off x="1723" y="3077"/>
                <a:ext cx="351" cy="6"/>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3" name="Rectangle 1061"/>
              <p:cNvSpPr>
                <a:spLocks noChangeArrowheads="1"/>
              </p:cNvSpPr>
              <p:nvPr/>
            </p:nvSpPr>
            <p:spPr bwMode="auto">
              <a:xfrm>
                <a:off x="1723" y="3083"/>
                <a:ext cx="351" cy="5"/>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4" name="Rectangle 1062"/>
              <p:cNvSpPr>
                <a:spLocks noChangeArrowheads="1"/>
              </p:cNvSpPr>
              <p:nvPr/>
            </p:nvSpPr>
            <p:spPr bwMode="auto">
              <a:xfrm>
                <a:off x="1723" y="3088"/>
                <a:ext cx="351" cy="5"/>
              </a:xfrm>
              <a:prstGeom prst="rect">
                <a:avLst/>
              </a:prstGeom>
              <a:solidFill>
                <a:srgbClr val="B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5" name="Rectangle 1063"/>
              <p:cNvSpPr>
                <a:spLocks noChangeArrowheads="1"/>
              </p:cNvSpPr>
              <p:nvPr/>
            </p:nvSpPr>
            <p:spPr bwMode="auto">
              <a:xfrm>
                <a:off x="1723" y="3093"/>
                <a:ext cx="351" cy="6"/>
              </a:xfrm>
              <a:prstGeom prst="rect">
                <a:avLst/>
              </a:prstGeom>
              <a:solidFill>
                <a:srgbClr val="B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6" name="Rectangle 1064"/>
              <p:cNvSpPr>
                <a:spLocks noChangeArrowheads="1"/>
              </p:cNvSpPr>
              <p:nvPr/>
            </p:nvSpPr>
            <p:spPr bwMode="auto">
              <a:xfrm>
                <a:off x="1723" y="3099"/>
                <a:ext cx="351" cy="6"/>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7" name="Rectangle 1065"/>
              <p:cNvSpPr>
                <a:spLocks noChangeArrowheads="1"/>
              </p:cNvSpPr>
              <p:nvPr/>
            </p:nvSpPr>
            <p:spPr bwMode="auto">
              <a:xfrm>
                <a:off x="1723" y="3105"/>
                <a:ext cx="351" cy="4"/>
              </a:xfrm>
              <a:prstGeom prst="rect">
                <a:avLst/>
              </a:prstGeom>
              <a:solidFill>
                <a:srgbClr val="B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8" name="Rectangle 1066"/>
              <p:cNvSpPr>
                <a:spLocks noChangeArrowheads="1"/>
              </p:cNvSpPr>
              <p:nvPr/>
            </p:nvSpPr>
            <p:spPr bwMode="auto">
              <a:xfrm>
                <a:off x="1723" y="3109"/>
                <a:ext cx="351" cy="6"/>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19" name="Rectangle 1067"/>
              <p:cNvSpPr>
                <a:spLocks noChangeArrowheads="1"/>
              </p:cNvSpPr>
              <p:nvPr/>
            </p:nvSpPr>
            <p:spPr bwMode="auto">
              <a:xfrm>
                <a:off x="1723" y="3115"/>
                <a:ext cx="351" cy="6"/>
              </a:xfrm>
              <a:prstGeom prst="rect">
                <a:avLst/>
              </a:prstGeom>
              <a:solidFill>
                <a:srgbClr val="A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0" name="Rectangle 1068"/>
              <p:cNvSpPr>
                <a:spLocks noChangeArrowheads="1"/>
              </p:cNvSpPr>
              <p:nvPr/>
            </p:nvSpPr>
            <p:spPr bwMode="auto">
              <a:xfrm>
                <a:off x="1723" y="3121"/>
                <a:ext cx="351" cy="4"/>
              </a:xfrm>
              <a:prstGeom prst="rect">
                <a:avLst/>
              </a:prstGeom>
              <a:solidFill>
                <a:srgbClr val="A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1" name="Rectangle 1069"/>
              <p:cNvSpPr>
                <a:spLocks noChangeArrowheads="1"/>
              </p:cNvSpPr>
              <p:nvPr/>
            </p:nvSpPr>
            <p:spPr bwMode="auto">
              <a:xfrm>
                <a:off x="1723" y="3125"/>
                <a:ext cx="351" cy="6"/>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2" name="Rectangle 1070"/>
              <p:cNvSpPr>
                <a:spLocks noChangeArrowheads="1"/>
              </p:cNvSpPr>
              <p:nvPr/>
            </p:nvSpPr>
            <p:spPr bwMode="auto">
              <a:xfrm>
                <a:off x="1723" y="3131"/>
                <a:ext cx="351" cy="6"/>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3" name="Rectangle 1071"/>
              <p:cNvSpPr>
                <a:spLocks noChangeArrowheads="1"/>
              </p:cNvSpPr>
              <p:nvPr/>
            </p:nvSpPr>
            <p:spPr bwMode="auto">
              <a:xfrm>
                <a:off x="1723" y="3137"/>
                <a:ext cx="351" cy="4"/>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4" name="Rectangle 1072"/>
              <p:cNvSpPr>
                <a:spLocks noChangeArrowheads="1"/>
              </p:cNvSpPr>
              <p:nvPr/>
            </p:nvSpPr>
            <p:spPr bwMode="auto">
              <a:xfrm>
                <a:off x="1723" y="3141"/>
                <a:ext cx="351" cy="6"/>
              </a:xfrm>
              <a:prstGeom prst="rect">
                <a:avLst/>
              </a:prstGeom>
              <a:solidFill>
                <a:srgbClr val="A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5" name="Rectangle 1073"/>
              <p:cNvSpPr>
                <a:spLocks noChangeArrowheads="1"/>
              </p:cNvSpPr>
              <p:nvPr/>
            </p:nvSpPr>
            <p:spPr bwMode="auto">
              <a:xfrm>
                <a:off x="1723" y="3147"/>
                <a:ext cx="351" cy="5"/>
              </a:xfrm>
              <a:prstGeom prst="rect">
                <a:avLst/>
              </a:prstGeom>
              <a:solidFill>
                <a:srgbClr val="A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6" name="Rectangle 1074"/>
              <p:cNvSpPr>
                <a:spLocks noChangeArrowheads="1"/>
              </p:cNvSpPr>
              <p:nvPr/>
            </p:nvSpPr>
            <p:spPr bwMode="auto">
              <a:xfrm>
                <a:off x="1723" y="3152"/>
                <a:ext cx="351" cy="5"/>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7" name="Rectangle 1075"/>
              <p:cNvSpPr>
                <a:spLocks noChangeArrowheads="1"/>
              </p:cNvSpPr>
              <p:nvPr/>
            </p:nvSpPr>
            <p:spPr bwMode="auto">
              <a:xfrm>
                <a:off x="1723" y="3157"/>
                <a:ext cx="351" cy="6"/>
              </a:xfrm>
              <a:prstGeom prst="rect">
                <a:avLst/>
              </a:prstGeom>
              <a:solidFill>
                <a:srgbClr val="A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8" name="Rectangle 1076"/>
              <p:cNvSpPr>
                <a:spLocks noChangeArrowheads="1"/>
              </p:cNvSpPr>
              <p:nvPr/>
            </p:nvSpPr>
            <p:spPr bwMode="auto">
              <a:xfrm>
                <a:off x="1723" y="3163"/>
                <a:ext cx="351" cy="5"/>
              </a:xfrm>
              <a:prstGeom prst="rect">
                <a:avLst/>
              </a:prstGeom>
              <a:solidFill>
                <a:srgbClr val="A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29" name="Rectangle 1077"/>
              <p:cNvSpPr>
                <a:spLocks noChangeArrowheads="1"/>
              </p:cNvSpPr>
              <p:nvPr/>
            </p:nvSpPr>
            <p:spPr bwMode="auto">
              <a:xfrm>
                <a:off x="1723" y="3168"/>
                <a:ext cx="351" cy="6"/>
              </a:xfrm>
              <a:prstGeom prst="rect">
                <a:avLst/>
              </a:prstGeom>
              <a:solidFill>
                <a:srgbClr val="9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0" name="Rectangle 1078"/>
              <p:cNvSpPr>
                <a:spLocks noChangeArrowheads="1"/>
              </p:cNvSpPr>
              <p:nvPr/>
            </p:nvSpPr>
            <p:spPr bwMode="auto">
              <a:xfrm>
                <a:off x="1723" y="3174"/>
                <a:ext cx="351" cy="5"/>
              </a:xfrm>
              <a:prstGeom prst="rect">
                <a:avLst/>
              </a:prstGeom>
              <a:solidFill>
                <a:srgbClr val="9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1" name="Rectangle 1079"/>
              <p:cNvSpPr>
                <a:spLocks noChangeArrowheads="1"/>
              </p:cNvSpPr>
              <p:nvPr/>
            </p:nvSpPr>
            <p:spPr bwMode="auto">
              <a:xfrm>
                <a:off x="1723" y="3179"/>
                <a:ext cx="351" cy="5"/>
              </a:xfrm>
              <a:prstGeom prst="rect">
                <a:avLst/>
              </a:prstGeom>
              <a:solidFill>
                <a:srgbClr val="9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2" name="Rectangle 1080"/>
              <p:cNvSpPr>
                <a:spLocks noChangeArrowheads="1"/>
              </p:cNvSpPr>
              <p:nvPr/>
            </p:nvSpPr>
            <p:spPr bwMode="auto">
              <a:xfrm>
                <a:off x="1723" y="3184"/>
                <a:ext cx="351" cy="6"/>
              </a:xfrm>
              <a:prstGeom prst="rect">
                <a:avLst/>
              </a:prstGeom>
              <a:solidFill>
                <a:srgbClr val="9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3" name="Rectangle 1081"/>
              <p:cNvSpPr>
                <a:spLocks noChangeArrowheads="1"/>
              </p:cNvSpPr>
              <p:nvPr/>
            </p:nvSpPr>
            <p:spPr bwMode="auto">
              <a:xfrm>
                <a:off x="1723" y="3190"/>
                <a:ext cx="351" cy="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4" name="Rectangle 1082"/>
              <p:cNvSpPr>
                <a:spLocks noChangeArrowheads="1"/>
              </p:cNvSpPr>
              <p:nvPr/>
            </p:nvSpPr>
            <p:spPr bwMode="auto">
              <a:xfrm>
                <a:off x="1723" y="3195"/>
                <a:ext cx="351" cy="5"/>
              </a:xfrm>
              <a:prstGeom prst="rect">
                <a:avLst/>
              </a:prstGeom>
              <a:solidFill>
                <a:srgbClr val="9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5" name="Rectangle 1083"/>
              <p:cNvSpPr>
                <a:spLocks noChangeArrowheads="1"/>
              </p:cNvSpPr>
              <p:nvPr/>
            </p:nvSpPr>
            <p:spPr bwMode="auto">
              <a:xfrm>
                <a:off x="1723" y="3200"/>
                <a:ext cx="351" cy="6"/>
              </a:xfrm>
              <a:prstGeom prst="rect">
                <a:avLst/>
              </a:prstGeom>
              <a:solidFill>
                <a:srgbClr val="9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6" name="Rectangle 1084"/>
              <p:cNvSpPr>
                <a:spLocks noChangeArrowheads="1"/>
              </p:cNvSpPr>
              <p:nvPr/>
            </p:nvSpPr>
            <p:spPr bwMode="auto">
              <a:xfrm>
                <a:off x="1723" y="3206"/>
                <a:ext cx="351" cy="5"/>
              </a:xfrm>
              <a:prstGeom prst="rect">
                <a:avLst/>
              </a:prstGeom>
              <a:solidFill>
                <a:srgbClr val="9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7" name="Rectangle 1085"/>
              <p:cNvSpPr>
                <a:spLocks noChangeArrowheads="1"/>
              </p:cNvSpPr>
              <p:nvPr/>
            </p:nvSpPr>
            <p:spPr bwMode="auto">
              <a:xfrm>
                <a:off x="1723" y="3211"/>
                <a:ext cx="351" cy="5"/>
              </a:xfrm>
              <a:prstGeom prst="rect">
                <a:avLst/>
              </a:prstGeom>
              <a:solidFill>
                <a:srgbClr val="9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8" name="Rectangle 1086"/>
              <p:cNvSpPr>
                <a:spLocks noChangeArrowheads="1"/>
              </p:cNvSpPr>
              <p:nvPr/>
            </p:nvSpPr>
            <p:spPr bwMode="auto">
              <a:xfrm>
                <a:off x="1723" y="3216"/>
                <a:ext cx="351" cy="6"/>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39" name="Rectangle 1087"/>
              <p:cNvSpPr>
                <a:spLocks noChangeArrowheads="1"/>
              </p:cNvSpPr>
              <p:nvPr/>
            </p:nvSpPr>
            <p:spPr bwMode="auto">
              <a:xfrm>
                <a:off x="1723" y="3222"/>
                <a:ext cx="351" cy="5"/>
              </a:xfrm>
              <a:prstGeom prst="rect">
                <a:avLst/>
              </a:prstGeom>
              <a:solidFill>
                <a:srgbClr val="9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0" name="Rectangle 1088"/>
              <p:cNvSpPr>
                <a:spLocks noChangeArrowheads="1"/>
              </p:cNvSpPr>
              <p:nvPr/>
            </p:nvSpPr>
            <p:spPr bwMode="auto">
              <a:xfrm>
                <a:off x="1723" y="3227"/>
                <a:ext cx="351" cy="5"/>
              </a:xfrm>
              <a:prstGeom prst="rect">
                <a:avLst/>
              </a:prstGeom>
              <a:solidFill>
                <a:srgbClr val="9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1" name="Rectangle 1089"/>
              <p:cNvSpPr>
                <a:spLocks noChangeArrowheads="1"/>
              </p:cNvSpPr>
              <p:nvPr/>
            </p:nvSpPr>
            <p:spPr bwMode="auto">
              <a:xfrm>
                <a:off x="1723" y="3232"/>
                <a:ext cx="351" cy="6"/>
              </a:xfrm>
              <a:prstGeom prst="rect">
                <a:avLst/>
              </a:prstGeom>
              <a:solidFill>
                <a:srgbClr val="8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2" name="Rectangle 1090"/>
              <p:cNvSpPr>
                <a:spLocks noChangeArrowheads="1"/>
              </p:cNvSpPr>
              <p:nvPr/>
            </p:nvSpPr>
            <p:spPr bwMode="auto">
              <a:xfrm>
                <a:off x="1723" y="3238"/>
                <a:ext cx="351" cy="6"/>
              </a:xfrm>
              <a:prstGeom prst="rect">
                <a:avLst/>
              </a:prstGeom>
              <a:solidFill>
                <a:srgbClr val="8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3" name="Rectangle 1091"/>
              <p:cNvSpPr>
                <a:spLocks noChangeArrowheads="1"/>
              </p:cNvSpPr>
              <p:nvPr/>
            </p:nvSpPr>
            <p:spPr bwMode="auto">
              <a:xfrm>
                <a:off x="1723" y="3244"/>
                <a:ext cx="351" cy="4"/>
              </a:xfrm>
              <a:prstGeom prst="rect">
                <a:avLst/>
              </a:prstGeom>
              <a:solidFill>
                <a:srgbClr val="8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4" name="Rectangle 1092"/>
              <p:cNvSpPr>
                <a:spLocks noChangeArrowheads="1"/>
              </p:cNvSpPr>
              <p:nvPr/>
            </p:nvSpPr>
            <p:spPr bwMode="auto">
              <a:xfrm>
                <a:off x="1723" y="3248"/>
                <a:ext cx="351" cy="6"/>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5" name="Rectangle 1093"/>
              <p:cNvSpPr>
                <a:spLocks noChangeArrowheads="1"/>
              </p:cNvSpPr>
              <p:nvPr/>
            </p:nvSpPr>
            <p:spPr bwMode="auto">
              <a:xfrm>
                <a:off x="1723" y="3254"/>
                <a:ext cx="351" cy="6"/>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6" name="Rectangle 1094"/>
              <p:cNvSpPr>
                <a:spLocks noChangeArrowheads="1"/>
              </p:cNvSpPr>
              <p:nvPr/>
            </p:nvSpPr>
            <p:spPr bwMode="auto">
              <a:xfrm>
                <a:off x="1723" y="3260"/>
                <a:ext cx="351" cy="4"/>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7" name="Rectangle 1095"/>
              <p:cNvSpPr>
                <a:spLocks noChangeArrowheads="1"/>
              </p:cNvSpPr>
              <p:nvPr/>
            </p:nvSpPr>
            <p:spPr bwMode="auto">
              <a:xfrm>
                <a:off x="1723" y="3264"/>
                <a:ext cx="351" cy="6"/>
              </a:xfrm>
              <a:prstGeom prst="rect">
                <a:avLst/>
              </a:prstGeom>
              <a:solidFill>
                <a:srgbClr val="8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8" name="Rectangle 1096"/>
              <p:cNvSpPr>
                <a:spLocks noChangeArrowheads="1"/>
              </p:cNvSpPr>
              <p:nvPr/>
            </p:nvSpPr>
            <p:spPr bwMode="auto">
              <a:xfrm>
                <a:off x="1723" y="3270"/>
                <a:ext cx="351" cy="6"/>
              </a:xfrm>
              <a:prstGeom prst="rect">
                <a:avLst/>
              </a:prstGeom>
              <a:solidFill>
                <a:srgbClr val="8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49" name="Rectangle 1097"/>
              <p:cNvSpPr>
                <a:spLocks noChangeArrowheads="1"/>
              </p:cNvSpPr>
              <p:nvPr/>
            </p:nvSpPr>
            <p:spPr bwMode="auto">
              <a:xfrm>
                <a:off x="1723" y="3276"/>
                <a:ext cx="351" cy="4"/>
              </a:xfrm>
              <a:prstGeom prst="rect">
                <a:avLst/>
              </a:prstGeom>
              <a:solidFill>
                <a:srgbClr val="8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0" name="Rectangle 1098"/>
              <p:cNvSpPr>
                <a:spLocks noChangeArrowheads="1"/>
              </p:cNvSpPr>
              <p:nvPr/>
            </p:nvSpPr>
            <p:spPr bwMode="auto">
              <a:xfrm>
                <a:off x="1723" y="3280"/>
                <a:ext cx="351" cy="6"/>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1" name="Rectangle 1099"/>
              <p:cNvSpPr>
                <a:spLocks noChangeArrowheads="1"/>
              </p:cNvSpPr>
              <p:nvPr/>
            </p:nvSpPr>
            <p:spPr bwMode="auto">
              <a:xfrm>
                <a:off x="1723" y="3286"/>
                <a:ext cx="351" cy="6"/>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2" name="Rectangle 1100"/>
              <p:cNvSpPr>
                <a:spLocks noChangeArrowheads="1"/>
              </p:cNvSpPr>
              <p:nvPr/>
            </p:nvSpPr>
            <p:spPr bwMode="auto">
              <a:xfrm>
                <a:off x="1723" y="3292"/>
                <a:ext cx="351" cy="4"/>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3" name="Rectangle 1101"/>
              <p:cNvSpPr>
                <a:spLocks noChangeArrowheads="1"/>
              </p:cNvSpPr>
              <p:nvPr/>
            </p:nvSpPr>
            <p:spPr bwMode="auto">
              <a:xfrm>
                <a:off x="1723" y="3296"/>
                <a:ext cx="351" cy="6"/>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4" name="Rectangle 1102"/>
              <p:cNvSpPr>
                <a:spLocks noChangeArrowheads="1"/>
              </p:cNvSpPr>
              <p:nvPr/>
            </p:nvSpPr>
            <p:spPr bwMode="auto">
              <a:xfrm>
                <a:off x="1723" y="3302"/>
                <a:ext cx="351" cy="6"/>
              </a:xfrm>
              <a:prstGeom prst="rect">
                <a:avLst/>
              </a:prstGeom>
              <a:solidFill>
                <a:srgbClr val="8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5" name="Rectangle 1103"/>
              <p:cNvSpPr>
                <a:spLocks noChangeArrowheads="1"/>
              </p:cNvSpPr>
              <p:nvPr/>
            </p:nvSpPr>
            <p:spPr bwMode="auto">
              <a:xfrm>
                <a:off x="1723" y="3308"/>
                <a:ext cx="351" cy="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6" name="Rectangle 1104"/>
              <p:cNvSpPr>
                <a:spLocks noChangeArrowheads="1"/>
              </p:cNvSpPr>
              <p:nvPr/>
            </p:nvSpPr>
            <p:spPr bwMode="auto">
              <a:xfrm>
                <a:off x="1723" y="3313"/>
                <a:ext cx="351" cy="5"/>
              </a:xfrm>
              <a:prstGeom prst="rect">
                <a:avLst/>
              </a:prstGeom>
              <a:solidFill>
                <a:srgbClr val="7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7" name="Rectangle 1105"/>
              <p:cNvSpPr>
                <a:spLocks noChangeArrowheads="1"/>
              </p:cNvSpPr>
              <p:nvPr/>
            </p:nvSpPr>
            <p:spPr bwMode="auto">
              <a:xfrm>
                <a:off x="1723" y="3318"/>
                <a:ext cx="351" cy="6"/>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8" name="Rectangle 1106"/>
              <p:cNvSpPr>
                <a:spLocks noChangeArrowheads="1"/>
              </p:cNvSpPr>
              <p:nvPr/>
            </p:nvSpPr>
            <p:spPr bwMode="auto">
              <a:xfrm>
                <a:off x="1723" y="3324"/>
                <a:ext cx="351" cy="5"/>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59" name="Rectangle 1107"/>
              <p:cNvSpPr>
                <a:spLocks noChangeArrowheads="1"/>
              </p:cNvSpPr>
              <p:nvPr/>
            </p:nvSpPr>
            <p:spPr bwMode="auto">
              <a:xfrm>
                <a:off x="1723" y="3329"/>
                <a:ext cx="351" cy="5"/>
              </a:xfrm>
              <a:prstGeom prst="rect">
                <a:avLst/>
              </a:prstGeom>
              <a:solidFill>
                <a:srgbClr val="7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0" name="Rectangle 1108"/>
              <p:cNvSpPr>
                <a:spLocks noChangeArrowheads="1"/>
              </p:cNvSpPr>
              <p:nvPr/>
            </p:nvSpPr>
            <p:spPr bwMode="auto">
              <a:xfrm>
                <a:off x="1723" y="3334"/>
                <a:ext cx="351" cy="6"/>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1" name="Rectangle 1109"/>
              <p:cNvSpPr>
                <a:spLocks noChangeArrowheads="1"/>
              </p:cNvSpPr>
              <p:nvPr/>
            </p:nvSpPr>
            <p:spPr bwMode="auto">
              <a:xfrm>
                <a:off x="1723" y="3340"/>
                <a:ext cx="351" cy="5"/>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2" name="Rectangle 1110"/>
              <p:cNvSpPr>
                <a:spLocks noChangeArrowheads="1"/>
              </p:cNvSpPr>
              <p:nvPr/>
            </p:nvSpPr>
            <p:spPr bwMode="auto">
              <a:xfrm>
                <a:off x="1723" y="3345"/>
                <a:ext cx="351" cy="5"/>
              </a:xfrm>
              <a:prstGeom prst="rect">
                <a:avLst/>
              </a:prstGeom>
              <a:solidFill>
                <a:srgbClr val="7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3" name="Rectangle 1111"/>
              <p:cNvSpPr>
                <a:spLocks noChangeArrowheads="1"/>
              </p:cNvSpPr>
              <p:nvPr/>
            </p:nvSpPr>
            <p:spPr bwMode="auto">
              <a:xfrm>
                <a:off x="1723" y="3350"/>
                <a:ext cx="351" cy="6"/>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4" name="Rectangle 1112"/>
              <p:cNvSpPr>
                <a:spLocks noChangeArrowheads="1"/>
              </p:cNvSpPr>
              <p:nvPr/>
            </p:nvSpPr>
            <p:spPr bwMode="auto">
              <a:xfrm>
                <a:off x="1723" y="3356"/>
                <a:ext cx="351" cy="5"/>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5" name="Rectangle 1113"/>
              <p:cNvSpPr>
                <a:spLocks noChangeArrowheads="1"/>
              </p:cNvSpPr>
              <p:nvPr/>
            </p:nvSpPr>
            <p:spPr bwMode="auto">
              <a:xfrm>
                <a:off x="1723" y="3361"/>
                <a:ext cx="351" cy="5"/>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6" name="Rectangle 1114"/>
              <p:cNvSpPr>
                <a:spLocks noChangeArrowheads="1"/>
              </p:cNvSpPr>
              <p:nvPr/>
            </p:nvSpPr>
            <p:spPr bwMode="auto">
              <a:xfrm>
                <a:off x="1723" y="3366"/>
                <a:ext cx="351" cy="6"/>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7" name="Rectangle 1115"/>
              <p:cNvSpPr>
                <a:spLocks noChangeArrowheads="1"/>
              </p:cNvSpPr>
              <p:nvPr/>
            </p:nvSpPr>
            <p:spPr bwMode="auto">
              <a:xfrm>
                <a:off x="1723" y="3372"/>
                <a:ext cx="351" cy="5"/>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8" name="Rectangle 1116"/>
              <p:cNvSpPr>
                <a:spLocks noChangeArrowheads="1"/>
              </p:cNvSpPr>
              <p:nvPr/>
            </p:nvSpPr>
            <p:spPr bwMode="auto">
              <a:xfrm>
                <a:off x="1723" y="3377"/>
                <a:ext cx="351" cy="6"/>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69" name="Rectangle 1117"/>
              <p:cNvSpPr>
                <a:spLocks noChangeArrowheads="1"/>
              </p:cNvSpPr>
              <p:nvPr/>
            </p:nvSpPr>
            <p:spPr bwMode="auto">
              <a:xfrm>
                <a:off x="1723" y="3383"/>
                <a:ext cx="351" cy="5"/>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70" name="Rectangle 1118"/>
              <p:cNvSpPr>
                <a:spLocks noChangeArrowheads="1"/>
              </p:cNvSpPr>
              <p:nvPr/>
            </p:nvSpPr>
            <p:spPr bwMode="auto">
              <a:xfrm>
                <a:off x="1723" y="3388"/>
                <a:ext cx="351" cy="5"/>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71" name="Rectangle 1119"/>
              <p:cNvSpPr>
                <a:spLocks noChangeArrowheads="1"/>
              </p:cNvSpPr>
              <p:nvPr/>
            </p:nvSpPr>
            <p:spPr bwMode="auto">
              <a:xfrm>
                <a:off x="1723" y="3393"/>
                <a:ext cx="351" cy="6"/>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72" name="Rectangle 1120"/>
              <p:cNvSpPr>
                <a:spLocks noChangeArrowheads="1"/>
              </p:cNvSpPr>
              <p:nvPr/>
            </p:nvSpPr>
            <p:spPr bwMode="auto">
              <a:xfrm>
                <a:off x="1723" y="3399"/>
                <a:ext cx="351" cy="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73" name="Rectangle 1121"/>
              <p:cNvSpPr>
                <a:spLocks noChangeArrowheads="1"/>
              </p:cNvSpPr>
              <p:nvPr/>
            </p:nvSpPr>
            <p:spPr bwMode="auto">
              <a:xfrm>
                <a:off x="1723" y="3404"/>
                <a:ext cx="351" cy="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674" name="Rectangle 1122"/>
            <p:cNvSpPr>
              <a:spLocks noChangeArrowheads="1"/>
            </p:cNvSpPr>
            <p:nvPr/>
          </p:nvSpPr>
          <p:spPr bwMode="auto">
            <a:xfrm>
              <a:off x="1723" y="1932"/>
              <a:ext cx="351" cy="147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280675" name="Group 1123"/>
            <p:cNvGrpSpPr>
              <a:grpSpLocks/>
            </p:cNvGrpSpPr>
            <p:nvPr/>
          </p:nvGrpSpPr>
          <p:grpSpPr bwMode="auto">
            <a:xfrm>
              <a:off x="2950" y="1904"/>
              <a:ext cx="351" cy="1505"/>
              <a:chOff x="2950" y="1904"/>
              <a:chExt cx="351" cy="1505"/>
            </a:xfrm>
          </p:grpSpPr>
          <p:grpSp>
            <p:nvGrpSpPr>
              <p:cNvPr id="280676" name="Group 1124"/>
              <p:cNvGrpSpPr>
                <a:grpSpLocks/>
              </p:cNvGrpSpPr>
              <p:nvPr/>
            </p:nvGrpSpPr>
            <p:grpSpPr bwMode="auto">
              <a:xfrm>
                <a:off x="2950" y="1904"/>
                <a:ext cx="351" cy="1090"/>
                <a:chOff x="2950" y="1904"/>
                <a:chExt cx="351" cy="1090"/>
              </a:xfrm>
            </p:grpSpPr>
            <p:sp>
              <p:nvSpPr>
                <p:cNvPr id="280677" name="Rectangle 1125"/>
                <p:cNvSpPr>
                  <a:spLocks noChangeArrowheads="1"/>
                </p:cNvSpPr>
                <p:nvPr/>
              </p:nvSpPr>
              <p:spPr bwMode="auto">
                <a:xfrm>
                  <a:off x="2950" y="1904"/>
                  <a:ext cx="351" cy="6"/>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78" name="Rectangle 1126"/>
                <p:cNvSpPr>
                  <a:spLocks noChangeArrowheads="1"/>
                </p:cNvSpPr>
                <p:nvPr/>
              </p:nvSpPr>
              <p:spPr bwMode="auto">
                <a:xfrm>
                  <a:off x="2950" y="1910"/>
                  <a:ext cx="351" cy="6"/>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79" name="Rectangle 1127"/>
                <p:cNvSpPr>
                  <a:spLocks noChangeArrowheads="1"/>
                </p:cNvSpPr>
                <p:nvPr/>
              </p:nvSpPr>
              <p:spPr bwMode="auto">
                <a:xfrm>
                  <a:off x="2950" y="1916"/>
                  <a:ext cx="351" cy="4"/>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0" name="Rectangle 1128"/>
                <p:cNvSpPr>
                  <a:spLocks noChangeArrowheads="1"/>
                </p:cNvSpPr>
                <p:nvPr/>
              </p:nvSpPr>
              <p:spPr bwMode="auto">
                <a:xfrm>
                  <a:off x="2950" y="1920"/>
                  <a:ext cx="351" cy="6"/>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1" name="Rectangle 1129"/>
                <p:cNvSpPr>
                  <a:spLocks noChangeArrowheads="1"/>
                </p:cNvSpPr>
                <p:nvPr/>
              </p:nvSpPr>
              <p:spPr bwMode="auto">
                <a:xfrm>
                  <a:off x="2950" y="1926"/>
                  <a:ext cx="351" cy="6"/>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2" name="Rectangle 1130"/>
                <p:cNvSpPr>
                  <a:spLocks noChangeArrowheads="1"/>
                </p:cNvSpPr>
                <p:nvPr/>
              </p:nvSpPr>
              <p:spPr bwMode="auto">
                <a:xfrm>
                  <a:off x="2950" y="1932"/>
                  <a:ext cx="351" cy="5"/>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3" name="Rectangle 1131"/>
                <p:cNvSpPr>
                  <a:spLocks noChangeArrowheads="1"/>
                </p:cNvSpPr>
                <p:nvPr/>
              </p:nvSpPr>
              <p:spPr bwMode="auto">
                <a:xfrm>
                  <a:off x="2950" y="1937"/>
                  <a:ext cx="351" cy="6"/>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4" name="Rectangle 1132"/>
                <p:cNvSpPr>
                  <a:spLocks noChangeArrowheads="1"/>
                </p:cNvSpPr>
                <p:nvPr/>
              </p:nvSpPr>
              <p:spPr bwMode="auto">
                <a:xfrm>
                  <a:off x="2950" y="1943"/>
                  <a:ext cx="351" cy="5"/>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5" name="Rectangle 1133"/>
                <p:cNvSpPr>
                  <a:spLocks noChangeArrowheads="1"/>
                </p:cNvSpPr>
                <p:nvPr/>
              </p:nvSpPr>
              <p:spPr bwMode="auto">
                <a:xfrm>
                  <a:off x="2950" y="1948"/>
                  <a:ext cx="351" cy="5"/>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6" name="Rectangle 1134"/>
                <p:cNvSpPr>
                  <a:spLocks noChangeArrowheads="1"/>
                </p:cNvSpPr>
                <p:nvPr/>
              </p:nvSpPr>
              <p:spPr bwMode="auto">
                <a:xfrm>
                  <a:off x="2950" y="1953"/>
                  <a:ext cx="351" cy="6"/>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7" name="Rectangle 1135"/>
                <p:cNvSpPr>
                  <a:spLocks noChangeArrowheads="1"/>
                </p:cNvSpPr>
                <p:nvPr/>
              </p:nvSpPr>
              <p:spPr bwMode="auto">
                <a:xfrm>
                  <a:off x="2950" y="1959"/>
                  <a:ext cx="351" cy="6"/>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8" name="Rectangle 1136"/>
                <p:cNvSpPr>
                  <a:spLocks noChangeArrowheads="1"/>
                </p:cNvSpPr>
                <p:nvPr/>
              </p:nvSpPr>
              <p:spPr bwMode="auto">
                <a:xfrm>
                  <a:off x="2950" y="1965"/>
                  <a:ext cx="351" cy="5"/>
                </a:xfrm>
                <a:prstGeom prst="rect">
                  <a:avLst/>
                </a:prstGeom>
                <a:solidFill>
                  <a:srgbClr val="7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89" name="Rectangle 1137"/>
                <p:cNvSpPr>
                  <a:spLocks noChangeArrowheads="1"/>
                </p:cNvSpPr>
                <p:nvPr/>
              </p:nvSpPr>
              <p:spPr bwMode="auto">
                <a:xfrm>
                  <a:off x="2950" y="1970"/>
                  <a:ext cx="351" cy="5"/>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0" name="Rectangle 1138"/>
                <p:cNvSpPr>
                  <a:spLocks noChangeArrowheads="1"/>
                </p:cNvSpPr>
                <p:nvPr/>
              </p:nvSpPr>
              <p:spPr bwMode="auto">
                <a:xfrm>
                  <a:off x="2950" y="1975"/>
                  <a:ext cx="351" cy="6"/>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1" name="Rectangle 1139"/>
                <p:cNvSpPr>
                  <a:spLocks noChangeArrowheads="1"/>
                </p:cNvSpPr>
                <p:nvPr/>
              </p:nvSpPr>
              <p:spPr bwMode="auto">
                <a:xfrm>
                  <a:off x="2950" y="1981"/>
                  <a:ext cx="351" cy="5"/>
                </a:xfrm>
                <a:prstGeom prst="rect">
                  <a:avLst/>
                </a:prstGeom>
                <a:solidFill>
                  <a:srgbClr val="7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2" name="Rectangle 1140"/>
                <p:cNvSpPr>
                  <a:spLocks noChangeArrowheads="1"/>
                </p:cNvSpPr>
                <p:nvPr/>
              </p:nvSpPr>
              <p:spPr bwMode="auto">
                <a:xfrm>
                  <a:off x="2950" y="1986"/>
                  <a:ext cx="351" cy="6"/>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3" name="Rectangle 1141"/>
                <p:cNvSpPr>
                  <a:spLocks noChangeArrowheads="1"/>
                </p:cNvSpPr>
                <p:nvPr/>
              </p:nvSpPr>
              <p:spPr bwMode="auto">
                <a:xfrm>
                  <a:off x="2950" y="1992"/>
                  <a:ext cx="351" cy="6"/>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4" name="Rectangle 1142"/>
                <p:cNvSpPr>
                  <a:spLocks noChangeArrowheads="1"/>
                </p:cNvSpPr>
                <p:nvPr/>
              </p:nvSpPr>
              <p:spPr bwMode="auto">
                <a:xfrm>
                  <a:off x="2950" y="1998"/>
                  <a:ext cx="351" cy="4"/>
                </a:xfrm>
                <a:prstGeom prst="rect">
                  <a:avLst/>
                </a:prstGeom>
                <a:solidFill>
                  <a:srgbClr val="7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5" name="Rectangle 1143"/>
                <p:cNvSpPr>
                  <a:spLocks noChangeArrowheads="1"/>
                </p:cNvSpPr>
                <p:nvPr/>
              </p:nvSpPr>
              <p:spPr bwMode="auto">
                <a:xfrm>
                  <a:off x="2950" y="2002"/>
                  <a:ext cx="351" cy="6"/>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6" name="Rectangle 1144"/>
                <p:cNvSpPr>
                  <a:spLocks noChangeArrowheads="1"/>
                </p:cNvSpPr>
                <p:nvPr/>
              </p:nvSpPr>
              <p:spPr bwMode="auto">
                <a:xfrm>
                  <a:off x="2950" y="2008"/>
                  <a:ext cx="351" cy="6"/>
                </a:xfrm>
                <a:prstGeom prst="rect">
                  <a:avLst/>
                </a:prstGeom>
                <a:solidFill>
                  <a:srgbClr val="8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7" name="Rectangle 1145"/>
                <p:cNvSpPr>
                  <a:spLocks noChangeArrowheads="1"/>
                </p:cNvSpPr>
                <p:nvPr/>
              </p:nvSpPr>
              <p:spPr bwMode="auto">
                <a:xfrm>
                  <a:off x="2950" y="2014"/>
                  <a:ext cx="351" cy="5"/>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8" name="Rectangle 1146"/>
                <p:cNvSpPr>
                  <a:spLocks noChangeArrowheads="1"/>
                </p:cNvSpPr>
                <p:nvPr/>
              </p:nvSpPr>
              <p:spPr bwMode="auto">
                <a:xfrm>
                  <a:off x="2950" y="2019"/>
                  <a:ext cx="351" cy="6"/>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699" name="Rectangle 1147"/>
                <p:cNvSpPr>
                  <a:spLocks noChangeArrowheads="1"/>
                </p:cNvSpPr>
                <p:nvPr/>
              </p:nvSpPr>
              <p:spPr bwMode="auto">
                <a:xfrm>
                  <a:off x="2950" y="2025"/>
                  <a:ext cx="351" cy="5"/>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0" name="Rectangle 1148"/>
                <p:cNvSpPr>
                  <a:spLocks noChangeArrowheads="1"/>
                </p:cNvSpPr>
                <p:nvPr/>
              </p:nvSpPr>
              <p:spPr bwMode="auto">
                <a:xfrm>
                  <a:off x="2950" y="2030"/>
                  <a:ext cx="351" cy="5"/>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1" name="Rectangle 1149"/>
                <p:cNvSpPr>
                  <a:spLocks noChangeArrowheads="1"/>
                </p:cNvSpPr>
                <p:nvPr/>
              </p:nvSpPr>
              <p:spPr bwMode="auto">
                <a:xfrm>
                  <a:off x="2950" y="2035"/>
                  <a:ext cx="351" cy="6"/>
                </a:xfrm>
                <a:prstGeom prst="rect">
                  <a:avLst/>
                </a:prstGeom>
                <a:solidFill>
                  <a:srgbClr val="8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2" name="Rectangle 1150"/>
                <p:cNvSpPr>
                  <a:spLocks noChangeArrowheads="1"/>
                </p:cNvSpPr>
                <p:nvPr/>
              </p:nvSpPr>
              <p:spPr bwMode="auto">
                <a:xfrm>
                  <a:off x="2950" y="2041"/>
                  <a:ext cx="351" cy="5"/>
                </a:xfrm>
                <a:prstGeom prst="rect">
                  <a:avLst/>
                </a:prstGeom>
                <a:solidFill>
                  <a:srgbClr val="8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3" name="Rectangle 1151"/>
                <p:cNvSpPr>
                  <a:spLocks noChangeArrowheads="1"/>
                </p:cNvSpPr>
                <p:nvPr/>
              </p:nvSpPr>
              <p:spPr bwMode="auto">
                <a:xfrm>
                  <a:off x="2950" y="2046"/>
                  <a:ext cx="351" cy="6"/>
                </a:xfrm>
                <a:prstGeom prst="rect">
                  <a:avLst/>
                </a:prstGeom>
                <a:solidFill>
                  <a:srgbClr val="8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4" name="Rectangle 1152"/>
                <p:cNvSpPr>
                  <a:spLocks noChangeArrowheads="1"/>
                </p:cNvSpPr>
                <p:nvPr/>
              </p:nvSpPr>
              <p:spPr bwMode="auto">
                <a:xfrm>
                  <a:off x="2950" y="2052"/>
                  <a:ext cx="351" cy="5"/>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5" name="Rectangle 1153"/>
                <p:cNvSpPr>
                  <a:spLocks noChangeArrowheads="1"/>
                </p:cNvSpPr>
                <p:nvPr/>
              </p:nvSpPr>
              <p:spPr bwMode="auto">
                <a:xfrm>
                  <a:off x="2950" y="2057"/>
                  <a:ext cx="351" cy="5"/>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6" name="Rectangle 1154"/>
                <p:cNvSpPr>
                  <a:spLocks noChangeArrowheads="1"/>
                </p:cNvSpPr>
                <p:nvPr/>
              </p:nvSpPr>
              <p:spPr bwMode="auto">
                <a:xfrm>
                  <a:off x="2950" y="2062"/>
                  <a:ext cx="351" cy="6"/>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7" name="Rectangle 1155"/>
                <p:cNvSpPr>
                  <a:spLocks noChangeArrowheads="1"/>
                </p:cNvSpPr>
                <p:nvPr/>
              </p:nvSpPr>
              <p:spPr bwMode="auto">
                <a:xfrm>
                  <a:off x="2950" y="2068"/>
                  <a:ext cx="351" cy="6"/>
                </a:xfrm>
                <a:prstGeom prst="rect">
                  <a:avLst/>
                </a:prstGeom>
                <a:solidFill>
                  <a:srgbClr val="8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8" name="Rectangle 1156"/>
                <p:cNvSpPr>
                  <a:spLocks noChangeArrowheads="1"/>
                </p:cNvSpPr>
                <p:nvPr/>
              </p:nvSpPr>
              <p:spPr bwMode="auto">
                <a:xfrm>
                  <a:off x="2950" y="2074"/>
                  <a:ext cx="351" cy="5"/>
                </a:xfrm>
                <a:prstGeom prst="rect">
                  <a:avLst/>
                </a:prstGeom>
                <a:solidFill>
                  <a:srgbClr val="8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09" name="Rectangle 1157"/>
                <p:cNvSpPr>
                  <a:spLocks noChangeArrowheads="1"/>
                </p:cNvSpPr>
                <p:nvPr/>
              </p:nvSpPr>
              <p:spPr bwMode="auto">
                <a:xfrm>
                  <a:off x="2950" y="2079"/>
                  <a:ext cx="351" cy="5"/>
                </a:xfrm>
                <a:prstGeom prst="rect">
                  <a:avLst/>
                </a:prstGeom>
                <a:solidFill>
                  <a:srgbClr val="8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0" name="Rectangle 1158"/>
                <p:cNvSpPr>
                  <a:spLocks noChangeArrowheads="1"/>
                </p:cNvSpPr>
                <p:nvPr/>
              </p:nvSpPr>
              <p:spPr bwMode="auto">
                <a:xfrm>
                  <a:off x="2950" y="2084"/>
                  <a:ext cx="351" cy="6"/>
                </a:xfrm>
                <a:prstGeom prst="rect">
                  <a:avLst/>
                </a:prstGeom>
                <a:solidFill>
                  <a:srgbClr val="9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1" name="Rectangle 1159"/>
                <p:cNvSpPr>
                  <a:spLocks noChangeArrowheads="1"/>
                </p:cNvSpPr>
                <p:nvPr/>
              </p:nvSpPr>
              <p:spPr bwMode="auto">
                <a:xfrm>
                  <a:off x="2950" y="2090"/>
                  <a:ext cx="351" cy="5"/>
                </a:xfrm>
                <a:prstGeom prst="rect">
                  <a:avLst/>
                </a:prstGeom>
                <a:solidFill>
                  <a:srgbClr val="9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2" name="Rectangle 1160"/>
                <p:cNvSpPr>
                  <a:spLocks noChangeArrowheads="1"/>
                </p:cNvSpPr>
                <p:nvPr/>
              </p:nvSpPr>
              <p:spPr bwMode="auto">
                <a:xfrm>
                  <a:off x="2950" y="2095"/>
                  <a:ext cx="351" cy="6"/>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3" name="Rectangle 1161"/>
                <p:cNvSpPr>
                  <a:spLocks noChangeArrowheads="1"/>
                </p:cNvSpPr>
                <p:nvPr/>
              </p:nvSpPr>
              <p:spPr bwMode="auto">
                <a:xfrm>
                  <a:off x="2950" y="2101"/>
                  <a:ext cx="351" cy="5"/>
                </a:xfrm>
                <a:prstGeom prst="rect">
                  <a:avLst/>
                </a:prstGeom>
                <a:solidFill>
                  <a:srgbClr val="9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4" name="Rectangle 1162"/>
                <p:cNvSpPr>
                  <a:spLocks noChangeArrowheads="1"/>
                </p:cNvSpPr>
                <p:nvPr/>
              </p:nvSpPr>
              <p:spPr bwMode="auto">
                <a:xfrm>
                  <a:off x="2950" y="2106"/>
                  <a:ext cx="351" cy="5"/>
                </a:xfrm>
                <a:prstGeom prst="rect">
                  <a:avLst/>
                </a:prstGeom>
                <a:solidFill>
                  <a:srgbClr val="9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5" name="Rectangle 1163"/>
                <p:cNvSpPr>
                  <a:spLocks noChangeArrowheads="1"/>
                </p:cNvSpPr>
                <p:nvPr/>
              </p:nvSpPr>
              <p:spPr bwMode="auto">
                <a:xfrm>
                  <a:off x="2950" y="2111"/>
                  <a:ext cx="351" cy="6"/>
                </a:xfrm>
                <a:prstGeom prst="rect">
                  <a:avLst/>
                </a:prstGeom>
                <a:solidFill>
                  <a:srgbClr val="9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6" name="Rectangle 1164"/>
                <p:cNvSpPr>
                  <a:spLocks noChangeArrowheads="1"/>
                </p:cNvSpPr>
                <p:nvPr/>
              </p:nvSpPr>
              <p:spPr bwMode="auto">
                <a:xfrm>
                  <a:off x="2950" y="2117"/>
                  <a:ext cx="351" cy="6"/>
                </a:xfrm>
                <a:prstGeom prst="rect">
                  <a:avLst/>
                </a:prstGeom>
                <a:solidFill>
                  <a:srgbClr val="9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7" name="Rectangle 1165"/>
                <p:cNvSpPr>
                  <a:spLocks noChangeArrowheads="1"/>
                </p:cNvSpPr>
                <p:nvPr/>
              </p:nvSpPr>
              <p:spPr bwMode="auto">
                <a:xfrm>
                  <a:off x="2950" y="2123"/>
                  <a:ext cx="351" cy="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8" name="Rectangle 1166"/>
                <p:cNvSpPr>
                  <a:spLocks noChangeArrowheads="1"/>
                </p:cNvSpPr>
                <p:nvPr/>
              </p:nvSpPr>
              <p:spPr bwMode="auto">
                <a:xfrm>
                  <a:off x="2950" y="2128"/>
                  <a:ext cx="351" cy="5"/>
                </a:xfrm>
                <a:prstGeom prst="rect">
                  <a:avLst/>
                </a:prstGeom>
                <a:solidFill>
                  <a:srgbClr val="9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19" name="Rectangle 1167"/>
                <p:cNvSpPr>
                  <a:spLocks noChangeArrowheads="1"/>
                </p:cNvSpPr>
                <p:nvPr/>
              </p:nvSpPr>
              <p:spPr bwMode="auto">
                <a:xfrm>
                  <a:off x="2950" y="2133"/>
                  <a:ext cx="351" cy="6"/>
                </a:xfrm>
                <a:prstGeom prst="rect">
                  <a:avLst/>
                </a:prstGeom>
                <a:solidFill>
                  <a:srgbClr val="9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0" name="Rectangle 1168"/>
                <p:cNvSpPr>
                  <a:spLocks noChangeArrowheads="1"/>
                </p:cNvSpPr>
                <p:nvPr/>
              </p:nvSpPr>
              <p:spPr bwMode="auto">
                <a:xfrm>
                  <a:off x="2950" y="2139"/>
                  <a:ext cx="351" cy="5"/>
                </a:xfrm>
                <a:prstGeom prst="rect">
                  <a:avLst/>
                </a:prstGeom>
                <a:solidFill>
                  <a:srgbClr val="9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1" name="Rectangle 1169"/>
                <p:cNvSpPr>
                  <a:spLocks noChangeArrowheads="1"/>
                </p:cNvSpPr>
                <p:nvPr/>
              </p:nvSpPr>
              <p:spPr bwMode="auto">
                <a:xfrm>
                  <a:off x="2950" y="2144"/>
                  <a:ext cx="351" cy="6"/>
                </a:xfrm>
                <a:prstGeom prst="rect">
                  <a:avLst/>
                </a:prstGeom>
                <a:solidFill>
                  <a:srgbClr val="9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2" name="Rectangle 1170"/>
                <p:cNvSpPr>
                  <a:spLocks noChangeArrowheads="1"/>
                </p:cNvSpPr>
                <p:nvPr/>
              </p:nvSpPr>
              <p:spPr bwMode="auto">
                <a:xfrm>
                  <a:off x="2950" y="2150"/>
                  <a:ext cx="351" cy="6"/>
                </a:xfrm>
                <a:prstGeom prst="rect">
                  <a:avLst/>
                </a:prstGeom>
                <a:solidFill>
                  <a:srgbClr val="A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3" name="Rectangle 1171"/>
                <p:cNvSpPr>
                  <a:spLocks noChangeArrowheads="1"/>
                </p:cNvSpPr>
                <p:nvPr/>
              </p:nvSpPr>
              <p:spPr bwMode="auto">
                <a:xfrm>
                  <a:off x="2950" y="2156"/>
                  <a:ext cx="351" cy="4"/>
                </a:xfrm>
                <a:prstGeom prst="rect">
                  <a:avLst/>
                </a:prstGeom>
                <a:solidFill>
                  <a:srgbClr val="A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4" name="Rectangle 1172"/>
                <p:cNvSpPr>
                  <a:spLocks noChangeArrowheads="1"/>
                </p:cNvSpPr>
                <p:nvPr/>
              </p:nvSpPr>
              <p:spPr bwMode="auto">
                <a:xfrm>
                  <a:off x="2950" y="2160"/>
                  <a:ext cx="351" cy="6"/>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5" name="Rectangle 1173"/>
                <p:cNvSpPr>
                  <a:spLocks noChangeArrowheads="1"/>
                </p:cNvSpPr>
                <p:nvPr/>
              </p:nvSpPr>
              <p:spPr bwMode="auto">
                <a:xfrm>
                  <a:off x="2950" y="2166"/>
                  <a:ext cx="351" cy="6"/>
                </a:xfrm>
                <a:prstGeom prst="rect">
                  <a:avLst/>
                </a:prstGeom>
                <a:solidFill>
                  <a:srgbClr val="A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6" name="Rectangle 1174"/>
                <p:cNvSpPr>
                  <a:spLocks noChangeArrowheads="1"/>
                </p:cNvSpPr>
                <p:nvPr/>
              </p:nvSpPr>
              <p:spPr bwMode="auto">
                <a:xfrm>
                  <a:off x="2950" y="2172"/>
                  <a:ext cx="351" cy="5"/>
                </a:xfrm>
                <a:prstGeom prst="rect">
                  <a:avLst/>
                </a:prstGeom>
                <a:solidFill>
                  <a:srgbClr val="A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7" name="Rectangle 1175"/>
                <p:cNvSpPr>
                  <a:spLocks noChangeArrowheads="1"/>
                </p:cNvSpPr>
                <p:nvPr/>
              </p:nvSpPr>
              <p:spPr bwMode="auto">
                <a:xfrm>
                  <a:off x="2950" y="2177"/>
                  <a:ext cx="351" cy="6"/>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8" name="Rectangle 1176"/>
                <p:cNvSpPr>
                  <a:spLocks noChangeArrowheads="1"/>
                </p:cNvSpPr>
                <p:nvPr/>
              </p:nvSpPr>
              <p:spPr bwMode="auto">
                <a:xfrm>
                  <a:off x="2950" y="2183"/>
                  <a:ext cx="351" cy="5"/>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29" name="Rectangle 1177"/>
                <p:cNvSpPr>
                  <a:spLocks noChangeArrowheads="1"/>
                </p:cNvSpPr>
                <p:nvPr/>
              </p:nvSpPr>
              <p:spPr bwMode="auto">
                <a:xfrm>
                  <a:off x="2950" y="2188"/>
                  <a:ext cx="351" cy="5"/>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0" name="Rectangle 1178"/>
                <p:cNvSpPr>
                  <a:spLocks noChangeArrowheads="1"/>
                </p:cNvSpPr>
                <p:nvPr/>
              </p:nvSpPr>
              <p:spPr bwMode="auto">
                <a:xfrm>
                  <a:off x="2950" y="2193"/>
                  <a:ext cx="351" cy="6"/>
                </a:xfrm>
                <a:prstGeom prst="rect">
                  <a:avLst/>
                </a:prstGeom>
                <a:solidFill>
                  <a:srgbClr val="A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1" name="Rectangle 1179"/>
                <p:cNvSpPr>
                  <a:spLocks noChangeArrowheads="1"/>
                </p:cNvSpPr>
                <p:nvPr/>
              </p:nvSpPr>
              <p:spPr bwMode="auto">
                <a:xfrm>
                  <a:off x="2950" y="2199"/>
                  <a:ext cx="351" cy="5"/>
                </a:xfrm>
                <a:prstGeom prst="rect">
                  <a:avLst/>
                </a:prstGeom>
                <a:solidFill>
                  <a:srgbClr val="A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2" name="Rectangle 1180"/>
                <p:cNvSpPr>
                  <a:spLocks noChangeArrowheads="1"/>
                </p:cNvSpPr>
                <p:nvPr/>
              </p:nvSpPr>
              <p:spPr bwMode="auto">
                <a:xfrm>
                  <a:off x="2950" y="2204"/>
                  <a:ext cx="351" cy="6"/>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3" name="Rectangle 1181"/>
                <p:cNvSpPr>
                  <a:spLocks noChangeArrowheads="1"/>
                </p:cNvSpPr>
                <p:nvPr/>
              </p:nvSpPr>
              <p:spPr bwMode="auto">
                <a:xfrm>
                  <a:off x="2950" y="2210"/>
                  <a:ext cx="351" cy="5"/>
                </a:xfrm>
                <a:prstGeom prst="rect">
                  <a:avLst/>
                </a:prstGeom>
                <a:solidFill>
                  <a:srgbClr val="B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4" name="Rectangle 1182"/>
                <p:cNvSpPr>
                  <a:spLocks noChangeArrowheads="1"/>
                </p:cNvSpPr>
                <p:nvPr/>
              </p:nvSpPr>
              <p:spPr bwMode="auto">
                <a:xfrm>
                  <a:off x="2950" y="2215"/>
                  <a:ext cx="351" cy="5"/>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5" name="Rectangle 1183"/>
                <p:cNvSpPr>
                  <a:spLocks noChangeArrowheads="1"/>
                </p:cNvSpPr>
                <p:nvPr/>
              </p:nvSpPr>
              <p:spPr bwMode="auto">
                <a:xfrm>
                  <a:off x="2950" y="2220"/>
                  <a:ext cx="351" cy="6"/>
                </a:xfrm>
                <a:prstGeom prst="rect">
                  <a:avLst/>
                </a:prstGeom>
                <a:solidFill>
                  <a:srgbClr val="B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6" name="Rectangle 1184"/>
                <p:cNvSpPr>
                  <a:spLocks noChangeArrowheads="1"/>
                </p:cNvSpPr>
                <p:nvPr/>
              </p:nvSpPr>
              <p:spPr bwMode="auto">
                <a:xfrm>
                  <a:off x="2950" y="2226"/>
                  <a:ext cx="351" cy="6"/>
                </a:xfrm>
                <a:prstGeom prst="rect">
                  <a:avLst/>
                </a:prstGeom>
                <a:solidFill>
                  <a:srgbClr val="B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7" name="Rectangle 1185"/>
                <p:cNvSpPr>
                  <a:spLocks noChangeArrowheads="1"/>
                </p:cNvSpPr>
                <p:nvPr/>
              </p:nvSpPr>
              <p:spPr bwMode="auto">
                <a:xfrm>
                  <a:off x="2950" y="2232"/>
                  <a:ext cx="351" cy="5"/>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8" name="Rectangle 1186"/>
                <p:cNvSpPr>
                  <a:spLocks noChangeArrowheads="1"/>
                </p:cNvSpPr>
                <p:nvPr/>
              </p:nvSpPr>
              <p:spPr bwMode="auto">
                <a:xfrm>
                  <a:off x="2950" y="2237"/>
                  <a:ext cx="351" cy="5"/>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39" name="Rectangle 1187"/>
                <p:cNvSpPr>
                  <a:spLocks noChangeArrowheads="1"/>
                </p:cNvSpPr>
                <p:nvPr/>
              </p:nvSpPr>
              <p:spPr bwMode="auto">
                <a:xfrm>
                  <a:off x="2950" y="2242"/>
                  <a:ext cx="351" cy="6"/>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0" name="Rectangle 1188"/>
                <p:cNvSpPr>
                  <a:spLocks noChangeArrowheads="1"/>
                </p:cNvSpPr>
                <p:nvPr/>
              </p:nvSpPr>
              <p:spPr bwMode="auto">
                <a:xfrm>
                  <a:off x="2950" y="2248"/>
                  <a:ext cx="351" cy="5"/>
                </a:xfrm>
                <a:prstGeom prst="rect">
                  <a:avLst/>
                </a:prstGeom>
                <a:solidFill>
                  <a:srgbClr val="B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1" name="Rectangle 1189"/>
                <p:cNvSpPr>
                  <a:spLocks noChangeArrowheads="1"/>
                </p:cNvSpPr>
                <p:nvPr/>
              </p:nvSpPr>
              <p:spPr bwMode="auto">
                <a:xfrm>
                  <a:off x="2950" y="2253"/>
                  <a:ext cx="351" cy="6"/>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2" name="Rectangle 1190"/>
                <p:cNvSpPr>
                  <a:spLocks noChangeArrowheads="1"/>
                </p:cNvSpPr>
                <p:nvPr/>
              </p:nvSpPr>
              <p:spPr bwMode="auto">
                <a:xfrm>
                  <a:off x="2950" y="2259"/>
                  <a:ext cx="351" cy="6"/>
                </a:xfrm>
                <a:prstGeom prst="rect">
                  <a:avLst/>
                </a:prstGeom>
                <a:solidFill>
                  <a:srgbClr val="C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3" name="Rectangle 1191"/>
                <p:cNvSpPr>
                  <a:spLocks noChangeArrowheads="1"/>
                </p:cNvSpPr>
                <p:nvPr/>
              </p:nvSpPr>
              <p:spPr bwMode="auto">
                <a:xfrm>
                  <a:off x="2950" y="2265"/>
                  <a:ext cx="351" cy="4"/>
                </a:xfrm>
                <a:prstGeom prst="rect">
                  <a:avLst/>
                </a:prstGeom>
                <a:solidFill>
                  <a:srgbClr val="C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4" name="Rectangle 1192"/>
                <p:cNvSpPr>
                  <a:spLocks noChangeArrowheads="1"/>
                </p:cNvSpPr>
                <p:nvPr/>
              </p:nvSpPr>
              <p:spPr bwMode="auto">
                <a:xfrm>
                  <a:off x="2950" y="2269"/>
                  <a:ext cx="351" cy="6"/>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5" name="Rectangle 1193"/>
                <p:cNvSpPr>
                  <a:spLocks noChangeArrowheads="1"/>
                </p:cNvSpPr>
                <p:nvPr/>
              </p:nvSpPr>
              <p:spPr bwMode="auto">
                <a:xfrm>
                  <a:off x="2950" y="2275"/>
                  <a:ext cx="351" cy="6"/>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6" name="Rectangle 1194"/>
                <p:cNvSpPr>
                  <a:spLocks noChangeArrowheads="1"/>
                </p:cNvSpPr>
                <p:nvPr/>
              </p:nvSpPr>
              <p:spPr bwMode="auto">
                <a:xfrm>
                  <a:off x="2950" y="2281"/>
                  <a:ext cx="351" cy="5"/>
                </a:xfrm>
                <a:prstGeom prst="rect">
                  <a:avLst/>
                </a:prstGeom>
                <a:solidFill>
                  <a:srgbClr val="C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7" name="Rectangle 1195"/>
                <p:cNvSpPr>
                  <a:spLocks noChangeArrowheads="1"/>
                </p:cNvSpPr>
                <p:nvPr/>
              </p:nvSpPr>
              <p:spPr bwMode="auto">
                <a:xfrm>
                  <a:off x="2950" y="2286"/>
                  <a:ext cx="351" cy="6"/>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8" name="Rectangle 1196"/>
                <p:cNvSpPr>
                  <a:spLocks noChangeArrowheads="1"/>
                </p:cNvSpPr>
                <p:nvPr/>
              </p:nvSpPr>
              <p:spPr bwMode="auto">
                <a:xfrm>
                  <a:off x="2950" y="2292"/>
                  <a:ext cx="351" cy="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49" name="Rectangle 1197"/>
                <p:cNvSpPr>
                  <a:spLocks noChangeArrowheads="1"/>
                </p:cNvSpPr>
                <p:nvPr/>
              </p:nvSpPr>
              <p:spPr bwMode="auto">
                <a:xfrm>
                  <a:off x="2950" y="2297"/>
                  <a:ext cx="351" cy="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0" name="Rectangle 1198"/>
                <p:cNvSpPr>
                  <a:spLocks noChangeArrowheads="1"/>
                </p:cNvSpPr>
                <p:nvPr/>
              </p:nvSpPr>
              <p:spPr bwMode="auto">
                <a:xfrm>
                  <a:off x="2950" y="2302"/>
                  <a:ext cx="351" cy="6"/>
                </a:xfrm>
                <a:prstGeom prst="rect">
                  <a:avLst/>
                </a:prstGeom>
                <a:solidFill>
                  <a:srgbClr val="C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1" name="Rectangle 1199"/>
                <p:cNvSpPr>
                  <a:spLocks noChangeArrowheads="1"/>
                </p:cNvSpPr>
                <p:nvPr/>
              </p:nvSpPr>
              <p:spPr bwMode="auto">
                <a:xfrm>
                  <a:off x="2950" y="2308"/>
                  <a:ext cx="351" cy="6"/>
                </a:xfrm>
                <a:prstGeom prst="rect">
                  <a:avLst/>
                </a:prstGeom>
                <a:solidFill>
                  <a:srgbClr val="C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2" name="Rectangle 1200"/>
                <p:cNvSpPr>
                  <a:spLocks noChangeArrowheads="1"/>
                </p:cNvSpPr>
                <p:nvPr/>
              </p:nvSpPr>
              <p:spPr bwMode="auto">
                <a:xfrm>
                  <a:off x="2950" y="2314"/>
                  <a:ext cx="351" cy="5"/>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3" name="Rectangle 1201"/>
                <p:cNvSpPr>
                  <a:spLocks noChangeArrowheads="1"/>
                </p:cNvSpPr>
                <p:nvPr/>
              </p:nvSpPr>
              <p:spPr bwMode="auto">
                <a:xfrm>
                  <a:off x="2950" y="2319"/>
                  <a:ext cx="351" cy="5"/>
                </a:xfrm>
                <a:prstGeom prst="rect">
                  <a:avLst/>
                </a:prstGeom>
                <a:solidFill>
                  <a:srgbClr val="D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4" name="Rectangle 1202"/>
                <p:cNvSpPr>
                  <a:spLocks noChangeArrowheads="1"/>
                </p:cNvSpPr>
                <p:nvPr/>
              </p:nvSpPr>
              <p:spPr bwMode="auto">
                <a:xfrm>
                  <a:off x="2950" y="2324"/>
                  <a:ext cx="351" cy="6"/>
                </a:xfrm>
                <a:prstGeom prst="rect">
                  <a:avLst/>
                </a:prstGeom>
                <a:solidFill>
                  <a:srgbClr val="D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5" name="Rectangle 1203"/>
                <p:cNvSpPr>
                  <a:spLocks noChangeArrowheads="1"/>
                </p:cNvSpPr>
                <p:nvPr/>
              </p:nvSpPr>
              <p:spPr bwMode="auto">
                <a:xfrm>
                  <a:off x="2950" y="2330"/>
                  <a:ext cx="351" cy="5"/>
                </a:xfrm>
                <a:prstGeom prst="rect">
                  <a:avLst/>
                </a:prstGeom>
                <a:solidFill>
                  <a:srgbClr val="D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6" name="Rectangle 1204"/>
                <p:cNvSpPr>
                  <a:spLocks noChangeArrowheads="1"/>
                </p:cNvSpPr>
                <p:nvPr/>
              </p:nvSpPr>
              <p:spPr bwMode="auto">
                <a:xfrm>
                  <a:off x="2950" y="2335"/>
                  <a:ext cx="351" cy="6"/>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7" name="Rectangle 1205"/>
                <p:cNvSpPr>
                  <a:spLocks noChangeArrowheads="1"/>
                </p:cNvSpPr>
                <p:nvPr/>
              </p:nvSpPr>
              <p:spPr bwMode="auto">
                <a:xfrm>
                  <a:off x="2950" y="2341"/>
                  <a:ext cx="351" cy="5"/>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8" name="Rectangle 1206"/>
                <p:cNvSpPr>
                  <a:spLocks noChangeArrowheads="1"/>
                </p:cNvSpPr>
                <p:nvPr/>
              </p:nvSpPr>
              <p:spPr bwMode="auto">
                <a:xfrm>
                  <a:off x="2950" y="2346"/>
                  <a:ext cx="351" cy="5"/>
                </a:xfrm>
                <a:prstGeom prst="rect">
                  <a:avLst/>
                </a:prstGeom>
                <a:solidFill>
                  <a:srgbClr val="D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59" name="Rectangle 1207"/>
                <p:cNvSpPr>
                  <a:spLocks noChangeArrowheads="1"/>
                </p:cNvSpPr>
                <p:nvPr/>
              </p:nvSpPr>
              <p:spPr bwMode="auto">
                <a:xfrm>
                  <a:off x="2950" y="2351"/>
                  <a:ext cx="351" cy="6"/>
                </a:xfrm>
                <a:prstGeom prst="rect">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0" name="Rectangle 1208"/>
                <p:cNvSpPr>
                  <a:spLocks noChangeArrowheads="1"/>
                </p:cNvSpPr>
                <p:nvPr/>
              </p:nvSpPr>
              <p:spPr bwMode="auto">
                <a:xfrm>
                  <a:off x="2950" y="2357"/>
                  <a:ext cx="351" cy="5"/>
                </a:xfrm>
                <a:prstGeom prst="rect">
                  <a:avLst/>
                </a:prstGeom>
                <a:solidFill>
                  <a:srgbClr val="D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1" name="Rectangle 1209"/>
                <p:cNvSpPr>
                  <a:spLocks noChangeArrowheads="1"/>
                </p:cNvSpPr>
                <p:nvPr/>
              </p:nvSpPr>
              <p:spPr bwMode="auto">
                <a:xfrm>
                  <a:off x="2950" y="2362"/>
                  <a:ext cx="351" cy="6"/>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2" name="Rectangle 1210"/>
                <p:cNvSpPr>
                  <a:spLocks noChangeArrowheads="1"/>
                </p:cNvSpPr>
                <p:nvPr/>
              </p:nvSpPr>
              <p:spPr bwMode="auto">
                <a:xfrm>
                  <a:off x="2950" y="2368"/>
                  <a:ext cx="351" cy="6"/>
                </a:xfrm>
                <a:prstGeom prst="rect">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3" name="Rectangle 1211"/>
                <p:cNvSpPr>
                  <a:spLocks noChangeArrowheads="1"/>
                </p:cNvSpPr>
                <p:nvPr/>
              </p:nvSpPr>
              <p:spPr bwMode="auto">
                <a:xfrm>
                  <a:off x="2950" y="2374"/>
                  <a:ext cx="351" cy="4"/>
                </a:xfrm>
                <a:prstGeom prst="rect">
                  <a:avLst/>
                </a:prstGeom>
                <a:solidFill>
                  <a:srgbClr val="D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4" name="Rectangle 1212"/>
                <p:cNvSpPr>
                  <a:spLocks noChangeArrowheads="1"/>
                </p:cNvSpPr>
                <p:nvPr/>
              </p:nvSpPr>
              <p:spPr bwMode="auto">
                <a:xfrm>
                  <a:off x="2950" y="2378"/>
                  <a:ext cx="351" cy="6"/>
                </a:xfrm>
                <a:prstGeom prst="rect">
                  <a:avLst/>
                </a:prstGeom>
                <a:solidFill>
                  <a:srgbClr val="E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5" name="Rectangle 1213"/>
                <p:cNvSpPr>
                  <a:spLocks noChangeArrowheads="1"/>
                </p:cNvSpPr>
                <p:nvPr/>
              </p:nvSpPr>
              <p:spPr bwMode="auto">
                <a:xfrm>
                  <a:off x="2950" y="2384"/>
                  <a:ext cx="351" cy="6"/>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6" name="Rectangle 1214"/>
                <p:cNvSpPr>
                  <a:spLocks noChangeArrowheads="1"/>
                </p:cNvSpPr>
                <p:nvPr/>
              </p:nvSpPr>
              <p:spPr bwMode="auto">
                <a:xfrm>
                  <a:off x="2950" y="2390"/>
                  <a:ext cx="351" cy="5"/>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7" name="Rectangle 1215"/>
                <p:cNvSpPr>
                  <a:spLocks noChangeArrowheads="1"/>
                </p:cNvSpPr>
                <p:nvPr/>
              </p:nvSpPr>
              <p:spPr bwMode="auto">
                <a:xfrm>
                  <a:off x="2950" y="2395"/>
                  <a:ext cx="351" cy="6"/>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8" name="Rectangle 1216"/>
                <p:cNvSpPr>
                  <a:spLocks noChangeArrowheads="1"/>
                </p:cNvSpPr>
                <p:nvPr/>
              </p:nvSpPr>
              <p:spPr bwMode="auto">
                <a:xfrm>
                  <a:off x="2950" y="2401"/>
                  <a:ext cx="351" cy="5"/>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69" name="Rectangle 1217"/>
                <p:cNvSpPr>
                  <a:spLocks noChangeArrowheads="1"/>
                </p:cNvSpPr>
                <p:nvPr/>
              </p:nvSpPr>
              <p:spPr bwMode="auto">
                <a:xfrm>
                  <a:off x="2950" y="2406"/>
                  <a:ext cx="351" cy="5"/>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0" name="Rectangle 1218"/>
                <p:cNvSpPr>
                  <a:spLocks noChangeArrowheads="1"/>
                </p:cNvSpPr>
                <p:nvPr/>
              </p:nvSpPr>
              <p:spPr bwMode="auto">
                <a:xfrm>
                  <a:off x="2950" y="2411"/>
                  <a:ext cx="351" cy="6"/>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1" name="Rectangle 1219"/>
                <p:cNvSpPr>
                  <a:spLocks noChangeArrowheads="1"/>
                </p:cNvSpPr>
                <p:nvPr/>
              </p:nvSpPr>
              <p:spPr bwMode="auto">
                <a:xfrm>
                  <a:off x="2950" y="2417"/>
                  <a:ext cx="351" cy="6"/>
                </a:xfrm>
                <a:prstGeom prst="rect">
                  <a:avLst/>
                </a:pr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2" name="Rectangle 1220"/>
                <p:cNvSpPr>
                  <a:spLocks noChangeArrowheads="1"/>
                </p:cNvSpPr>
                <p:nvPr/>
              </p:nvSpPr>
              <p:spPr bwMode="auto">
                <a:xfrm>
                  <a:off x="2950" y="2423"/>
                  <a:ext cx="351" cy="5"/>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3" name="Rectangle 1221"/>
                <p:cNvSpPr>
                  <a:spLocks noChangeArrowheads="1"/>
                </p:cNvSpPr>
                <p:nvPr/>
              </p:nvSpPr>
              <p:spPr bwMode="auto">
                <a:xfrm>
                  <a:off x="2950" y="2428"/>
                  <a:ext cx="351" cy="5"/>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4" name="Rectangle 1222"/>
                <p:cNvSpPr>
                  <a:spLocks noChangeArrowheads="1"/>
                </p:cNvSpPr>
                <p:nvPr/>
              </p:nvSpPr>
              <p:spPr bwMode="auto">
                <a:xfrm>
                  <a:off x="2950" y="2433"/>
                  <a:ext cx="351" cy="6"/>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5" name="Rectangle 1223"/>
                <p:cNvSpPr>
                  <a:spLocks noChangeArrowheads="1"/>
                </p:cNvSpPr>
                <p:nvPr/>
              </p:nvSpPr>
              <p:spPr bwMode="auto">
                <a:xfrm>
                  <a:off x="2950" y="2439"/>
                  <a:ext cx="351" cy="5"/>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6" name="Rectangle 1224"/>
                <p:cNvSpPr>
                  <a:spLocks noChangeArrowheads="1"/>
                </p:cNvSpPr>
                <p:nvPr/>
              </p:nvSpPr>
              <p:spPr bwMode="auto">
                <a:xfrm>
                  <a:off x="2950" y="2444"/>
                  <a:ext cx="351" cy="6"/>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7" name="Rectangle 1225"/>
                <p:cNvSpPr>
                  <a:spLocks noChangeArrowheads="1"/>
                </p:cNvSpPr>
                <p:nvPr/>
              </p:nvSpPr>
              <p:spPr bwMode="auto">
                <a:xfrm>
                  <a:off x="2950" y="2450"/>
                  <a:ext cx="351" cy="6"/>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8" name="Rectangle 1226"/>
                <p:cNvSpPr>
                  <a:spLocks noChangeArrowheads="1"/>
                </p:cNvSpPr>
                <p:nvPr/>
              </p:nvSpPr>
              <p:spPr bwMode="auto">
                <a:xfrm>
                  <a:off x="2950" y="2456"/>
                  <a:ext cx="351" cy="4"/>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79" name="Rectangle 1227"/>
                <p:cNvSpPr>
                  <a:spLocks noChangeArrowheads="1"/>
                </p:cNvSpPr>
                <p:nvPr/>
              </p:nvSpPr>
              <p:spPr bwMode="auto">
                <a:xfrm>
                  <a:off x="2950" y="2460"/>
                  <a:ext cx="351" cy="6"/>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0" name="Rectangle 1228"/>
                <p:cNvSpPr>
                  <a:spLocks noChangeArrowheads="1"/>
                </p:cNvSpPr>
                <p:nvPr/>
              </p:nvSpPr>
              <p:spPr bwMode="auto">
                <a:xfrm>
                  <a:off x="2950" y="2466"/>
                  <a:ext cx="351" cy="6"/>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1" name="Rectangle 1229"/>
                <p:cNvSpPr>
                  <a:spLocks noChangeArrowheads="1"/>
                </p:cNvSpPr>
                <p:nvPr/>
              </p:nvSpPr>
              <p:spPr bwMode="auto">
                <a:xfrm>
                  <a:off x="2950" y="2472"/>
                  <a:ext cx="351" cy="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2" name="Rectangle 1230"/>
                <p:cNvSpPr>
                  <a:spLocks noChangeArrowheads="1"/>
                </p:cNvSpPr>
                <p:nvPr/>
              </p:nvSpPr>
              <p:spPr bwMode="auto">
                <a:xfrm>
                  <a:off x="2950" y="2477"/>
                  <a:ext cx="351" cy="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3" name="Rectangle 1231"/>
                <p:cNvSpPr>
                  <a:spLocks noChangeArrowheads="1"/>
                </p:cNvSpPr>
                <p:nvPr/>
              </p:nvSpPr>
              <p:spPr bwMode="auto">
                <a:xfrm>
                  <a:off x="2950" y="2482"/>
                  <a:ext cx="351" cy="6"/>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4" name="Rectangle 1232"/>
                <p:cNvSpPr>
                  <a:spLocks noChangeArrowheads="1"/>
                </p:cNvSpPr>
                <p:nvPr/>
              </p:nvSpPr>
              <p:spPr bwMode="auto">
                <a:xfrm>
                  <a:off x="2950" y="2488"/>
                  <a:ext cx="351" cy="5"/>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5" name="Rectangle 1233"/>
                <p:cNvSpPr>
                  <a:spLocks noChangeArrowheads="1"/>
                </p:cNvSpPr>
                <p:nvPr/>
              </p:nvSpPr>
              <p:spPr bwMode="auto">
                <a:xfrm>
                  <a:off x="2950" y="2493"/>
                  <a:ext cx="351" cy="6"/>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6" name="Rectangle 1234"/>
                <p:cNvSpPr>
                  <a:spLocks noChangeArrowheads="1"/>
                </p:cNvSpPr>
                <p:nvPr/>
              </p:nvSpPr>
              <p:spPr bwMode="auto">
                <a:xfrm>
                  <a:off x="2950" y="2499"/>
                  <a:ext cx="351" cy="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7" name="Rectangle 1235"/>
                <p:cNvSpPr>
                  <a:spLocks noChangeArrowheads="1"/>
                </p:cNvSpPr>
                <p:nvPr/>
              </p:nvSpPr>
              <p:spPr bwMode="auto">
                <a:xfrm>
                  <a:off x="2950" y="2504"/>
                  <a:ext cx="351" cy="5"/>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8" name="Rectangle 1236"/>
                <p:cNvSpPr>
                  <a:spLocks noChangeArrowheads="1"/>
                </p:cNvSpPr>
                <p:nvPr/>
              </p:nvSpPr>
              <p:spPr bwMode="auto">
                <a:xfrm>
                  <a:off x="2950" y="2509"/>
                  <a:ext cx="351" cy="6"/>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89" name="Rectangle 1237"/>
                <p:cNvSpPr>
                  <a:spLocks noChangeArrowheads="1"/>
                </p:cNvSpPr>
                <p:nvPr/>
              </p:nvSpPr>
              <p:spPr bwMode="auto">
                <a:xfrm>
                  <a:off x="2950" y="2515"/>
                  <a:ext cx="351" cy="5"/>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0" name="Rectangle 1238"/>
                <p:cNvSpPr>
                  <a:spLocks noChangeArrowheads="1"/>
                </p:cNvSpPr>
                <p:nvPr/>
              </p:nvSpPr>
              <p:spPr bwMode="auto">
                <a:xfrm>
                  <a:off x="2950" y="2520"/>
                  <a:ext cx="351" cy="6"/>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1" name="Rectangle 1239"/>
                <p:cNvSpPr>
                  <a:spLocks noChangeArrowheads="1"/>
                </p:cNvSpPr>
                <p:nvPr/>
              </p:nvSpPr>
              <p:spPr bwMode="auto">
                <a:xfrm>
                  <a:off x="2950" y="2526"/>
                  <a:ext cx="351" cy="6"/>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2" name="Rectangle 1240"/>
                <p:cNvSpPr>
                  <a:spLocks noChangeArrowheads="1"/>
                </p:cNvSpPr>
                <p:nvPr/>
              </p:nvSpPr>
              <p:spPr bwMode="auto">
                <a:xfrm>
                  <a:off x="2950" y="2532"/>
                  <a:ext cx="351" cy="4"/>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3" name="Rectangle 1241"/>
                <p:cNvSpPr>
                  <a:spLocks noChangeArrowheads="1"/>
                </p:cNvSpPr>
                <p:nvPr/>
              </p:nvSpPr>
              <p:spPr bwMode="auto">
                <a:xfrm>
                  <a:off x="2950" y="2536"/>
                  <a:ext cx="351" cy="6"/>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4" name="Rectangle 1242"/>
                <p:cNvSpPr>
                  <a:spLocks noChangeArrowheads="1"/>
                </p:cNvSpPr>
                <p:nvPr/>
              </p:nvSpPr>
              <p:spPr bwMode="auto">
                <a:xfrm>
                  <a:off x="2950" y="2542"/>
                  <a:ext cx="351" cy="6"/>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5" name="Rectangle 1243"/>
                <p:cNvSpPr>
                  <a:spLocks noChangeArrowheads="1"/>
                </p:cNvSpPr>
                <p:nvPr/>
              </p:nvSpPr>
              <p:spPr bwMode="auto">
                <a:xfrm>
                  <a:off x="2950" y="2548"/>
                  <a:ext cx="351" cy="5"/>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6" name="Rectangle 1244"/>
                <p:cNvSpPr>
                  <a:spLocks noChangeArrowheads="1"/>
                </p:cNvSpPr>
                <p:nvPr/>
              </p:nvSpPr>
              <p:spPr bwMode="auto">
                <a:xfrm>
                  <a:off x="2950" y="2553"/>
                  <a:ext cx="351" cy="6"/>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7" name="Rectangle 1245"/>
                <p:cNvSpPr>
                  <a:spLocks noChangeArrowheads="1"/>
                </p:cNvSpPr>
                <p:nvPr/>
              </p:nvSpPr>
              <p:spPr bwMode="auto">
                <a:xfrm>
                  <a:off x="2950" y="2559"/>
                  <a:ext cx="351" cy="5"/>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8" name="Rectangle 1246"/>
                <p:cNvSpPr>
                  <a:spLocks noChangeArrowheads="1"/>
                </p:cNvSpPr>
                <p:nvPr/>
              </p:nvSpPr>
              <p:spPr bwMode="auto">
                <a:xfrm>
                  <a:off x="2950" y="2564"/>
                  <a:ext cx="351" cy="5"/>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799" name="Rectangle 1247"/>
                <p:cNvSpPr>
                  <a:spLocks noChangeArrowheads="1"/>
                </p:cNvSpPr>
                <p:nvPr/>
              </p:nvSpPr>
              <p:spPr bwMode="auto">
                <a:xfrm>
                  <a:off x="2950" y="2569"/>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0" name="Rectangle 1248"/>
                <p:cNvSpPr>
                  <a:spLocks noChangeArrowheads="1"/>
                </p:cNvSpPr>
                <p:nvPr/>
              </p:nvSpPr>
              <p:spPr bwMode="auto">
                <a:xfrm>
                  <a:off x="2950" y="2575"/>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1" name="Rectangle 1249"/>
                <p:cNvSpPr>
                  <a:spLocks noChangeArrowheads="1"/>
                </p:cNvSpPr>
                <p:nvPr/>
              </p:nvSpPr>
              <p:spPr bwMode="auto">
                <a:xfrm>
                  <a:off x="2950" y="2581"/>
                  <a:ext cx="351" cy="5"/>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2" name="Rectangle 1250"/>
                <p:cNvSpPr>
                  <a:spLocks noChangeArrowheads="1"/>
                </p:cNvSpPr>
                <p:nvPr/>
              </p:nvSpPr>
              <p:spPr bwMode="auto">
                <a:xfrm>
                  <a:off x="2950" y="2586"/>
                  <a:ext cx="351" cy="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3" name="Rectangle 1251"/>
                <p:cNvSpPr>
                  <a:spLocks noChangeArrowheads="1"/>
                </p:cNvSpPr>
                <p:nvPr/>
              </p:nvSpPr>
              <p:spPr bwMode="auto">
                <a:xfrm>
                  <a:off x="2950" y="2591"/>
                  <a:ext cx="351" cy="6"/>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4" name="Rectangle 1252"/>
                <p:cNvSpPr>
                  <a:spLocks noChangeArrowheads="1"/>
                </p:cNvSpPr>
                <p:nvPr/>
              </p:nvSpPr>
              <p:spPr bwMode="auto">
                <a:xfrm>
                  <a:off x="2950" y="2597"/>
                  <a:ext cx="351" cy="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5" name="Rectangle 1253"/>
                <p:cNvSpPr>
                  <a:spLocks noChangeArrowheads="1"/>
                </p:cNvSpPr>
                <p:nvPr/>
              </p:nvSpPr>
              <p:spPr bwMode="auto">
                <a:xfrm>
                  <a:off x="2950" y="2602"/>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6" name="Rectangle 1254"/>
                <p:cNvSpPr>
                  <a:spLocks noChangeArrowheads="1"/>
                </p:cNvSpPr>
                <p:nvPr/>
              </p:nvSpPr>
              <p:spPr bwMode="auto">
                <a:xfrm>
                  <a:off x="2950" y="2608"/>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7" name="Rectangle 1255"/>
                <p:cNvSpPr>
                  <a:spLocks noChangeArrowheads="1"/>
                </p:cNvSpPr>
                <p:nvPr/>
              </p:nvSpPr>
              <p:spPr bwMode="auto">
                <a:xfrm>
                  <a:off x="2950" y="2614"/>
                  <a:ext cx="351" cy="4"/>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8" name="Rectangle 1256"/>
                <p:cNvSpPr>
                  <a:spLocks noChangeArrowheads="1"/>
                </p:cNvSpPr>
                <p:nvPr/>
              </p:nvSpPr>
              <p:spPr bwMode="auto">
                <a:xfrm>
                  <a:off x="2950" y="2618"/>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09" name="Rectangle 1257"/>
                <p:cNvSpPr>
                  <a:spLocks noChangeArrowheads="1"/>
                </p:cNvSpPr>
                <p:nvPr/>
              </p:nvSpPr>
              <p:spPr bwMode="auto">
                <a:xfrm>
                  <a:off x="2950" y="2624"/>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0" name="Rectangle 1258"/>
                <p:cNvSpPr>
                  <a:spLocks noChangeArrowheads="1"/>
                </p:cNvSpPr>
                <p:nvPr/>
              </p:nvSpPr>
              <p:spPr bwMode="auto">
                <a:xfrm>
                  <a:off x="2950" y="2630"/>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1" name="Rectangle 1259"/>
                <p:cNvSpPr>
                  <a:spLocks noChangeArrowheads="1"/>
                </p:cNvSpPr>
                <p:nvPr/>
              </p:nvSpPr>
              <p:spPr bwMode="auto">
                <a:xfrm>
                  <a:off x="2950" y="2635"/>
                  <a:ext cx="351" cy="6"/>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2" name="Rectangle 1260"/>
                <p:cNvSpPr>
                  <a:spLocks noChangeArrowheads="1"/>
                </p:cNvSpPr>
                <p:nvPr/>
              </p:nvSpPr>
              <p:spPr bwMode="auto">
                <a:xfrm>
                  <a:off x="2950" y="2641"/>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3" name="Rectangle 1261"/>
                <p:cNvSpPr>
                  <a:spLocks noChangeArrowheads="1"/>
                </p:cNvSpPr>
                <p:nvPr/>
              </p:nvSpPr>
              <p:spPr bwMode="auto">
                <a:xfrm>
                  <a:off x="2950" y="2646"/>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4" name="Rectangle 1262"/>
                <p:cNvSpPr>
                  <a:spLocks noChangeArrowheads="1"/>
                </p:cNvSpPr>
                <p:nvPr/>
              </p:nvSpPr>
              <p:spPr bwMode="auto">
                <a:xfrm>
                  <a:off x="2950" y="2651"/>
                  <a:ext cx="351" cy="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5" name="Rectangle 1263"/>
                <p:cNvSpPr>
                  <a:spLocks noChangeArrowheads="1"/>
                </p:cNvSpPr>
                <p:nvPr/>
              </p:nvSpPr>
              <p:spPr bwMode="auto">
                <a:xfrm>
                  <a:off x="2950" y="2657"/>
                  <a:ext cx="351" cy="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6" name="Rectangle 1264"/>
                <p:cNvSpPr>
                  <a:spLocks noChangeArrowheads="1"/>
                </p:cNvSpPr>
                <p:nvPr/>
              </p:nvSpPr>
              <p:spPr bwMode="auto">
                <a:xfrm>
                  <a:off x="2950" y="2663"/>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7" name="Rectangle 1265"/>
                <p:cNvSpPr>
                  <a:spLocks noChangeArrowheads="1"/>
                </p:cNvSpPr>
                <p:nvPr/>
              </p:nvSpPr>
              <p:spPr bwMode="auto">
                <a:xfrm>
                  <a:off x="2950" y="2668"/>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8" name="Rectangle 1266"/>
                <p:cNvSpPr>
                  <a:spLocks noChangeArrowheads="1"/>
                </p:cNvSpPr>
                <p:nvPr/>
              </p:nvSpPr>
              <p:spPr bwMode="auto">
                <a:xfrm>
                  <a:off x="2950" y="2673"/>
                  <a:ext cx="351"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19" name="Rectangle 1267"/>
                <p:cNvSpPr>
                  <a:spLocks noChangeArrowheads="1"/>
                </p:cNvSpPr>
                <p:nvPr/>
              </p:nvSpPr>
              <p:spPr bwMode="auto">
                <a:xfrm>
                  <a:off x="2950" y="2678"/>
                  <a:ext cx="351" cy="6"/>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0" name="Rectangle 1268"/>
                <p:cNvSpPr>
                  <a:spLocks noChangeArrowheads="1"/>
                </p:cNvSpPr>
                <p:nvPr/>
              </p:nvSpPr>
              <p:spPr bwMode="auto">
                <a:xfrm>
                  <a:off x="2950" y="2684"/>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1" name="Rectangle 1269"/>
                <p:cNvSpPr>
                  <a:spLocks noChangeArrowheads="1"/>
                </p:cNvSpPr>
                <p:nvPr/>
              </p:nvSpPr>
              <p:spPr bwMode="auto">
                <a:xfrm>
                  <a:off x="2950" y="2690"/>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2" name="Rectangle 1270"/>
                <p:cNvSpPr>
                  <a:spLocks noChangeArrowheads="1"/>
                </p:cNvSpPr>
                <p:nvPr/>
              </p:nvSpPr>
              <p:spPr bwMode="auto">
                <a:xfrm>
                  <a:off x="2950" y="2695"/>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3" name="Rectangle 1271"/>
                <p:cNvSpPr>
                  <a:spLocks noChangeArrowheads="1"/>
                </p:cNvSpPr>
                <p:nvPr/>
              </p:nvSpPr>
              <p:spPr bwMode="auto">
                <a:xfrm>
                  <a:off x="2950" y="2700"/>
                  <a:ext cx="351"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4" name="Rectangle 1272"/>
                <p:cNvSpPr>
                  <a:spLocks noChangeArrowheads="1"/>
                </p:cNvSpPr>
                <p:nvPr/>
              </p:nvSpPr>
              <p:spPr bwMode="auto">
                <a:xfrm>
                  <a:off x="2950" y="2706"/>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5" name="Rectangle 1273"/>
                <p:cNvSpPr>
                  <a:spLocks noChangeArrowheads="1"/>
                </p:cNvSpPr>
                <p:nvPr/>
              </p:nvSpPr>
              <p:spPr bwMode="auto">
                <a:xfrm>
                  <a:off x="2950" y="2711"/>
                  <a:ext cx="351" cy="6"/>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6" name="Rectangle 1274"/>
                <p:cNvSpPr>
                  <a:spLocks noChangeArrowheads="1"/>
                </p:cNvSpPr>
                <p:nvPr/>
              </p:nvSpPr>
              <p:spPr bwMode="auto">
                <a:xfrm>
                  <a:off x="2950" y="2717"/>
                  <a:ext cx="351" cy="6"/>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7" name="Rectangle 1275"/>
                <p:cNvSpPr>
                  <a:spLocks noChangeArrowheads="1"/>
                </p:cNvSpPr>
                <p:nvPr/>
              </p:nvSpPr>
              <p:spPr bwMode="auto">
                <a:xfrm>
                  <a:off x="2950" y="2723"/>
                  <a:ext cx="351" cy="4"/>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8" name="Rectangle 1276"/>
                <p:cNvSpPr>
                  <a:spLocks noChangeArrowheads="1"/>
                </p:cNvSpPr>
                <p:nvPr/>
              </p:nvSpPr>
              <p:spPr bwMode="auto">
                <a:xfrm>
                  <a:off x="2950" y="2727"/>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29" name="Rectangle 1277"/>
                <p:cNvSpPr>
                  <a:spLocks noChangeArrowheads="1"/>
                </p:cNvSpPr>
                <p:nvPr/>
              </p:nvSpPr>
              <p:spPr bwMode="auto">
                <a:xfrm>
                  <a:off x="2950" y="2733"/>
                  <a:ext cx="351" cy="6"/>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0" name="Rectangle 1278"/>
                <p:cNvSpPr>
                  <a:spLocks noChangeArrowheads="1"/>
                </p:cNvSpPr>
                <p:nvPr/>
              </p:nvSpPr>
              <p:spPr bwMode="auto">
                <a:xfrm>
                  <a:off x="2950" y="2739"/>
                  <a:ext cx="351" cy="5"/>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1" name="Rectangle 1279"/>
                <p:cNvSpPr>
                  <a:spLocks noChangeArrowheads="1"/>
                </p:cNvSpPr>
                <p:nvPr/>
              </p:nvSpPr>
              <p:spPr bwMode="auto">
                <a:xfrm>
                  <a:off x="2950" y="2744"/>
                  <a:ext cx="351" cy="6"/>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2" name="Rectangle 1280"/>
                <p:cNvSpPr>
                  <a:spLocks noChangeArrowheads="1"/>
                </p:cNvSpPr>
                <p:nvPr/>
              </p:nvSpPr>
              <p:spPr bwMode="auto">
                <a:xfrm>
                  <a:off x="2950" y="2750"/>
                  <a:ext cx="351" cy="5"/>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3" name="Rectangle 1281"/>
                <p:cNvSpPr>
                  <a:spLocks noChangeArrowheads="1"/>
                </p:cNvSpPr>
                <p:nvPr/>
              </p:nvSpPr>
              <p:spPr bwMode="auto">
                <a:xfrm>
                  <a:off x="2950" y="2755"/>
                  <a:ext cx="351" cy="5"/>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4" name="Rectangle 1282"/>
                <p:cNvSpPr>
                  <a:spLocks noChangeArrowheads="1"/>
                </p:cNvSpPr>
                <p:nvPr/>
              </p:nvSpPr>
              <p:spPr bwMode="auto">
                <a:xfrm>
                  <a:off x="2950" y="2760"/>
                  <a:ext cx="351" cy="6"/>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5" name="Rectangle 1283"/>
                <p:cNvSpPr>
                  <a:spLocks noChangeArrowheads="1"/>
                </p:cNvSpPr>
                <p:nvPr/>
              </p:nvSpPr>
              <p:spPr bwMode="auto">
                <a:xfrm>
                  <a:off x="2950" y="2766"/>
                  <a:ext cx="351" cy="6"/>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6" name="Rectangle 1284"/>
                <p:cNvSpPr>
                  <a:spLocks noChangeArrowheads="1"/>
                </p:cNvSpPr>
                <p:nvPr/>
              </p:nvSpPr>
              <p:spPr bwMode="auto">
                <a:xfrm>
                  <a:off x="2950" y="2772"/>
                  <a:ext cx="351" cy="5"/>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7" name="Rectangle 1285"/>
                <p:cNvSpPr>
                  <a:spLocks noChangeArrowheads="1"/>
                </p:cNvSpPr>
                <p:nvPr/>
              </p:nvSpPr>
              <p:spPr bwMode="auto">
                <a:xfrm>
                  <a:off x="2950" y="2777"/>
                  <a:ext cx="351" cy="5"/>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8" name="Rectangle 1286"/>
                <p:cNvSpPr>
                  <a:spLocks noChangeArrowheads="1"/>
                </p:cNvSpPr>
                <p:nvPr/>
              </p:nvSpPr>
              <p:spPr bwMode="auto">
                <a:xfrm>
                  <a:off x="2950" y="2782"/>
                  <a:ext cx="351" cy="6"/>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39" name="Rectangle 1287"/>
                <p:cNvSpPr>
                  <a:spLocks noChangeArrowheads="1"/>
                </p:cNvSpPr>
                <p:nvPr/>
              </p:nvSpPr>
              <p:spPr bwMode="auto">
                <a:xfrm>
                  <a:off x="2950" y="2788"/>
                  <a:ext cx="351" cy="5"/>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0" name="Rectangle 1288"/>
                <p:cNvSpPr>
                  <a:spLocks noChangeArrowheads="1"/>
                </p:cNvSpPr>
                <p:nvPr/>
              </p:nvSpPr>
              <p:spPr bwMode="auto">
                <a:xfrm>
                  <a:off x="2950" y="2793"/>
                  <a:ext cx="351" cy="6"/>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1" name="Rectangle 1289"/>
                <p:cNvSpPr>
                  <a:spLocks noChangeArrowheads="1"/>
                </p:cNvSpPr>
                <p:nvPr/>
              </p:nvSpPr>
              <p:spPr bwMode="auto">
                <a:xfrm>
                  <a:off x="2950" y="2799"/>
                  <a:ext cx="351" cy="6"/>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2" name="Rectangle 1290"/>
                <p:cNvSpPr>
                  <a:spLocks noChangeArrowheads="1"/>
                </p:cNvSpPr>
                <p:nvPr/>
              </p:nvSpPr>
              <p:spPr bwMode="auto">
                <a:xfrm>
                  <a:off x="2950" y="2805"/>
                  <a:ext cx="351" cy="4"/>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3" name="Rectangle 1291"/>
                <p:cNvSpPr>
                  <a:spLocks noChangeArrowheads="1"/>
                </p:cNvSpPr>
                <p:nvPr/>
              </p:nvSpPr>
              <p:spPr bwMode="auto">
                <a:xfrm>
                  <a:off x="2950" y="2809"/>
                  <a:ext cx="351" cy="6"/>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4" name="Rectangle 1292"/>
                <p:cNvSpPr>
                  <a:spLocks noChangeArrowheads="1"/>
                </p:cNvSpPr>
                <p:nvPr/>
              </p:nvSpPr>
              <p:spPr bwMode="auto">
                <a:xfrm>
                  <a:off x="2950" y="2815"/>
                  <a:ext cx="351" cy="6"/>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5" name="Rectangle 1293"/>
                <p:cNvSpPr>
                  <a:spLocks noChangeArrowheads="1"/>
                </p:cNvSpPr>
                <p:nvPr/>
              </p:nvSpPr>
              <p:spPr bwMode="auto">
                <a:xfrm>
                  <a:off x="2950" y="2821"/>
                  <a:ext cx="351" cy="5"/>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6" name="Rectangle 1294"/>
                <p:cNvSpPr>
                  <a:spLocks noChangeArrowheads="1"/>
                </p:cNvSpPr>
                <p:nvPr/>
              </p:nvSpPr>
              <p:spPr bwMode="auto">
                <a:xfrm>
                  <a:off x="2950" y="2826"/>
                  <a:ext cx="351" cy="6"/>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7" name="Rectangle 1295"/>
                <p:cNvSpPr>
                  <a:spLocks noChangeArrowheads="1"/>
                </p:cNvSpPr>
                <p:nvPr/>
              </p:nvSpPr>
              <p:spPr bwMode="auto">
                <a:xfrm>
                  <a:off x="2950" y="2832"/>
                  <a:ext cx="351" cy="4"/>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8" name="Rectangle 1296"/>
                <p:cNvSpPr>
                  <a:spLocks noChangeArrowheads="1"/>
                </p:cNvSpPr>
                <p:nvPr/>
              </p:nvSpPr>
              <p:spPr bwMode="auto">
                <a:xfrm>
                  <a:off x="2950" y="2836"/>
                  <a:ext cx="351" cy="6"/>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49" name="Rectangle 1297"/>
                <p:cNvSpPr>
                  <a:spLocks noChangeArrowheads="1"/>
                </p:cNvSpPr>
                <p:nvPr/>
              </p:nvSpPr>
              <p:spPr bwMode="auto">
                <a:xfrm>
                  <a:off x="2950" y="2842"/>
                  <a:ext cx="351" cy="6"/>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0" name="Rectangle 1298"/>
                <p:cNvSpPr>
                  <a:spLocks noChangeArrowheads="1"/>
                </p:cNvSpPr>
                <p:nvPr/>
              </p:nvSpPr>
              <p:spPr bwMode="auto">
                <a:xfrm>
                  <a:off x="2950" y="2848"/>
                  <a:ext cx="351" cy="5"/>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1" name="Rectangle 1299"/>
                <p:cNvSpPr>
                  <a:spLocks noChangeArrowheads="1"/>
                </p:cNvSpPr>
                <p:nvPr/>
              </p:nvSpPr>
              <p:spPr bwMode="auto">
                <a:xfrm>
                  <a:off x="2950" y="2853"/>
                  <a:ext cx="351" cy="5"/>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2" name="Rectangle 1300"/>
                <p:cNvSpPr>
                  <a:spLocks noChangeArrowheads="1"/>
                </p:cNvSpPr>
                <p:nvPr/>
              </p:nvSpPr>
              <p:spPr bwMode="auto">
                <a:xfrm>
                  <a:off x="2950" y="2858"/>
                  <a:ext cx="351" cy="6"/>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3" name="Rectangle 1301"/>
                <p:cNvSpPr>
                  <a:spLocks noChangeArrowheads="1"/>
                </p:cNvSpPr>
                <p:nvPr/>
              </p:nvSpPr>
              <p:spPr bwMode="auto">
                <a:xfrm>
                  <a:off x="2950" y="2864"/>
                  <a:ext cx="351" cy="5"/>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4" name="Rectangle 1302"/>
                <p:cNvSpPr>
                  <a:spLocks noChangeArrowheads="1"/>
                </p:cNvSpPr>
                <p:nvPr/>
              </p:nvSpPr>
              <p:spPr bwMode="auto">
                <a:xfrm>
                  <a:off x="2950" y="2869"/>
                  <a:ext cx="351" cy="6"/>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5" name="Rectangle 1303"/>
                <p:cNvSpPr>
                  <a:spLocks noChangeArrowheads="1"/>
                </p:cNvSpPr>
                <p:nvPr/>
              </p:nvSpPr>
              <p:spPr bwMode="auto">
                <a:xfrm>
                  <a:off x="2950" y="2875"/>
                  <a:ext cx="351" cy="6"/>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6" name="Rectangle 1304"/>
                <p:cNvSpPr>
                  <a:spLocks noChangeArrowheads="1"/>
                </p:cNvSpPr>
                <p:nvPr/>
              </p:nvSpPr>
              <p:spPr bwMode="auto">
                <a:xfrm>
                  <a:off x="2950" y="2881"/>
                  <a:ext cx="351" cy="4"/>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7" name="Rectangle 1305"/>
                <p:cNvSpPr>
                  <a:spLocks noChangeArrowheads="1"/>
                </p:cNvSpPr>
                <p:nvPr/>
              </p:nvSpPr>
              <p:spPr bwMode="auto">
                <a:xfrm>
                  <a:off x="2950" y="2885"/>
                  <a:ext cx="351" cy="6"/>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8" name="Rectangle 1306"/>
                <p:cNvSpPr>
                  <a:spLocks noChangeArrowheads="1"/>
                </p:cNvSpPr>
                <p:nvPr/>
              </p:nvSpPr>
              <p:spPr bwMode="auto">
                <a:xfrm>
                  <a:off x="2950" y="2891"/>
                  <a:ext cx="351" cy="6"/>
                </a:xfrm>
                <a:prstGeom prst="rect">
                  <a:avLst/>
                </a:pr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59" name="Rectangle 1307"/>
                <p:cNvSpPr>
                  <a:spLocks noChangeArrowheads="1"/>
                </p:cNvSpPr>
                <p:nvPr/>
              </p:nvSpPr>
              <p:spPr bwMode="auto">
                <a:xfrm>
                  <a:off x="2950" y="2897"/>
                  <a:ext cx="351" cy="5"/>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0" name="Rectangle 1308"/>
                <p:cNvSpPr>
                  <a:spLocks noChangeArrowheads="1"/>
                </p:cNvSpPr>
                <p:nvPr/>
              </p:nvSpPr>
              <p:spPr bwMode="auto">
                <a:xfrm>
                  <a:off x="2950" y="2902"/>
                  <a:ext cx="351" cy="6"/>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1" name="Rectangle 1309"/>
                <p:cNvSpPr>
                  <a:spLocks noChangeArrowheads="1"/>
                </p:cNvSpPr>
                <p:nvPr/>
              </p:nvSpPr>
              <p:spPr bwMode="auto">
                <a:xfrm>
                  <a:off x="2950" y="2908"/>
                  <a:ext cx="351" cy="5"/>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2" name="Rectangle 1310"/>
                <p:cNvSpPr>
                  <a:spLocks noChangeArrowheads="1"/>
                </p:cNvSpPr>
                <p:nvPr/>
              </p:nvSpPr>
              <p:spPr bwMode="auto">
                <a:xfrm>
                  <a:off x="2950" y="2913"/>
                  <a:ext cx="351" cy="5"/>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3" name="Rectangle 1311"/>
                <p:cNvSpPr>
                  <a:spLocks noChangeArrowheads="1"/>
                </p:cNvSpPr>
                <p:nvPr/>
              </p:nvSpPr>
              <p:spPr bwMode="auto">
                <a:xfrm>
                  <a:off x="2950" y="2918"/>
                  <a:ext cx="351" cy="6"/>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4" name="Rectangle 1312"/>
                <p:cNvSpPr>
                  <a:spLocks noChangeArrowheads="1"/>
                </p:cNvSpPr>
                <p:nvPr/>
              </p:nvSpPr>
              <p:spPr bwMode="auto">
                <a:xfrm>
                  <a:off x="2950" y="2924"/>
                  <a:ext cx="351" cy="6"/>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5" name="Rectangle 1313"/>
                <p:cNvSpPr>
                  <a:spLocks noChangeArrowheads="1"/>
                </p:cNvSpPr>
                <p:nvPr/>
              </p:nvSpPr>
              <p:spPr bwMode="auto">
                <a:xfrm>
                  <a:off x="2950" y="2930"/>
                  <a:ext cx="351" cy="5"/>
                </a:xfrm>
                <a:prstGeom prst="rect">
                  <a:avLst/>
                </a:prstGeom>
                <a:solidFill>
                  <a:srgbClr val="E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6" name="Rectangle 1314"/>
                <p:cNvSpPr>
                  <a:spLocks noChangeArrowheads="1"/>
                </p:cNvSpPr>
                <p:nvPr/>
              </p:nvSpPr>
              <p:spPr bwMode="auto">
                <a:xfrm>
                  <a:off x="2950" y="2935"/>
                  <a:ext cx="351" cy="5"/>
                </a:xfrm>
                <a:prstGeom prst="rect">
                  <a:avLst/>
                </a:prstGeom>
                <a:solidFill>
                  <a:srgbClr val="D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7" name="Rectangle 1315"/>
                <p:cNvSpPr>
                  <a:spLocks noChangeArrowheads="1"/>
                </p:cNvSpPr>
                <p:nvPr/>
              </p:nvSpPr>
              <p:spPr bwMode="auto">
                <a:xfrm>
                  <a:off x="2950" y="2940"/>
                  <a:ext cx="351" cy="6"/>
                </a:xfrm>
                <a:prstGeom prst="rect">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8" name="Rectangle 1316"/>
                <p:cNvSpPr>
                  <a:spLocks noChangeArrowheads="1"/>
                </p:cNvSpPr>
                <p:nvPr/>
              </p:nvSpPr>
              <p:spPr bwMode="auto">
                <a:xfrm>
                  <a:off x="2950" y="2946"/>
                  <a:ext cx="351" cy="5"/>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69" name="Rectangle 1317"/>
                <p:cNvSpPr>
                  <a:spLocks noChangeArrowheads="1"/>
                </p:cNvSpPr>
                <p:nvPr/>
              </p:nvSpPr>
              <p:spPr bwMode="auto">
                <a:xfrm>
                  <a:off x="2950" y="2951"/>
                  <a:ext cx="351" cy="6"/>
                </a:xfrm>
                <a:prstGeom prst="rect">
                  <a:avLst/>
                </a:prstGeom>
                <a:solidFill>
                  <a:srgbClr val="D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0" name="Rectangle 1318"/>
                <p:cNvSpPr>
                  <a:spLocks noChangeArrowheads="1"/>
                </p:cNvSpPr>
                <p:nvPr/>
              </p:nvSpPr>
              <p:spPr bwMode="auto">
                <a:xfrm>
                  <a:off x="2950" y="2957"/>
                  <a:ext cx="351" cy="6"/>
                </a:xfrm>
                <a:prstGeom prst="rect">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1" name="Rectangle 1319"/>
                <p:cNvSpPr>
                  <a:spLocks noChangeArrowheads="1"/>
                </p:cNvSpPr>
                <p:nvPr/>
              </p:nvSpPr>
              <p:spPr bwMode="auto">
                <a:xfrm>
                  <a:off x="2950" y="2963"/>
                  <a:ext cx="351" cy="4"/>
                </a:xfrm>
                <a:prstGeom prst="rect">
                  <a:avLst/>
                </a:prstGeom>
                <a:solidFill>
                  <a:srgbClr val="D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2" name="Rectangle 1320"/>
                <p:cNvSpPr>
                  <a:spLocks noChangeArrowheads="1"/>
                </p:cNvSpPr>
                <p:nvPr/>
              </p:nvSpPr>
              <p:spPr bwMode="auto">
                <a:xfrm>
                  <a:off x="2950" y="2967"/>
                  <a:ext cx="351" cy="6"/>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3" name="Rectangle 1321"/>
                <p:cNvSpPr>
                  <a:spLocks noChangeArrowheads="1"/>
                </p:cNvSpPr>
                <p:nvPr/>
              </p:nvSpPr>
              <p:spPr bwMode="auto">
                <a:xfrm>
                  <a:off x="2950" y="2973"/>
                  <a:ext cx="351" cy="6"/>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4" name="Rectangle 1322"/>
                <p:cNvSpPr>
                  <a:spLocks noChangeArrowheads="1"/>
                </p:cNvSpPr>
                <p:nvPr/>
              </p:nvSpPr>
              <p:spPr bwMode="auto">
                <a:xfrm>
                  <a:off x="2950" y="2979"/>
                  <a:ext cx="351" cy="5"/>
                </a:xfrm>
                <a:prstGeom prst="rect">
                  <a:avLst/>
                </a:prstGeom>
                <a:solidFill>
                  <a:srgbClr val="D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5" name="Rectangle 1323"/>
                <p:cNvSpPr>
                  <a:spLocks noChangeArrowheads="1"/>
                </p:cNvSpPr>
                <p:nvPr/>
              </p:nvSpPr>
              <p:spPr bwMode="auto">
                <a:xfrm>
                  <a:off x="2950" y="2984"/>
                  <a:ext cx="351" cy="6"/>
                </a:xfrm>
                <a:prstGeom prst="rect">
                  <a:avLst/>
                </a:prstGeom>
                <a:solidFill>
                  <a:srgbClr val="D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6" name="Rectangle 1324"/>
                <p:cNvSpPr>
                  <a:spLocks noChangeArrowheads="1"/>
                </p:cNvSpPr>
                <p:nvPr/>
              </p:nvSpPr>
              <p:spPr bwMode="auto">
                <a:xfrm>
                  <a:off x="2950" y="2990"/>
                  <a:ext cx="351" cy="4"/>
                </a:xfrm>
                <a:prstGeom prst="rect">
                  <a:avLst/>
                </a:prstGeom>
                <a:solidFill>
                  <a:srgbClr val="D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877" name="Rectangle 1325"/>
              <p:cNvSpPr>
                <a:spLocks noChangeArrowheads="1"/>
              </p:cNvSpPr>
              <p:nvPr/>
            </p:nvSpPr>
            <p:spPr bwMode="auto">
              <a:xfrm>
                <a:off x="2950" y="2994"/>
                <a:ext cx="351" cy="6"/>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8" name="Rectangle 1326"/>
              <p:cNvSpPr>
                <a:spLocks noChangeArrowheads="1"/>
              </p:cNvSpPr>
              <p:nvPr/>
            </p:nvSpPr>
            <p:spPr bwMode="auto">
              <a:xfrm>
                <a:off x="2950" y="3000"/>
                <a:ext cx="351" cy="6"/>
              </a:xfrm>
              <a:prstGeom prst="rect">
                <a:avLst/>
              </a:prstGeom>
              <a:solidFill>
                <a:srgbClr val="C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79" name="Rectangle 1327"/>
              <p:cNvSpPr>
                <a:spLocks noChangeArrowheads="1"/>
              </p:cNvSpPr>
              <p:nvPr/>
            </p:nvSpPr>
            <p:spPr bwMode="auto">
              <a:xfrm>
                <a:off x="2950" y="3006"/>
                <a:ext cx="351" cy="5"/>
              </a:xfrm>
              <a:prstGeom prst="rect">
                <a:avLst/>
              </a:prstGeom>
              <a:solidFill>
                <a:srgbClr val="C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0" name="Rectangle 1328"/>
              <p:cNvSpPr>
                <a:spLocks noChangeArrowheads="1"/>
              </p:cNvSpPr>
              <p:nvPr/>
            </p:nvSpPr>
            <p:spPr bwMode="auto">
              <a:xfrm>
                <a:off x="2950" y="3011"/>
                <a:ext cx="351" cy="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1" name="Rectangle 1329"/>
              <p:cNvSpPr>
                <a:spLocks noChangeArrowheads="1"/>
              </p:cNvSpPr>
              <p:nvPr/>
            </p:nvSpPr>
            <p:spPr bwMode="auto">
              <a:xfrm>
                <a:off x="2950" y="3017"/>
                <a:ext cx="351" cy="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2" name="Rectangle 1330"/>
              <p:cNvSpPr>
                <a:spLocks noChangeArrowheads="1"/>
              </p:cNvSpPr>
              <p:nvPr/>
            </p:nvSpPr>
            <p:spPr bwMode="auto">
              <a:xfrm>
                <a:off x="2950" y="3022"/>
                <a:ext cx="351" cy="5"/>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3" name="Rectangle 1331"/>
              <p:cNvSpPr>
                <a:spLocks noChangeArrowheads="1"/>
              </p:cNvSpPr>
              <p:nvPr/>
            </p:nvSpPr>
            <p:spPr bwMode="auto">
              <a:xfrm>
                <a:off x="2950" y="3027"/>
                <a:ext cx="351" cy="6"/>
              </a:xfrm>
              <a:prstGeom prst="rect">
                <a:avLst/>
              </a:prstGeom>
              <a:solidFill>
                <a:srgbClr val="C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4" name="Rectangle 1332"/>
              <p:cNvSpPr>
                <a:spLocks noChangeArrowheads="1"/>
              </p:cNvSpPr>
              <p:nvPr/>
            </p:nvSpPr>
            <p:spPr bwMode="auto">
              <a:xfrm>
                <a:off x="2950" y="3033"/>
                <a:ext cx="351" cy="6"/>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5" name="Rectangle 1333"/>
              <p:cNvSpPr>
                <a:spLocks noChangeArrowheads="1"/>
              </p:cNvSpPr>
              <p:nvPr/>
            </p:nvSpPr>
            <p:spPr bwMode="auto">
              <a:xfrm>
                <a:off x="2950" y="3039"/>
                <a:ext cx="351" cy="5"/>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6" name="Rectangle 1334"/>
              <p:cNvSpPr>
                <a:spLocks noChangeArrowheads="1"/>
              </p:cNvSpPr>
              <p:nvPr/>
            </p:nvSpPr>
            <p:spPr bwMode="auto">
              <a:xfrm>
                <a:off x="2950" y="3044"/>
                <a:ext cx="351" cy="5"/>
              </a:xfrm>
              <a:prstGeom prst="rect">
                <a:avLst/>
              </a:prstGeom>
              <a:solidFill>
                <a:srgbClr val="C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7" name="Rectangle 1335"/>
              <p:cNvSpPr>
                <a:spLocks noChangeArrowheads="1"/>
              </p:cNvSpPr>
              <p:nvPr/>
            </p:nvSpPr>
            <p:spPr bwMode="auto">
              <a:xfrm>
                <a:off x="2950" y="3049"/>
                <a:ext cx="351" cy="6"/>
              </a:xfrm>
              <a:prstGeom prst="rect">
                <a:avLst/>
              </a:prstGeom>
              <a:solidFill>
                <a:srgbClr val="C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8" name="Rectangle 1336"/>
              <p:cNvSpPr>
                <a:spLocks noChangeArrowheads="1"/>
              </p:cNvSpPr>
              <p:nvPr/>
            </p:nvSpPr>
            <p:spPr bwMode="auto">
              <a:xfrm>
                <a:off x="2950" y="3055"/>
                <a:ext cx="351" cy="5"/>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89" name="Rectangle 1337"/>
              <p:cNvSpPr>
                <a:spLocks noChangeArrowheads="1"/>
              </p:cNvSpPr>
              <p:nvPr/>
            </p:nvSpPr>
            <p:spPr bwMode="auto">
              <a:xfrm>
                <a:off x="2950" y="3060"/>
                <a:ext cx="351" cy="6"/>
              </a:xfrm>
              <a:prstGeom prst="rect">
                <a:avLst/>
              </a:prstGeom>
              <a:solidFill>
                <a:srgbClr val="B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0" name="Rectangle 1338"/>
              <p:cNvSpPr>
                <a:spLocks noChangeArrowheads="1"/>
              </p:cNvSpPr>
              <p:nvPr/>
            </p:nvSpPr>
            <p:spPr bwMode="auto">
              <a:xfrm>
                <a:off x="2950" y="3066"/>
                <a:ext cx="351" cy="6"/>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1" name="Rectangle 1339"/>
              <p:cNvSpPr>
                <a:spLocks noChangeArrowheads="1"/>
              </p:cNvSpPr>
              <p:nvPr/>
            </p:nvSpPr>
            <p:spPr bwMode="auto">
              <a:xfrm>
                <a:off x="2950" y="3072"/>
                <a:ext cx="351" cy="4"/>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2" name="Rectangle 1340"/>
              <p:cNvSpPr>
                <a:spLocks noChangeArrowheads="1"/>
              </p:cNvSpPr>
              <p:nvPr/>
            </p:nvSpPr>
            <p:spPr bwMode="auto">
              <a:xfrm>
                <a:off x="2950" y="3076"/>
                <a:ext cx="351" cy="6"/>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3" name="Rectangle 1341"/>
              <p:cNvSpPr>
                <a:spLocks noChangeArrowheads="1"/>
              </p:cNvSpPr>
              <p:nvPr/>
            </p:nvSpPr>
            <p:spPr bwMode="auto">
              <a:xfrm>
                <a:off x="2950" y="3082"/>
                <a:ext cx="351" cy="6"/>
              </a:xfrm>
              <a:prstGeom prst="rect">
                <a:avLst/>
              </a:prstGeom>
              <a:solidFill>
                <a:srgbClr val="B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4" name="Rectangle 1342"/>
              <p:cNvSpPr>
                <a:spLocks noChangeArrowheads="1"/>
              </p:cNvSpPr>
              <p:nvPr/>
            </p:nvSpPr>
            <p:spPr bwMode="auto">
              <a:xfrm>
                <a:off x="2950" y="3088"/>
                <a:ext cx="351" cy="5"/>
              </a:xfrm>
              <a:prstGeom prst="rect">
                <a:avLst/>
              </a:prstGeom>
              <a:solidFill>
                <a:srgbClr val="B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5" name="Rectangle 1343"/>
              <p:cNvSpPr>
                <a:spLocks noChangeArrowheads="1"/>
              </p:cNvSpPr>
              <p:nvPr/>
            </p:nvSpPr>
            <p:spPr bwMode="auto">
              <a:xfrm>
                <a:off x="2950" y="3093"/>
                <a:ext cx="351" cy="6"/>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6" name="Rectangle 1344"/>
              <p:cNvSpPr>
                <a:spLocks noChangeArrowheads="1"/>
              </p:cNvSpPr>
              <p:nvPr/>
            </p:nvSpPr>
            <p:spPr bwMode="auto">
              <a:xfrm>
                <a:off x="2950" y="3099"/>
                <a:ext cx="351" cy="5"/>
              </a:xfrm>
              <a:prstGeom prst="rect">
                <a:avLst/>
              </a:prstGeom>
              <a:solidFill>
                <a:srgbClr val="B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7" name="Rectangle 1345"/>
              <p:cNvSpPr>
                <a:spLocks noChangeArrowheads="1"/>
              </p:cNvSpPr>
              <p:nvPr/>
            </p:nvSpPr>
            <p:spPr bwMode="auto">
              <a:xfrm>
                <a:off x="2950" y="3104"/>
                <a:ext cx="351" cy="5"/>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8" name="Rectangle 1346"/>
              <p:cNvSpPr>
                <a:spLocks noChangeArrowheads="1"/>
              </p:cNvSpPr>
              <p:nvPr/>
            </p:nvSpPr>
            <p:spPr bwMode="auto">
              <a:xfrm>
                <a:off x="2950" y="3109"/>
                <a:ext cx="351" cy="6"/>
              </a:xfrm>
              <a:prstGeom prst="rect">
                <a:avLst/>
              </a:prstGeom>
              <a:solidFill>
                <a:srgbClr val="A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899" name="Rectangle 1347"/>
              <p:cNvSpPr>
                <a:spLocks noChangeArrowheads="1"/>
              </p:cNvSpPr>
              <p:nvPr/>
            </p:nvSpPr>
            <p:spPr bwMode="auto">
              <a:xfrm>
                <a:off x="2950" y="3115"/>
                <a:ext cx="351" cy="6"/>
              </a:xfrm>
              <a:prstGeom prst="rect">
                <a:avLst/>
              </a:prstGeom>
              <a:solidFill>
                <a:srgbClr val="A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0" name="Rectangle 1348"/>
              <p:cNvSpPr>
                <a:spLocks noChangeArrowheads="1"/>
              </p:cNvSpPr>
              <p:nvPr/>
            </p:nvSpPr>
            <p:spPr bwMode="auto">
              <a:xfrm>
                <a:off x="2950" y="3121"/>
                <a:ext cx="351" cy="5"/>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1" name="Rectangle 1349"/>
              <p:cNvSpPr>
                <a:spLocks noChangeArrowheads="1"/>
              </p:cNvSpPr>
              <p:nvPr/>
            </p:nvSpPr>
            <p:spPr bwMode="auto">
              <a:xfrm>
                <a:off x="2950" y="3126"/>
                <a:ext cx="351" cy="5"/>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2" name="Rectangle 1350"/>
              <p:cNvSpPr>
                <a:spLocks noChangeArrowheads="1"/>
              </p:cNvSpPr>
              <p:nvPr/>
            </p:nvSpPr>
            <p:spPr bwMode="auto">
              <a:xfrm>
                <a:off x="2950" y="3131"/>
                <a:ext cx="351" cy="6"/>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3" name="Rectangle 1351"/>
              <p:cNvSpPr>
                <a:spLocks noChangeArrowheads="1"/>
              </p:cNvSpPr>
              <p:nvPr/>
            </p:nvSpPr>
            <p:spPr bwMode="auto">
              <a:xfrm>
                <a:off x="2950" y="3137"/>
                <a:ext cx="351" cy="5"/>
              </a:xfrm>
              <a:prstGeom prst="rect">
                <a:avLst/>
              </a:prstGeom>
              <a:solidFill>
                <a:srgbClr val="A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4" name="Rectangle 1352"/>
              <p:cNvSpPr>
                <a:spLocks noChangeArrowheads="1"/>
              </p:cNvSpPr>
              <p:nvPr/>
            </p:nvSpPr>
            <p:spPr bwMode="auto">
              <a:xfrm>
                <a:off x="2950" y="3142"/>
                <a:ext cx="351" cy="6"/>
              </a:xfrm>
              <a:prstGeom prst="rect">
                <a:avLst/>
              </a:prstGeom>
              <a:solidFill>
                <a:srgbClr val="A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5" name="Rectangle 1353"/>
              <p:cNvSpPr>
                <a:spLocks noChangeArrowheads="1"/>
              </p:cNvSpPr>
              <p:nvPr/>
            </p:nvSpPr>
            <p:spPr bwMode="auto">
              <a:xfrm>
                <a:off x="2950" y="3148"/>
                <a:ext cx="351" cy="5"/>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6" name="Rectangle 1354"/>
              <p:cNvSpPr>
                <a:spLocks noChangeArrowheads="1"/>
              </p:cNvSpPr>
              <p:nvPr/>
            </p:nvSpPr>
            <p:spPr bwMode="auto">
              <a:xfrm>
                <a:off x="2950" y="3153"/>
                <a:ext cx="351" cy="5"/>
              </a:xfrm>
              <a:prstGeom prst="rect">
                <a:avLst/>
              </a:prstGeom>
              <a:solidFill>
                <a:srgbClr val="A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7" name="Rectangle 1355"/>
              <p:cNvSpPr>
                <a:spLocks noChangeArrowheads="1"/>
              </p:cNvSpPr>
              <p:nvPr/>
            </p:nvSpPr>
            <p:spPr bwMode="auto">
              <a:xfrm>
                <a:off x="2950" y="3158"/>
                <a:ext cx="351" cy="6"/>
              </a:xfrm>
              <a:prstGeom prst="rect">
                <a:avLst/>
              </a:prstGeom>
              <a:solidFill>
                <a:srgbClr val="A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8" name="Rectangle 1356"/>
              <p:cNvSpPr>
                <a:spLocks noChangeArrowheads="1"/>
              </p:cNvSpPr>
              <p:nvPr/>
            </p:nvSpPr>
            <p:spPr bwMode="auto">
              <a:xfrm>
                <a:off x="2950" y="3164"/>
                <a:ext cx="351" cy="5"/>
              </a:xfrm>
              <a:prstGeom prst="rect">
                <a:avLst/>
              </a:prstGeom>
              <a:solidFill>
                <a:srgbClr val="9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09" name="Rectangle 1357"/>
              <p:cNvSpPr>
                <a:spLocks noChangeArrowheads="1"/>
              </p:cNvSpPr>
              <p:nvPr/>
            </p:nvSpPr>
            <p:spPr bwMode="auto">
              <a:xfrm>
                <a:off x="2950" y="3169"/>
                <a:ext cx="351" cy="6"/>
              </a:xfrm>
              <a:prstGeom prst="rect">
                <a:avLst/>
              </a:prstGeom>
              <a:solidFill>
                <a:srgbClr val="9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0" name="Rectangle 1358"/>
              <p:cNvSpPr>
                <a:spLocks noChangeArrowheads="1"/>
              </p:cNvSpPr>
              <p:nvPr/>
            </p:nvSpPr>
            <p:spPr bwMode="auto">
              <a:xfrm>
                <a:off x="2950" y="3175"/>
                <a:ext cx="351" cy="6"/>
              </a:xfrm>
              <a:prstGeom prst="rect">
                <a:avLst/>
              </a:prstGeom>
              <a:solidFill>
                <a:srgbClr val="9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1" name="Rectangle 1359"/>
              <p:cNvSpPr>
                <a:spLocks noChangeArrowheads="1"/>
              </p:cNvSpPr>
              <p:nvPr/>
            </p:nvSpPr>
            <p:spPr bwMode="auto">
              <a:xfrm>
                <a:off x="2950" y="3181"/>
                <a:ext cx="351" cy="4"/>
              </a:xfrm>
              <a:prstGeom prst="rect">
                <a:avLst/>
              </a:prstGeom>
              <a:solidFill>
                <a:srgbClr val="9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2" name="Rectangle 1360"/>
              <p:cNvSpPr>
                <a:spLocks noChangeArrowheads="1"/>
              </p:cNvSpPr>
              <p:nvPr/>
            </p:nvSpPr>
            <p:spPr bwMode="auto">
              <a:xfrm>
                <a:off x="2950" y="3185"/>
                <a:ext cx="351" cy="6"/>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3" name="Rectangle 1361"/>
              <p:cNvSpPr>
                <a:spLocks noChangeArrowheads="1"/>
              </p:cNvSpPr>
              <p:nvPr/>
            </p:nvSpPr>
            <p:spPr bwMode="auto">
              <a:xfrm>
                <a:off x="2950" y="3191"/>
                <a:ext cx="351" cy="6"/>
              </a:xfrm>
              <a:prstGeom prst="rect">
                <a:avLst/>
              </a:prstGeom>
              <a:solidFill>
                <a:srgbClr val="9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4" name="Rectangle 1362"/>
              <p:cNvSpPr>
                <a:spLocks noChangeArrowheads="1"/>
              </p:cNvSpPr>
              <p:nvPr/>
            </p:nvSpPr>
            <p:spPr bwMode="auto">
              <a:xfrm>
                <a:off x="2950" y="3197"/>
                <a:ext cx="351" cy="5"/>
              </a:xfrm>
              <a:prstGeom prst="rect">
                <a:avLst/>
              </a:prstGeom>
              <a:solidFill>
                <a:srgbClr val="9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5" name="Rectangle 1363"/>
              <p:cNvSpPr>
                <a:spLocks noChangeArrowheads="1"/>
              </p:cNvSpPr>
              <p:nvPr/>
            </p:nvSpPr>
            <p:spPr bwMode="auto">
              <a:xfrm>
                <a:off x="2950" y="3202"/>
                <a:ext cx="351" cy="6"/>
              </a:xfrm>
              <a:prstGeom prst="rect">
                <a:avLst/>
              </a:prstGeom>
              <a:solidFill>
                <a:srgbClr val="9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6" name="Rectangle 1364"/>
              <p:cNvSpPr>
                <a:spLocks noChangeArrowheads="1"/>
              </p:cNvSpPr>
              <p:nvPr/>
            </p:nvSpPr>
            <p:spPr bwMode="auto">
              <a:xfrm>
                <a:off x="2950" y="3208"/>
                <a:ext cx="351" cy="5"/>
              </a:xfrm>
              <a:prstGeom prst="rect">
                <a:avLst/>
              </a:prstGeom>
              <a:solidFill>
                <a:srgbClr val="9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7" name="Rectangle 1365"/>
              <p:cNvSpPr>
                <a:spLocks noChangeArrowheads="1"/>
              </p:cNvSpPr>
              <p:nvPr/>
            </p:nvSpPr>
            <p:spPr bwMode="auto">
              <a:xfrm>
                <a:off x="2950" y="3213"/>
                <a:ext cx="351" cy="5"/>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8" name="Rectangle 1366"/>
              <p:cNvSpPr>
                <a:spLocks noChangeArrowheads="1"/>
              </p:cNvSpPr>
              <p:nvPr/>
            </p:nvSpPr>
            <p:spPr bwMode="auto">
              <a:xfrm>
                <a:off x="2950" y="3218"/>
                <a:ext cx="351" cy="6"/>
              </a:xfrm>
              <a:prstGeom prst="rect">
                <a:avLst/>
              </a:prstGeom>
              <a:solidFill>
                <a:srgbClr val="9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19" name="Rectangle 1367"/>
              <p:cNvSpPr>
                <a:spLocks noChangeArrowheads="1"/>
              </p:cNvSpPr>
              <p:nvPr/>
            </p:nvSpPr>
            <p:spPr bwMode="auto">
              <a:xfrm>
                <a:off x="2950" y="3224"/>
                <a:ext cx="351" cy="6"/>
              </a:xfrm>
              <a:prstGeom prst="rect">
                <a:avLst/>
              </a:prstGeom>
              <a:solidFill>
                <a:srgbClr val="9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0" name="Rectangle 1368"/>
              <p:cNvSpPr>
                <a:spLocks noChangeArrowheads="1"/>
              </p:cNvSpPr>
              <p:nvPr/>
            </p:nvSpPr>
            <p:spPr bwMode="auto">
              <a:xfrm>
                <a:off x="2950" y="3230"/>
                <a:ext cx="351" cy="4"/>
              </a:xfrm>
              <a:prstGeom prst="rect">
                <a:avLst/>
              </a:prstGeom>
              <a:solidFill>
                <a:srgbClr val="8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1" name="Rectangle 1369"/>
              <p:cNvSpPr>
                <a:spLocks noChangeArrowheads="1"/>
              </p:cNvSpPr>
              <p:nvPr/>
            </p:nvSpPr>
            <p:spPr bwMode="auto">
              <a:xfrm>
                <a:off x="2950" y="3234"/>
                <a:ext cx="351" cy="6"/>
              </a:xfrm>
              <a:prstGeom prst="rect">
                <a:avLst/>
              </a:prstGeom>
              <a:solidFill>
                <a:srgbClr val="8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2" name="Rectangle 1370"/>
              <p:cNvSpPr>
                <a:spLocks noChangeArrowheads="1"/>
              </p:cNvSpPr>
              <p:nvPr/>
            </p:nvSpPr>
            <p:spPr bwMode="auto">
              <a:xfrm>
                <a:off x="2950" y="3240"/>
                <a:ext cx="351" cy="6"/>
              </a:xfrm>
              <a:prstGeom prst="rect">
                <a:avLst/>
              </a:prstGeom>
              <a:solidFill>
                <a:srgbClr val="8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3" name="Rectangle 1371"/>
              <p:cNvSpPr>
                <a:spLocks noChangeArrowheads="1"/>
              </p:cNvSpPr>
              <p:nvPr/>
            </p:nvSpPr>
            <p:spPr bwMode="auto">
              <a:xfrm>
                <a:off x="2950" y="3246"/>
                <a:ext cx="351" cy="5"/>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4" name="Rectangle 1372"/>
              <p:cNvSpPr>
                <a:spLocks noChangeArrowheads="1"/>
              </p:cNvSpPr>
              <p:nvPr/>
            </p:nvSpPr>
            <p:spPr bwMode="auto">
              <a:xfrm>
                <a:off x="2950" y="3251"/>
                <a:ext cx="351" cy="6"/>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5" name="Rectangle 1373"/>
              <p:cNvSpPr>
                <a:spLocks noChangeArrowheads="1"/>
              </p:cNvSpPr>
              <p:nvPr/>
            </p:nvSpPr>
            <p:spPr bwMode="auto">
              <a:xfrm>
                <a:off x="2950" y="3257"/>
                <a:ext cx="351" cy="5"/>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6" name="Rectangle 1374"/>
              <p:cNvSpPr>
                <a:spLocks noChangeArrowheads="1"/>
              </p:cNvSpPr>
              <p:nvPr/>
            </p:nvSpPr>
            <p:spPr bwMode="auto">
              <a:xfrm>
                <a:off x="2950" y="3262"/>
                <a:ext cx="351" cy="5"/>
              </a:xfrm>
              <a:prstGeom prst="rect">
                <a:avLst/>
              </a:prstGeom>
              <a:solidFill>
                <a:srgbClr val="8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7" name="Rectangle 1375"/>
              <p:cNvSpPr>
                <a:spLocks noChangeArrowheads="1"/>
              </p:cNvSpPr>
              <p:nvPr/>
            </p:nvSpPr>
            <p:spPr bwMode="auto">
              <a:xfrm>
                <a:off x="2950" y="3267"/>
                <a:ext cx="351" cy="6"/>
              </a:xfrm>
              <a:prstGeom prst="rect">
                <a:avLst/>
              </a:prstGeom>
              <a:solidFill>
                <a:srgbClr val="8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8" name="Rectangle 1376"/>
              <p:cNvSpPr>
                <a:spLocks noChangeArrowheads="1"/>
              </p:cNvSpPr>
              <p:nvPr/>
            </p:nvSpPr>
            <p:spPr bwMode="auto">
              <a:xfrm>
                <a:off x="2950" y="3273"/>
                <a:ext cx="351" cy="6"/>
              </a:xfrm>
              <a:prstGeom prst="rect">
                <a:avLst/>
              </a:prstGeom>
              <a:solidFill>
                <a:srgbClr val="8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29" name="Rectangle 1377"/>
              <p:cNvSpPr>
                <a:spLocks noChangeArrowheads="1"/>
              </p:cNvSpPr>
              <p:nvPr/>
            </p:nvSpPr>
            <p:spPr bwMode="auto">
              <a:xfrm>
                <a:off x="2950" y="3279"/>
                <a:ext cx="351" cy="5"/>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0" name="Rectangle 1378"/>
              <p:cNvSpPr>
                <a:spLocks noChangeArrowheads="1"/>
              </p:cNvSpPr>
              <p:nvPr/>
            </p:nvSpPr>
            <p:spPr bwMode="auto">
              <a:xfrm>
                <a:off x="2950" y="3284"/>
                <a:ext cx="351" cy="5"/>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1" name="Rectangle 1379"/>
              <p:cNvSpPr>
                <a:spLocks noChangeArrowheads="1"/>
              </p:cNvSpPr>
              <p:nvPr/>
            </p:nvSpPr>
            <p:spPr bwMode="auto">
              <a:xfrm>
                <a:off x="2950" y="3289"/>
                <a:ext cx="351" cy="6"/>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2" name="Rectangle 1380"/>
              <p:cNvSpPr>
                <a:spLocks noChangeArrowheads="1"/>
              </p:cNvSpPr>
              <p:nvPr/>
            </p:nvSpPr>
            <p:spPr bwMode="auto">
              <a:xfrm>
                <a:off x="2950" y="3295"/>
                <a:ext cx="351" cy="5"/>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3" name="Rectangle 1381"/>
              <p:cNvSpPr>
                <a:spLocks noChangeArrowheads="1"/>
              </p:cNvSpPr>
              <p:nvPr/>
            </p:nvSpPr>
            <p:spPr bwMode="auto">
              <a:xfrm>
                <a:off x="2950" y="3300"/>
                <a:ext cx="351" cy="6"/>
              </a:xfrm>
              <a:prstGeom prst="rect">
                <a:avLst/>
              </a:prstGeom>
              <a:solidFill>
                <a:srgbClr val="8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4" name="Rectangle 1382"/>
              <p:cNvSpPr>
                <a:spLocks noChangeArrowheads="1"/>
              </p:cNvSpPr>
              <p:nvPr/>
            </p:nvSpPr>
            <p:spPr bwMode="auto">
              <a:xfrm>
                <a:off x="2950" y="3306"/>
                <a:ext cx="351" cy="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5" name="Rectangle 1383"/>
              <p:cNvSpPr>
                <a:spLocks noChangeArrowheads="1"/>
              </p:cNvSpPr>
              <p:nvPr/>
            </p:nvSpPr>
            <p:spPr bwMode="auto">
              <a:xfrm>
                <a:off x="2950" y="3311"/>
                <a:ext cx="351" cy="5"/>
              </a:xfrm>
              <a:prstGeom prst="rect">
                <a:avLst/>
              </a:prstGeom>
              <a:solidFill>
                <a:srgbClr val="7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6" name="Rectangle 1384"/>
              <p:cNvSpPr>
                <a:spLocks noChangeArrowheads="1"/>
              </p:cNvSpPr>
              <p:nvPr/>
            </p:nvSpPr>
            <p:spPr bwMode="auto">
              <a:xfrm>
                <a:off x="2950" y="3316"/>
                <a:ext cx="351" cy="6"/>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7" name="Rectangle 1385"/>
              <p:cNvSpPr>
                <a:spLocks noChangeArrowheads="1"/>
              </p:cNvSpPr>
              <p:nvPr/>
            </p:nvSpPr>
            <p:spPr bwMode="auto">
              <a:xfrm>
                <a:off x="2950" y="3322"/>
                <a:ext cx="351" cy="5"/>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8" name="Rectangle 1386"/>
              <p:cNvSpPr>
                <a:spLocks noChangeArrowheads="1"/>
              </p:cNvSpPr>
              <p:nvPr/>
            </p:nvSpPr>
            <p:spPr bwMode="auto">
              <a:xfrm>
                <a:off x="2950" y="3327"/>
                <a:ext cx="351" cy="6"/>
              </a:xfrm>
              <a:prstGeom prst="rect">
                <a:avLst/>
              </a:prstGeom>
              <a:solidFill>
                <a:srgbClr val="7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39" name="Rectangle 1387"/>
              <p:cNvSpPr>
                <a:spLocks noChangeArrowheads="1"/>
              </p:cNvSpPr>
              <p:nvPr/>
            </p:nvSpPr>
            <p:spPr bwMode="auto">
              <a:xfrm>
                <a:off x="2950" y="3333"/>
                <a:ext cx="351" cy="6"/>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0" name="Rectangle 1388"/>
              <p:cNvSpPr>
                <a:spLocks noChangeArrowheads="1"/>
              </p:cNvSpPr>
              <p:nvPr/>
            </p:nvSpPr>
            <p:spPr bwMode="auto">
              <a:xfrm>
                <a:off x="2950" y="3339"/>
                <a:ext cx="351" cy="4"/>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1" name="Rectangle 1389"/>
              <p:cNvSpPr>
                <a:spLocks noChangeArrowheads="1"/>
              </p:cNvSpPr>
              <p:nvPr/>
            </p:nvSpPr>
            <p:spPr bwMode="auto">
              <a:xfrm>
                <a:off x="2950" y="3343"/>
                <a:ext cx="351" cy="6"/>
              </a:xfrm>
              <a:prstGeom prst="rect">
                <a:avLst/>
              </a:prstGeom>
              <a:solidFill>
                <a:srgbClr val="7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2" name="Rectangle 1390"/>
              <p:cNvSpPr>
                <a:spLocks noChangeArrowheads="1"/>
              </p:cNvSpPr>
              <p:nvPr/>
            </p:nvSpPr>
            <p:spPr bwMode="auto">
              <a:xfrm>
                <a:off x="2950" y="3349"/>
                <a:ext cx="351" cy="6"/>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3" name="Rectangle 1391"/>
              <p:cNvSpPr>
                <a:spLocks noChangeArrowheads="1"/>
              </p:cNvSpPr>
              <p:nvPr/>
            </p:nvSpPr>
            <p:spPr bwMode="auto">
              <a:xfrm>
                <a:off x="2950" y="3355"/>
                <a:ext cx="351" cy="5"/>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4" name="Rectangle 1392"/>
              <p:cNvSpPr>
                <a:spLocks noChangeArrowheads="1"/>
              </p:cNvSpPr>
              <p:nvPr/>
            </p:nvSpPr>
            <p:spPr bwMode="auto">
              <a:xfrm>
                <a:off x="2950" y="3360"/>
                <a:ext cx="351" cy="6"/>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5" name="Rectangle 1393"/>
              <p:cNvSpPr>
                <a:spLocks noChangeArrowheads="1"/>
              </p:cNvSpPr>
              <p:nvPr/>
            </p:nvSpPr>
            <p:spPr bwMode="auto">
              <a:xfrm>
                <a:off x="2950" y="3366"/>
                <a:ext cx="351" cy="5"/>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6" name="Rectangle 1394"/>
              <p:cNvSpPr>
                <a:spLocks noChangeArrowheads="1"/>
              </p:cNvSpPr>
              <p:nvPr/>
            </p:nvSpPr>
            <p:spPr bwMode="auto">
              <a:xfrm>
                <a:off x="2950" y="3371"/>
                <a:ext cx="351" cy="5"/>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7" name="Rectangle 1395"/>
              <p:cNvSpPr>
                <a:spLocks noChangeArrowheads="1"/>
              </p:cNvSpPr>
              <p:nvPr/>
            </p:nvSpPr>
            <p:spPr bwMode="auto">
              <a:xfrm>
                <a:off x="2950" y="3376"/>
                <a:ext cx="351" cy="6"/>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8" name="Rectangle 1396"/>
              <p:cNvSpPr>
                <a:spLocks noChangeArrowheads="1"/>
              </p:cNvSpPr>
              <p:nvPr/>
            </p:nvSpPr>
            <p:spPr bwMode="auto">
              <a:xfrm>
                <a:off x="2950" y="3382"/>
                <a:ext cx="351" cy="6"/>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49" name="Rectangle 1397"/>
              <p:cNvSpPr>
                <a:spLocks noChangeArrowheads="1"/>
              </p:cNvSpPr>
              <p:nvPr/>
            </p:nvSpPr>
            <p:spPr bwMode="auto">
              <a:xfrm>
                <a:off x="2950" y="3388"/>
                <a:ext cx="351" cy="5"/>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50" name="Rectangle 1398"/>
              <p:cNvSpPr>
                <a:spLocks noChangeArrowheads="1"/>
              </p:cNvSpPr>
              <p:nvPr/>
            </p:nvSpPr>
            <p:spPr bwMode="auto">
              <a:xfrm>
                <a:off x="2950" y="3393"/>
                <a:ext cx="351" cy="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51" name="Rectangle 1399"/>
              <p:cNvSpPr>
                <a:spLocks noChangeArrowheads="1"/>
              </p:cNvSpPr>
              <p:nvPr/>
            </p:nvSpPr>
            <p:spPr bwMode="auto">
              <a:xfrm>
                <a:off x="2950" y="3398"/>
                <a:ext cx="351" cy="6"/>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52" name="Rectangle 1400"/>
              <p:cNvSpPr>
                <a:spLocks noChangeArrowheads="1"/>
              </p:cNvSpPr>
              <p:nvPr/>
            </p:nvSpPr>
            <p:spPr bwMode="auto">
              <a:xfrm>
                <a:off x="2950" y="3404"/>
                <a:ext cx="351" cy="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0953" name="Rectangle 1401"/>
            <p:cNvSpPr>
              <a:spLocks noChangeArrowheads="1"/>
            </p:cNvSpPr>
            <p:nvPr/>
          </p:nvSpPr>
          <p:spPr bwMode="auto">
            <a:xfrm>
              <a:off x="2950" y="1904"/>
              <a:ext cx="351" cy="150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280954" name="Group 1402"/>
            <p:cNvGrpSpPr>
              <a:grpSpLocks/>
            </p:cNvGrpSpPr>
            <p:nvPr/>
          </p:nvGrpSpPr>
          <p:grpSpPr bwMode="auto">
            <a:xfrm>
              <a:off x="4178" y="2358"/>
              <a:ext cx="351" cy="1051"/>
              <a:chOff x="4178" y="2358"/>
              <a:chExt cx="351" cy="1051"/>
            </a:xfrm>
          </p:grpSpPr>
          <p:grpSp>
            <p:nvGrpSpPr>
              <p:cNvPr id="280955" name="Group 1403"/>
              <p:cNvGrpSpPr>
                <a:grpSpLocks/>
              </p:cNvGrpSpPr>
              <p:nvPr/>
            </p:nvGrpSpPr>
            <p:grpSpPr bwMode="auto">
              <a:xfrm>
                <a:off x="4178" y="2358"/>
                <a:ext cx="351" cy="762"/>
                <a:chOff x="4178" y="2358"/>
                <a:chExt cx="351" cy="762"/>
              </a:xfrm>
            </p:grpSpPr>
            <p:sp>
              <p:nvSpPr>
                <p:cNvPr id="280956" name="Rectangle 1404"/>
                <p:cNvSpPr>
                  <a:spLocks noChangeArrowheads="1"/>
                </p:cNvSpPr>
                <p:nvPr/>
              </p:nvSpPr>
              <p:spPr bwMode="auto">
                <a:xfrm>
                  <a:off x="4178" y="2358"/>
                  <a:ext cx="351" cy="4"/>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57" name="Rectangle 1405"/>
                <p:cNvSpPr>
                  <a:spLocks noChangeArrowheads="1"/>
                </p:cNvSpPr>
                <p:nvPr/>
              </p:nvSpPr>
              <p:spPr bwMode="auto">
                <a:xfrm>
                  <a:off x="4178" y="2362"/>
                  <a:ext cx="351" cy="3"/>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58" name="Rectangle 1406"/>
                <p:cNvSpPr>
                  <a:spLocks noChangeArrowheads="1"/>
                </p:cNvSpPr>
                <p:nvPr/>
              </p:nvSpPr>
              <p:spPr bwMode="auto">
                <a:xfrm>
                  <a:off x="4178" y="2365"/>
                  <a:ext cx="351" cy="4"/>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59" name="Rectangle 1407"/>
                <p:cNvSpPr>
                  <a:spLocks noChangeArrowheads="1"/>
                </p:cNvSpPr>
                <p:nvPr/>
              </p:nvSpPr>
              <p:spPr bwMode="auto">
                <a:xfrm>
                  <a:off x="4178" y="2369"/>
                  <a:ext cx="351" cy="4"/>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0" name="Rectangle 1408"/>
                <p:cNvSpPr>
                  <a:spLocks noChangeArrowheads="1"/>
                </p:cNvSpPr>
                <p:nvPr/>
              </p:nvSpPr>
              <p:spPr bwMode="auto">
                <a:xfrm>
                  <a:off x="4178" y="2373"/>
                  <a:ext cx="351" cy="4"/>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1" name="Rectangle 1409"/>
                <p:cNvSpPr>
                  <a:spLocks noChangeArrowheads="1"/>
                </p:cNvSpPr>
                <p:nvPr/>
              </p:nvSpPr>
              <p:spPr bwMode="auto">
                <a:xfrm>
                  <a:off x="4178" y="2377"/>
                  <a:ext cx="351" cy="3"/>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2" name="Rectangle 1410"/>
                <p:cNvSpPr>
                  <a:spLocks noChangeArrowheads="1"/>
                </p:cNvSpPr>
                <p:nvPr/>
              </p:nvSpPr>
              <p:spPr bwMode="auto">
                <a:xfrm>
                  <a:off x="4178" y="2380"/>
                  <a:ext cx="351" cy="4"/>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3" name="Rectangle 1411"/>
                <p:cNvSpPr>
                  <a:spLocks noChangeArrowheads="1"/>
                </p:cNvSpPr>
                <p:nvPr/>
              </p:nvSpPr>
              <p:spPr bwMode="auto">
                <a:xfrm>
                  <a:off x="4178" y="2384"/>
                  <a:ext cx="351" cy="4"/>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4" name="Rectangle 1412"/>
                <p:cNvSpPr>
                  <a:spLocks noChangeArrowheads="1"/>
                </p:cNvSpPr>
                <p:nvPr/>
              </p:nvSpPr>
              <p:spPr bwMode="auto">
                <a:xfrm>
                  <a:off x="4178" y="2388"/>
                  <a:ext cx="351" cy="4"/>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5" name="Rectangle 1413"/>
                <p:cNvSpPr>
                  <a:spLocks noChangeArrowheads="1"/>
                </p:cNvSpPr>
                <p:nvPr/>
              </p:nvSpPr>
              <p:spPr bwMode="auto">
                <a:xfrm>
                  <a:off x="4178" y="2392"/>
                  <a:ext cx="351" cy="4"/>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6" name="Rectangle 1414"/>
                <p:cNvSpPr>
                  <a:spLocks noChangeArrowheads="1"/>
                </p:cNvSpPr>
                <p:nvPr/>
              </p:nvSpPr>
              <p:spPr bwMode="auto">
                <a:xfrm>
                  <a:off x="4178" y="2396"/>
                  <a:ext cx="351" cy="4"/>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7" name="Rectangle 1415"/>
                <p:cNvSpPr>
                  <a:spLocks noChangeArrowheads="1"/>
                </p:cNvSpPr>
                <p:nvPr/>
              </p:nvSpPr>
              <p:spPr bwMode="auto">
                <a:xfrm>
                  <a:off x="4178" y="2400"/>
                  <a:ext cx="351" cy="4"/>
                </a:xfrm>
                <a:prstGeom prst="rect">
                  <a:avLst/>
                </a:prstGeom>
                <a:solidFill>
                  <a:srgbClr val="7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8" name="Rectangle 1416"/>
                <p:cNvSpPr>
                  <a:spLocks noChangeArrowheads="1"/>
                </p:cNvSpPr>
                <p:nvPr/>
              </p:nvSpPr>
              <p:spPr bwMode="auto">
                <a:xfrm>
                  <a:off x="4178" y="2404"/>
                  <a:ext cx="351" cy="4"/>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69" name="Rectangle 1417"/>
                <p:cNvSpPr>
                  <a:spLocks noChangeArrowheads="1"/>
                </p:cNvSpPr>
                <p:nvPr/>
              </p:nvSpPr>
              <p:spPr bwMode="auto">
                <a:xfrm>
                  <a:off x="4178" y="2408"/>
                  <a:ext cx="351" cy="3"/>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0" name="Rectangle 1418"/>
                <p:cNvSpPr>
                  <a:spLocks noChangeArrowheads="1"/>
                </p:cNvSpPr>
                <p:nvPr/>
              </p:nvSpPr>
              <p:spPr bwMode="auto">
                <a:xfrm>
                  <a:off x="4178" y="2411"/>
                  <a:ext cx="351" cy="4"/>
                </a:xfrm>
                <a:prstGeom prst="rect">
                  <a:avLst/>
                </a:prstGeom>
                <a:solidFill>
                  <a:srgbClr val="7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1" name="Rectangle 1419"/>
                <p:cNvSpPr>
                  <a:spLocks noChangeArrowheads="1"/>
                </p:cNvSpPr>
                <p:nvPr/>
              </p:nvSpPr>
              <p:spPr bwMode="auto">
                <a:xfrm>
                  <a:off x="4178" y="2415"/>
                  <a:ext cx="351" cy="4"/>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2" name="Rectangle 1420"/>
                <p:cNvSpPr>
                  <a:spLocks noChangeArrowheads="1"/>
                </p:cNvSpPr>
                <p:nvPr/>
              </p:nvSpPr>
              <p:spPr bwMode="auto">
                <a:xfrm>
                  <a:off x="4178" y="2419"/>
                  <a:ext cx="351" cy="4"/>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3" name="Rectangle 1421"/>
                <p:cNvSpPr>
                  <a:spLocks noChangeArrowheads="1"/>
                </p:cNvSpPr>
                <p:nvPr/>
              </p:nvSpPr>
              <p:spPr bwMode="auto">
                <a:xfrm>
                  <a:off x="4178" y="2423"/>
                  <a:ext cx="351" cy="3"/>
                </a:xfrm>
                <a:prstGeom prst="rect">
                  <a:avLst/>
                </a:prstGeom>
                <a:solidFill>
                  <a:srgbClr val="7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4" name="Rectangle 1422"/>
                <p:cNvSpPr>
                  <a:spLocks noChangeArrowheads="1"/>
                </p:cNvSpPr>
                <p:nvPr/>
              </p:nvSpPr>
              <p:spPr bwMode="auto">
                <a:xfrm>
                  <a:off x="4178" y="2426"/>
                  <a:ext cx="351" cy="4"/>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5" name="Rectangle 1423"/>
                <p:cNvSpPr>
                  <a:spLocks noChangeArrowheads="1"/>
                </p:cNvSpPr>
                <p:nvPr/>
              </p:nvSpPr>
              <p:spPr bwMode="auto">
                <a:xfrm>
                  <a:off x="4178" y="2430"/>
                  <a:ext cx="351" cy="4"/>
                </a:xfrm>
                <a:prstGeom prst="rect">
                  <a:avLst/>
                </a:prstGeom>
                <a:solidFill>
                  <a:srgbClr val="8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6" name="Rectangle 1424"/>
                <p:cNvSpPr>
                  <a:spLocks noChangeArrowheads="1"/>
                </p:cNvSpPr>
                <p:nvPr/>
              </p:nvSpPr>
              <p:spPr bwMode="auto">
                <a:xfrm>
                  <a:off x="4178" y="2434"/>
                  <a:ext cx="351" cy="4"/>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7" name="Rectangle 1425"/>
                <p:cNvSpPr>
                  <a:spLocks noChangeArrowheads="1"/>
                </p:cNvSpPr>
                <p:nvPr/>
              </p:nvSpPr>
              <p:spPr bwMode="auto">
                <a:xfrm>
                  <a:off x="4178" y="2438"/>
                  <a:ext cx="351" cy="3"/>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8" name="Rectangle 1426"/>
                <p:cNvSpPr>
                  <a:spLocks noChangeArrowheads="1"/>
                </p:cNvSpPr>
                <p:nvPr/>
              </p:nvSpPr>
              <p:spPr bwMode="auto">
                <a:xfrm>
                  <a:off x="4178" y="2441"/>
                  <a:ext cx="351" cy="4"/>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79" name="Rectangle 1427"/>
                <p:cNvSpPr>
                  <a:spLocks noChangeArrowheads="1"/>
                </p:cNvSpPr>
                <p:nvPr/>
              </p:nvSpPr>
              <p:spPr bwMode="auto">
                <a:xfrm>
                  <a:off x="4178" y="2445"/>
                  <a:ext cx="351" cy="4"/>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0" name="Rectangle 1428"/>
                <p:cNvSpPr>
                  <a:spLocks noChangeArrowheads="1"/>
                </p:cNvSpPr>
                <p:nvPr/>
              </p:nvSpPr>
              <p:spPr bwMode="auto">
                <a:xfrm>
                  <a:off x="4178" y="2449"/>
                  <a:ext cx="351" cy="4"/>
                </a:xfrm>
                <a:prstGeom prst="rect">
                  <a:avLst/>
                </a:prstGeom>
                <a:solidFill>
                  <a:srgbClr val="8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1" name="Rectangle 1429"/>
                <p:cNvSpPr>
                  <a:spLocks noChangeArrowheads="1"/>
                </p:cNvSpPr>
                <p:nvPr/>
              </p:nvSpPr>
              <p:spPr bwMode="auto">
                <a:xfrm>
                  <a:off x="4178" y="2453"/>
                  <a:ext cx="351" cy="4"/>
                </a:xfrm>
                <a:prstGeom prst="rect">
                  <a:avLst/>
                </a:prstGeom>
                <a:solidFill>
                  <a:srgbClr val="8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2" name="Rectangle 1430"/>
                <p:cNvSpPr>
                  <a:spLocks noChangeArrowheads="1"/>
                </p:cNvSpPr>
                <p:nvPr/>
              </p:nvSpPr>
              <p:spPr bwMode="auto">
                <a:xfrm>
                  <a:off x="4178" y="2457"/>
                  <a:ext cx="351" cy="3"/>
                </a:xfrm>
                <a:prstGeom prst="rect">
                  <a:avLst/>
                </a:prstGeom>
                <a:solidFill>
                  <a:srgbClr val="8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3" name="Rectangle 1431"/>
                <p:cNvSpPr>
                  <a:spLocks noChangeArrowheads="1"/>
                </p:cNvSpPr>
                <p:nvPr/>
              </p:nvSpPr>
              <p:spPr bwMode="auto">
                <a:xfrm>
                  <a:off x="4178" y="2460"/>
                  <a:ext cx="351" cy="4"/>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4" name="Rectangle 1432"/>
                <p:cNvSpPr>
                  <a:spLocks noChangeArrowheads="1"/>
                </p:cNvSpPr>
                <p:nvPr/>
              </p:nvSpPr>
              <p:spPr bwMode="auto">
                <a:xfrm>
                  <a:off x="4178" y="2464"/>
                  <a:ext cx="351" cy="4"/>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5" name="Rectangle 1433"/>
                <p:cNvSpPr>
                  <a:spLocks noChangeArrowheads="1"/>
                </p:cNvSpPr>
                <p:nvPr/>
              </p:nvSpPr>
              <p:spPr bwMode="auto">
                <a:xfrm>
                  <a:off x="4178" y="2468"/>
                  <a:ext cx="351" cy="5"/>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6" name="Rectangle 1434"/>
                <p:cNvSpPr>
                  <a:spLocks noChangeArrowheads="1"/>
                </p:cNvSpPr>
                <p:nvPr/>
              </p:nvSpPr>
              <p:spPr bwMode="auto">
                <a:xfrm>
                  <a:off x="4178" y="2473"/>
                  <a:ext cx="351" cy="3"/>
                </a:xfrm>
                <a:prstGeom prst="rect">
                  <a:avLst/>
                </a:prstGeom>
                <a:solidFill>
                  <a:srgbClr val="8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7" name="Rectangle 1435"/>
                <p:cNvSpPr>
                  <a:spLocks noChangeArrowheads="1"/>
                </p:cNvSpPr>
                <p:nvPr/>
              </p:nvSpPr>
              <p:spPr bwMode="auto">
                <a:xfrm>
                  <a:off x="4178" y="2476"/>
                  <a:ext cx="351" cy="4"/>
                </a:xfrm>
                <a:prstGeom prst="rect">
                  <a:avLst/>
                </a:prstGeom>
                <a:solidFill>
                  <a:srgbClr val="8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8" name="Rectangle 1436"/>
                <p:cNvSpPr>
                  <a:spLocks noChangeArrowheads="1"/>
                </p:cNvSpPr>
                <p:nvPr/>
              </p:nvSpPr>
              <p:spPr bwMode="auto">
                <a:xfrm>
                  <a:off x="4178" y="2480"/>
                  <a:ext cx="351" cy="4"/>
                </a:xfrm>
                <a:prstGeom prst="rect">
                  <a:avLst/>
                </a:prstGeom>
                <a:solidFill>
                  <a:srgbClr val="8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89" name="Rectangle 1437"/>
                <p:cNvSpPr>
                  <a:spLocks noChangeArrowheads="1"/>
                </p:cNvSpPr>
                <p:nvPr/>
              </p:nvSpPr>
              <p:spPr bwMode="auto">
                <a:xfrm>
                  <a:off x="4178" y="2484"/>
                  <a:ext cx="351" cy="4"/>
                </a:xfrm>
                <a:prstGeom prst="rect">
                  <a:avLst/>
                </a:prstGeom>
                <a:solidFill>
                  <a:srgbClr val="9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0" name="Rectangle 1438"/>
                <p:cNvSpPr>
                  <a:spLocks noChangeArrowheads="1"/>
                </p:cNvSpPr>
                <p:nvPr/>
              </p:nvSpPr>
              <p:spPr bwMode="auto">
                <a:xfrm>
                  <a:off x="4178" y="2488"/>
                  <a:ext cx="351" cy="3"/>
                </a:xfrm>
                <a:prstGeom prst="rect">
                  <a:avLst/>
                </a:prstGeom>
                <a:solidFill>
                  <a:srgbClr val="9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1" name="Rectangle 1439"/>
                <p:cNvSpPr>
                  <a:spLocks noChangeArrowheads="1"/>
                </p:cNvSpPr>
                <p:nvPr/>
              </p:nvSpPr>
              <p:spPr bwMode="auto">
                <a:xfrm>
                  <a:off x="4178" y="2491"/>
                  <a:ext cx="351" cy="4"/>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2" name="Rectangle 1440"/>
                <p:cNvSpPr>
                  <a:spLocks noChangeArrowheads="1"/>
                </p:cNvSpPr>
                <p:nvPr/>
              </p:nvSpPr>
              <p:spPr bwMode="auto">
                <a:xfrm>
                  <a:off x="4178" y="2495"/>
                  <a:ext cx="351" cy="4"/>
                </a:xfrm>
                <a:prstGeom prst="rect">
                  <a:avLst/>
                </a:prstGeom>
                <a:solidFill>
                  <a:srgbClr val="9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3" name="Rectangle 1441"/>
                <p:cNvSpPr>
                  <a:spLocks noChangeArrowheads="1"/>
                </p:cNvSpPr>
                <p:nvPr/>
              </p:nvSpPr>
              <p:spPr bwMode="auto">
                <a:xfrm>
                  <a:off x="4178" y="2499"/>
                  <a:ext cx="351" cy="4"/>
                </a:xfrm>
                <a:prstGeom prst="rect">
                  <a:avLst/>
                </a:prstGeom>
                <a:solidFill>
                  <a:srgbClr val="9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4" name="Rectangle 1442"/>
                <p:cNvSpPr>
                  <a:spLocks noChangeArrowheads="1"/>
                </p:cNvSpPr>
                <p:nvPr/>
              </p:nvSpPr>
              <p:spPr bwMode="auto">
                <a:xfrm>
                  <a:off x="4178" y="2503"/>
                  <a:ext cx="351" cy="3"/>
                </a:xfrm>
                <a:prstGeom prst="rect">
                  <a:avLst/>
                </a:prstGeom>
                <a:solidFill>
                  <a:srgbClr val="9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5" name="Rectangle 1443"/>
                <p:cNvSpPr>
                  <a:spLocks noChangeArrowheads="1"/>
                </p:cNvSpPr>
                <p:nvPr/>
              </p:nvSpPr>
              <p:spPr bwMode="auto">
                <a:xfrm>
                  <a:off x="4178" y="2506"/>
                  <a:ext cx="351" cy="4"/>
                </a:xfrm>
                <a:prstGeom prst="rect">
                  <a:avLst/>
                </a:prstGeom>
                <a:solidFill>
                  <a:srgbClr val="9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6" name="Rectangle 1444"/>
                <p:cNvSpPr>
                  <a:spLocks noChangeArrowheads="1"/>
                </p:cNvSpPr>
                <p:nvPr/>
              </p:nvSpPr>
              <p:spPr bwMode="auto">
                <a:xfrm>
                  <a:off x="4178" y="2510"/>
                  <a:ext cx="351" cy="4"/>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7" name="Rectangle 1445"/>
                <p:cNvSpPr>
                  <a:spLocks noChangeArrowheads="1"/>
                </p:cNvSpPr>
                <p:nvPr/>
              </p:nvSpPr>
              <p:spPr bwMode="auto">
                <a:xfrm>
                  <a:off x="4178" y="2514"/>
                  <a:ext cx="351" cy="4"/>
                </a:xfrm>
                <a:prstGeom prst="rect">
                  <a:avLst/>
                </a:prstGeom>
                <a:solidFill>
                  <a:srgbClr val="9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8" name="Rectangle 1446"/>
                <p:cNvSpPr>
                  <a:spLocks noChangeArrowheads="1"/>
                </p:cNvSpPr>
                <p:nvPr/>
              </p:nvSpPr>
              <p:spPr bwMode="auto">
                <a:xfrm>
                  <a:off x="4178" y="2518"/>
                  <a:ext cx="351" cy="3"/>
                </a:xfrm>
                <a:prstGeom prst="rect">
                  <a:avLst/>
                </a:prstGeom>
                <a:solidFill>
                  <a:srgbClr val="9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0999" name="Rectangle 1447"/>
                <p:cNvSpPr>
                  <a:spLocks noChangeArrowheads="1"/>
                </p:cNvSpPr>
                <p:nvPr/>
              </p:nvSpPr>
              <p:spPr bwMode="auto">
                <a:xfrm>
                  <a:off x="4178" y="2521"/>
                  <a:ext cx="351" cy="4"/>
                </a:xfrm>
                <a:prstGeom prst="rect">
                  <a:avLst/>
                </a:prstGeom>
                <a:solidFill>
                  <a:srgbClr val="9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0" name="Rectangle 1448"/>
                <p:cNvSpPr>
                  <a:spLocks noChangeArrowheads="1"/>
                </p:cNvSpPr>
                <p:nvPr/>
              </p:nvSpPr>
              <p:spPr bwMode="auto">
                <a:xfrm>
                  <a:off x="4178" y="2525"/>
                  <a:ext cx="351" cy="4"/>
                </a:xfrm>
                <a:prstGeom prst="rect">
                  <a:avLst/>
                </a:prstGeom>
                <a:solidFill>
                  <a:srgbClr val="9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1" name="Rectangle 1449"/>
                <p:cNvSpPr>
                  <a:spLocks noChangeArrowheads="1"/>
                </p:cNvSpPr>
                <p:nvPr/>
              </p:nvSpPr>
              <p:spPr bwMode="auto">
                <a:xfrm>
                  <a:off x="4178" y="2529"/>
                  <a:ext cx="351" cy="4"/>
                </a:xfrm>
                <a:prstGeom prst="rect">
                  <a:avLst/>
                </a:prstGeom>
                <a:solidFill>
                  <a:srgbClr val="A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2" name="Rectangle 1450"/>
                <p:cNvSpPr>
                  <a:spLocks noChangeArrowheads="1"/>
                </p:cNvSpPr>
                <p:nvPr/>
              </p:nvSpPr>
              <p:spPr bwMode="auto">
                <a:xfrm>
                  <a:off x="4178" y="2533"/>
                  <a:ext cx="351" cy="3"/>
                </a:xfrm>
                <a:prstGeom prst="rect">
                  <a:avLst/>
                </a:prstGeom>
                <a:solidFill>
                  <a:srgbClr val="A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3" name="Rectangle 1451"/>
                <p:cNvSpPr>
                  <a:spLocks noChangeArrowheads="1"/>
                </p:cNvSpPr>
                <p:nvPr/>
              </p:nvSpPr>
              <p:spPr bwMode="auto">
                <a:xfrm>
                  <a:off x="4178" y="2536"/>
                  <a:ext cx="351" cy="4"/>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4" name="Rectangle 1452"/>
                <p:cNvSpPr>
                  <a:spLocks noChangeArrowheads="1"/>
                </p:cNvSpPr>
                <p:nvPr/>
              </p:nvSpPr>
              <p:spPr bwMode="auto">
                <a:xfrm>
                  <a:off x="4178" y="2540"/>
                  <a:ext cx="351" cy="4"/>
                </a:xfrm>
                <a:prstGeom prst="rect">
                  <a:avLst/>
                </a:prstGeom>
                <a:solidFill>
                  <a:srgbClr val="A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5" name="Rectangle 1453"/>
                <p:cNvSpPr>
                  <a:spLocks noChangeArrowheads="1"/>
                </p:cNvSpPr>
                <p:nvPr/>
              </p:nvSpPr>
              <p:spPr bwMode="auto">
                <a:xfrm>
                  <a:off x="4178" y="2544"/>
                  <a:ext cx="351" cy="5"/>
                </a:xfrm>
                <a:prstGeom prst="rect">
                  <a:avLst/>
                </a:prstGeom>
                <a:solidFill>
                  <a:srgbClr val="A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6" name="Rectangle 1454"/>
                <p:cNvSpPr>
                  <a:spLocks noChangeArrowheads="1"/>
                </p:cNvSpPr>
                <p:nvPr/>
              </p:nvSpPr>
              <p:spPr bwMode="auto">
                <a:xfrm>
                  <a:off x="4178" y="2549"/>
                  <a:ext cx="351" cy="3"/>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7" name="Rectangle 1455"/>
                <p:cNvSpPr>
                  <a:spLocks noChangeArrowheads="1"/>
                </p:cNvSpPr>
                <p:nvPr/>
              </p:nvSpPr>
              <p:spPr bwMode="auto">
                <a:xfrm>
                  <a:off x="4178" y="2552"/>
                  <a:ext cx="351" cy="4"/>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8" name="Rectangle 1456"/>
                <p:cNvSpPr>
                  <a:spLocks noChangeArrowheads="1"/>
                </p:cNvSpPr>
                <p:nvPr/>
              </p:nvSpPr>
              <p:spPr bwMode="auto">
                <a:xfrm>
                  <a:off x="4178" y="2556"/>
                  <a:ext cx="351" cy="4"/>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09" name="Rectangle 1457"/>
                <p:cNvSpPr>
                  <a:spLocks noChangeArrowheads="1"/>
                </p:cNvSpPr>
                <p:nvPr/>
              </p:nvSpPr>
              <p:spPr bwMode="auto">
                <a:xfrm>
                  <a:off x="4178" y="2560"/>
                  <a:ext cx="351" cy="4"/>
                </a:xfrm>
                <a:prstGeom prst="rect">
                  <a:avLst/>
                </a:prstGeom>
                <a:solidFill>
                  <a:srgbClr val="A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0" name="Rectangle 1458"/>
                <p:cNvSpPr>
                  <a:spLocks noChangeArrowheads="1"/>
                </p:cNvSpPr>
                <p:nvPr/>
              </p:nvSpPr>
              <p:spPr bwMode="auto">
                <a:xfrm>
                  <a:off x="4178" y="2564"/>
                  <a:ext cx="351" cy="4"/>
                </a:xfrm>
                <a:prstGeom prst="rect">
                  <a:avLst/>
                </a:prstGeom>
                <a:solidFill>
                  <a:srgbClr val="A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1" name="Rectangle 1459"/>
                <p:cNvSpPr>
                  <a:spLocks noChangeArrowheads="1"/>
                </p:cNvSpPr>
                <p:nvPr/>
              </p:nvSpPr>
              <p:spPr bwMode="auto">
                <a:xfrm>
                  <a:off x="4178" y="2568"/>
                  <a:ext cx="351" cy="3"/>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2" name="Rectangle 1460"/>
                <p:cNvSpPr>
                  <a:spLocks noChangeArrowheads="1"/>
                </p:cNvSpPr>
                <p:nvPr/>
              </p:nvSpPr>
              <p:spPr bwMode="auto">
                <a:xfrm>
                  <a:off x="4178" y="2571"/>
                  <a:ext cx="351" cy="4"/>
                </a:xfrm>
                <a:prstGeom prst="rect">
                  <a:avLst/>
                </a:prstGeom>
                <a:solidFill>
                  <a:srgbClr val="B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3" name="Rectangle 1461"/>
                <p:cNvSpPr>
                  <a:spLocks noChangeArrowheads="1"/>
                </p:cNvSpPr>
                <p:nvPr/>
              </p:nvSpPr>
              <p:spPr bwMode="auto">
                <a:xfrm>
                  <a:off x="4178" y="2575"/>
                  <a:ext cx="351" cy="4"/>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4" name="Rectangle 1462"/>
                <p:cNvSpPr>
                  <a:spLocks noChangeArrowheads="1"/>
                </p:cNvSpPr>
                <p:nvPr/>
              </p:nvSpPr>
              <p:spPr bwMode="auto">
                <a:xfrm>
                  <a:off x="4178" y="2579"/>
                  <a:ext cx="351" cy="4"/>
                </a:xfrm>
                <a:prstGeom prst="rect">
                  <a:avLst/>
                </a:prstGeom>
                <a:solidFill>
                  <a:srgbClr val="B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5" name="Rectangle 1463"/>
                <p:cNvSpPr>
                  <a:spLocks noChangeArrowheads="1"/>
                </p:cNvSpPr>
                <p:nvPr/>
              </p:nvSpPr>
              <p:spPr bwMode="auto">
                <a:xfrm>
                  <a:off x="4178" y="2583"/>
                  <a:ext cx="351" cy="3"/>
                </a:xfrm>
                <a:prstGeom prst="rect">
                  <a:avLst/>
                </a:prstGeom>
                <a:solidFill>
                  <a:srgbClr val="B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6" name="Rectangle 1464"/>
                <p:cNvSpPr>
                  <a:spLocks noChangeArrowheads="1"/>
                </p:cNvSpPr>
                <p:nvPr/>
              </p:nvSpPr>
              <p:spPr bwMode="auto">
                <a:xfrm>
                  <a:off x="4178" y="2586"/>
                  <a:ext cx="351" cy="4"/>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7" name="Rectangle 1465"/>
                <p:cNvSpPr>
                  <a:spLocks noChangeArrowheads="1"/>
                </p:cNvSpPr>
                <p:nvPr/>
              </p:nvSpPr>
              <p:spPr bwMode="auto">
                <a:xfrm>
                  <a:off x="4178" y="2590"/>
                  <a:ext cx="351" cy="4"/>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8" name="Rectangle 1466"/>
                <p:cNvSpPr>
                  <a:spLocks noChangeArrowheads="1"/>
                </p:cNvSpPr>
                <p:nvPr/>
              </p:nvSpPr>
              <p:spPr bwMode="auto">
                <a:xfrm>
                  <a:off x="4178" y="2594"/>
                  <a:ext cx="351" cy="4"/>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19" name="Rectangle 1467"/>
                <p:cNvSpPr>
                  <a:spLocks noChangeArrowheads="1"/>
                </p:cNvSpPr>
                <p:nvPr/>
              </p:nvSpPr>
              <p:spPr bwMode="auto">
                <a:xfrm>
                  <a:off x="4178" y="2598"/>
                  <a:ext cx="351" cy="3"/>
                </a:xfrm>
                <a:prstGeom prst="rect">
                  <a:avLst/>
                </a:prstGeom>
                <a:solidFill>
                  <a:srgbClr val="B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0" name="Rectangle 1468"/>
                <p:cNvSpPr>
                  <a:spLocks noChangeArrowheads="1"/>
                </p:cNvSpPr>
                <p:nvPr/>
              </p:nvSpPr>
              <p:spPr bwMode="auto">
                <a:xfrm>
                  <a:off x="4178" y="2601"/>
                  <a:ext cx="351" cy="4"/>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1" name="Rectangle 1469"/>
                <p:cNvSpPr>
                  <a:spLocks noChangeArrowheads="1"/>
                </p:cNvSpPr>
                <p:nvPr/>
              </p:nvSpPr>
              <p:spPr bwMode="auto">
                <a:xfrm>
                  <a:off x="4178" y="2605"/>
                  <a:ext cx="351" cy="4"/>
                </a:xfrm>
                <a:prstGeom prst="rect">
                  <a:avLst/>
                </a:prstGeom>
                <a:solidFill>
                  <a:srgbClr val="C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2" name="Rectangle 1470"/>
                <p:cNvSpPr>
                  <a:spLocks noChangeArrowheads="1"/>
                </p:cNvSpPr>
                <p:nvPr/>
              </p:nvSpPr>
              <p:spPr bwMode="auto">
                <a:xfrm>
                  <a:off x="4178" y="2609"/>
                  <a:ext cx="351" cy="4"/>
                </a:xfrm>
                <a:prstGeom prst="rect">
                  <a:avLst/>
                </a:prstGeom>
                <a:solidFill>
                  <a:srgbClr val="C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3" name="Rectangle 1471"/>
                <p:cNvSpPr>
                  <a:spLocks noChangeArrowheads="1"/>
                </p:cNvSpPr>
                <p:nvPr/>
              </p:nvSpPr>
              <p:spPr bwMode="auto">
                <a:xfrm>
                  <a:off x="4178" y="2613"/>
                  <a:ext cx="351" cy="3"/>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4" name="Rectangle 1472"/>
                <p:cNvSpPr>
                  <a:spLocks noChangeArrowheads="1"/>
                </p:cNvSpPr>
                <p:nvPr/>
              </p:nvSpPr>
              <p:spPr bwMode="auto">
                <a:xfrm>
                  <a:off x="4178" y="2616"/>
                  <a:ext cx="351" cy="5"/>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5" name="Rectangle 1473"/>
                <p:cNvSpPr>
                  <a:spLocks noChangeArrowheads="1"/>
                </p:cNvSpPr>
                <p:nvPr/>
              </p:nvSpPr>
              <p:spPr bwMode="auto">
                <a:xfrm>
                  <a:off x="4178" y="2621"/>
                  <a:ext cx="351" cy="4"/>
                </a:xfrm>
                <a:prstGeom prst="rect">
                  <a:avLst/>
                </a:prstGeom>
                <a:solidFill>
                  <a:srgbClr val="C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6" name="Rectangle 1474"/>
                <p:cNvSpPr>
                  <a:spLocks noChangeArrowheads="1"/>
                </p:cNvSpPr>
                <p:nvPr/>
              </p:nvSpPr>
              <p:spPr bwMode="auto">
                <a:xfrm>
                  <a:off x="4178" y="2625"/>
                  <a:ext cx="351" cy="4"/>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7" name="Rectangle 1475"/>
                <p:cNvSpPr>
                  <a:spLocks noChangeArrowheads="1"/>
                </p:cNvSpPr>
                <p:nvPr/>
              </p:nvSpPr>
              <p:spPr bwMode="auto">
                <a:xfrm>
                  <a:off x="4178" y="2629"/>
                  <a:ext cx="351" cy="3"/>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8" name="Rectangle 1476"/>
                <p:cNvSpPr>
                  <a:spLocks noChangeArrowheads="1"/>
                </p:cNvSpPr>
                <p:nvPr/>
              </p:nvSpPr>
              <p:spPr bwMode="auto">
                <a:xfrm>
                  <a:off x="4178" y="2632"/>
                  <a:ext cx="351" cy="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29" name="Rectangle 1477"/>
                <p:cNvSpPr>
                  <a:spLocks noChangeArrowheads="1"/>
                </p:cNvSpPr>
                <p:nvPr/>
              </p:nvSpPr>
              <p:spPr bwMode="auto">
                <a:xfrm>
                  <a:off x="4178" y="2636"/>
                  <a:ext cx="351" cy="4"/>
                </a:xfrm>
                <a:prstGeom prst="rect">
                  <a:avLst/>
                </a:prstGeom>
                <a:solidFill>
                  <a:srgbClr val="C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0" name="Rectangle 1478"/>
                <p:cNvSpPr>
                  <a:spLocks noChangeArrowheads="1"/>
                </p:cNvSpPr>
                <p:nvPr/>
              </p:nvSpPr>
              <p:spPr bwMode="auto">
                <a:xfrm>
                  <a:off x="4178" y="2640"/>
                  <a:ext cx="351" cy="4"/>
                </a:xfrm>
                <a:prstGeom prst="rect">
                  <a:avLst/>
                </a:prstGeom>
                <a:solidFill>
                  <a:srgbClr val="C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1" name="Rectangle 1479"/>
                <p:cNvSpPr>
                  <a:spLocks noChangeArrowheads="1"/>
                </p:cNvSpPr>
                <p:nvPr/>
              </p:nvSpPr>
              <p:spPr bwMode="auto">
                <a:xfrm>
                  <a:off x="4178" y="2644"/>
                  <a:ext cx="351" cy="3"/>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2" name="Rectangle 1480"/>
                <p:cNvSpPr>
                  <a:spLocks noChangeArrowheads="1"/>
                </p:cNvSpPr>
                <p:nvPr/>
              </p:nvSpPr>
              <p:spPr bwMode="auto">
                <a:xfrm>
                  <a:off x="4178" y="2647"/>
                  <a:ext cx="351" cy="4"/>
                </a:xfrm>
                <a:prstGeom prst="rect">
                  <a:avLst/>
                </a:prstGeom>
                <a:solidFill>
                  <a:srgbClr val="D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3" name="Rectangle 1481"/>
                <p:cNvSpPr>
                  <a:spLocks noChangeArrowheads="1"/>
                </p:cNvSpPr>
                <p:nvPr/>
              </p:nvSpPr>
              <p:spPr bwMode="auto">
                <a:xfrm>
                  <a:off x="4178" y="2651"/>
                  <a:ext cx="351" cy="4"/>
                </a:xfrm>
                <a:prstGeom prst="rect">
                  <a:avLst/>
                </a:prstGeom>
                <a:solidFill>
                  <a:srgbClr val="D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4" name="Rectangle 1482"/>
                <p:cNvSpPr>
                  <a:spLocks noChangeArrowheads="1"/>
                </p:cNvSpPr>
                <p:nvPr/>
              </p:nvSpPr>
              <p:spPr bwMode="auto">
                <a:xfrm>
                  <a:off x="4178" y="2655"/>
                  <a:ext cx="351" cy="4"/>
                </a:xfrm>
                <a:prstGeom prst="rect">
                  <a:avLst/>
                </a:prstGeom>
                <a:solidFill>
                  <a:srgbClr val="D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5" name="Rectangle 1483"/>
                <p:cNvSpPr>
                  <a:spLocks noChangeArrowheads="1"/>
                </p:cNvSpPr>
                <p:nvPr/>
              </p:nvSpPr>
              <p:spPr bwMode="auto">
                <a:xfrm>
                  <a:off x="4178" y="2659"/>
                  <a:ext cx="351" cy="4"/>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6" name="Rectangle 1484"/>
                <p:cNvSpPr>
                  <a:spLocks noChangeArrowheads="1"/>
                </p:cNvSpPr>
                <p:nvPr/>
              </p:nvSpPr>
              <p:spPr bwMode="auto">
                <a:xfrm>
                  <a:off x="4178" y="2663"/>
                  <a:ext cx="351" cy="3"/>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7" name="Rectangle 1485"/>
                <p:cNvSpPr>
                  <a:spLocks noChangeArrowheads="1"/>
                </p:cNvSpPr>
                <p:nvPr/>
              </p:nvSpPr>
              <p:spPr bwMode="auto">
                <a:xfrm>
                  <a:off x="4178" y="2666"/>
                  <a:ext cx="351" cy="4"/>
                </a:xfrm>
                <a:prstGeom prst="rect">
                  <a:avLst/>
                </a:prstGeom>
                <a:solidFill>
                  <a:srgbClr val="D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8" name="Rectangle 1486"/>
                <p:cNvSpPr>
                  <a:spLocks noChangeArrowheads="1"/>
                </p:cNvSpPr>
                <p:nvPr/>
              </p:nvSpPr>
              <p:spPr bwMode="auto">
                <a:xfrm>
                  <a:off x="4178" y="2670"/>
                  <a:ext cx="351" cy="4"/>
                </a:xfrm>
                <a:prstGeom prst="rect">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39" name="Rectangle 1487"/>
                <p:cNvSpPr>
                  <a:spLocks noChangeArrowheads="1"/>
                </p:cNvSpPr>
                <p:nvPr/>
              </p:nvSpPr>
              <p:spPr bwMode="auto">
                <a:xfrm>
                  <a:off x="4178" y="2674"/>
                  <a:ext cx="351" cy="4"/>
                </a:xfrm>
                <a:prstGeom prst="rect">
                  <a:avLst/>
                </a:prstGeom>
                <a:solidFill>
                  <a:srgbClr val="D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0" name="Rectangle 1488"/>
                <p:cNvSpPr>
                  <a:spLocks noChangeArrowheads="1"/>
                </p:cNvSpPr>
                <p:nvPr/>
              </p:nvSpPr>
              <p:spPr bwMode="auto">
                <a:xfrm>
                  <a:off x="4178" y="2678"/>
                  <a:ext cx="351" cy="3"/>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1" name="Rectangle 1489"/>
                <p:cNvSpPr>
                  <a:spLocks noChangeArrowheads="1"/>
                </p:cNvSpPr>
                <p:nvPr/>
              </p:nvSpPr>
              <p:spPr bwMode="auto">
                <a:xfrm>
                  <a:off x="4178" y="2681"/>
                  <a:ext cx="351" cy="4"/>
                </a:xfrm>
                <a:prstGeom prst="rect">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2" name="Rectangle 1490"/>
                <p:cNvSpPr>
                  <a:spLocks noChangeArrowheads="1"/>
                </p:cNvSpPr>
                <p:nvPr/>
              </p:nvSpPr>
              <p:spPr bwMode="auto">
                <a:xfrm>
                  <a:off x="4178" y="2685"/>
                  <a:ext cx="351" cy="4"/>
                </a:xfrm>
                <a:prstGeom prst="rect">
                  <a:avLst/>
                </a:prstGeom>
                <a:solidFill>
                  <a:srgbClr val="D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3" name="Rectangle 1491"/>
                <p:cNvSpPr>
                  <a:spLocks noChangeArrowheads="1"/>
                </p:cNvSpPr>
                <p:nvPr/>
              </p:nvSpPr>
              <p:spPr bwMode="auto">
                <a:xfrm>
                  <a:off x="4178" y="2689"/>
                  <a:ext cx="351" cy="4"/>
                </a:xfrm>
                <a:prstGeom prst="rect">
                  <a:avLst/>
                </a:prstGeom>
                <a:solidFill>
                  <a:srgbClr val="E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4" name="Rectangle 1492"/>
                <p:cNvSpPr>
                  <a:spLocks noChangeArrowheads="1"/>
                </p:cNvSpPr>
                <p:nvPr/>
              </p:nvSpPr>
              <p:spPr bwMode="auto">
                <a:xfrm>
                  <a:off x="4178" y="2693"/>
                  <a:ext cx="351" cy="4"/>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5" name="Rectangle 1493"/>
                <p:cNvSpPr>
                  <a:spLocks noChangeArrowheads="1"/>
                </p:cNvSpPr>
                <p:nvPr/>
              </p:nvSpPr>
              <p:spPr bwMode="auto">
                <a:xfrm>
                  <a:off x="4178" y="2697"/>
                  <a:ext cx="351" cy="4"/>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6" name="Rectangle 1494"/>
                <p:cNvSpPr>
                  <a:spLocks noChangeArrowheads="1"/>
                </p:cNvSpPr>
                <p:nvPr/>
              </p:nvSpPr>
              <p:spPr bwMode="auto">
                <a:xfrm>
                  <a:off x="4178" y="2701"/>
                  <a:ext cx="351" cy="4"/>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7" name="Rectangle 1495"/>
                <p:cNvSpPr>
                  <a:spLocks noChangeArrowheads="1"/>
                </p:cNvSpPr>
                <p:nvPr/>
              </p:nvSpPr>
              <p:spPr bwMode="auto">
                <a:xfrm>
                  <a:off x="4178" y="2705"/>
                  <a:ext cx="351" cy="4"/>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8" name="Rectangle 1496"/>
                <p:cNvSpPr>
                  <a:spLocks noChangeArrowheads="1"/>
                </p:cNvSpPr>
                <p:nvPr/>
              </p:nvSpPr>
              <p:spPr bwMode="auto">
                <a:xfrm>
                  <a:off x="4178" y="2709"/>
                  <a:ext cx="351" cy="3"/>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49" name="Rectangle 1497"/>
                <p:cNvSpPr>
                  <a:spLocks noChangeArrowheads="1"/>
                </p:cNvSpPr>
                <p:nvPr/>
              </p:nvSpPr>
              <p:spPr bwMode="auto">
                <a:xfrm>
                  <a:off x="4178" y="2712"/>
                  <a:ext cx="351" cy="4"/>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0" name="Rectangle 1498"/>
                <p:cNvSpPr>
                  <a:spLocks noChangeArrowheads="1"/>
                </p:cNvSpPr>
                <p:nvPr/>
              </p:nvSpPr>
              <p:spPr bwMode="auto">
                <a:xfrm>
                  <a:off x="4178" y="2716"/>
                  <a:ext cx="351" cy="4"/>
                </a:xfrm>
                <a:prstGeom prst="rect">
                  <a:avLst/>
                </a:pr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1" name="Rectangle 1499"/>
                <p:cNvSpPr>
                  <a:spLocks noChangeArrowheads="1"/>
                </p:cNvSpPr>
                <p:nvPr/>
              </p:nvSpPr>
              <p:spPr bwMode="auto">
                <a:xfrm>
                  <a:off x="4178" y="2720"/>
                  <a:ext cx="351" cy="4"/>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2" name="Rectangle 1500"/>
                <p:cNvSpPr>
                  <a:spLocks noChangeArrowheads="1"/>
                </p:cNvSpPr>
                <p:nvPr/>
              </p:nvSpPr>
              <p:spPr bwMode="auto">
                <a:xfrm>
                  <a:off x="4178" y="2724"/>
                  <a:ext cx="351" cy="3"/>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3" name="Rectangle 1501"/>
                <p:cNvSpPr>
                  <a:spLocks noChangeArrowheads="1"/>
                </p:cNvSpPr>
                <p:nvPr/>
              </p:nvSpPr>
              <p:spPr bwMode="auto">
                <a:xfrm>
                  <a:off x="4178" y="2727"/>
                  <a:ext cx="351" cy="4"/>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4" name="Rectangle 1502"/>
                <p:cNvSpPr>
                  <a:spLocks noChangeArrowheads="1"/>
                </p:cNvSpPr>
                <p:nvPr/>
              </p:nvSpPr>
              <p:spPr bwMode="auto">
                <a:xfrm>
                  <a:off x="4178" y="2731"/>
                  <a:ext cx="351" cy="4"/>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5" name="Rectangle 1503"/>
                <p:cNvSpPr>
                  <a:spLocks noChangeArrowheads="1"/>
                </p:cNvSpPr>
                <p:nvPr/>
              </p:nvSpPr>
              <p:spPr bwMode="auto">
                <a:xfrm>
                  <a:off x="4178" y="2735"/>
                  <a:ext cx="351" cy="4"/>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6" name="Rectangle 1504"/>
                <p:cNvSpPr>
                  <a:spLocks noChangeArrowheads="1"/>
                </p:cNvSpPr>
                <p:nvPr/>
              </p:nvSpPr>
              <p:spPr bwMode="auto">
                <a:xfrm>
                  <a:off x="4178" y="2739"/>
                  <a:ext cx="351" cy="3"/>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7" name="Rectangle 1505"/>
                <p:cNvSpPr>
                  <a:spLocks noChangeArrowheads="1"/>
                </p:cNvSpPr>
                <p:nvPr/>
              </p:nvSpPr>
              <p:spPr bwMode="auto">
                <a:xfrm>
                  <a:off x="4178" y="2742"/>
                  <a:ext cx="351" cy="4"/>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8" name="Rectangle 1506"/>
                <p:cNvSpPr>
                  <a:spLocks noChangeArrowheads="1"/>
                </p:cNvSpPr>
                <p:nvPr/>
              </p:nvSpPr>
              <p:spPr bwMode="auto">
                <a:xfrm>
                  <a:off x="4178" y="2746"/>
                  <a:ext cx="351" cy="4"/>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59" name="Rectangle 1507"/>
                <p:cNvSpPr>
                  <a:spLocks noChangeArrowheads="1"/>
                </p:cNvSpPr>
                <p:nvPr/>
              </p:nvSpPr>
              <p:spPr bwMode="auto">
                <a:xfrm>
                  <a:off x="4178" y="2750"/>
                  <a:ext cx="351" cy="4"/>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0" name="Rectangle 1508"/>
                <p:cNvSpPr>
                  <a:spLocks noChangeArrowheads="1"/>
                </p:cNvSpPr>
                <p:nvPr/>
              </p:nvSpPr>
              <p:spPr bwMode="auto">
                <a:xfrm>
                  <a:off x="4178" y="2754"/>
                  <a:ext cx="351" cy="3"/>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1" name="Rectangle 1509"/>
                <p:cNvSpPr>
                  <a:spLocks noChangeArrowheads="1"/>
                </p:cNvSpPr>
                <p:nvPr/>
              </p:nvSpPr>
              <p:spPr bwMode="auto">
                <a:xfrm>
                  <a:off x="4178" y="2757"/>
                  <a:ext cx="351" cy="4"/>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2" name="Rectangle 1510"/>
                <p:cNvSpPr>
                  <a:spLocks noChangeArrowheads="1"/>
                </p:cNvSpPr>
                <p:nvPr/>
              </p:nvSpPr>
              <p:spPr bwMode="auto">
                <a:xfrm>
                  <a:off x="4178" y="2761"/>
                  <a:ext cx="351" cy="4"/>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3" name="Rectangle 1511"/>
                <p:cNvSpPr>
                  <a:spLocks noChangeArrowheads="1"/>
                </p:cNvSpPr>
                <p:nvPr/>
              </p:nvSpPr>
              <p:spPr bwMode="auto">
                <a:xfrm>
                  <a:off x="4178" y="2765"/>
                  <a:ext cx="351" cy="4"/>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4" name="Rectangle 1512"/>
                <p:cNvSpPr>
                  <a:spLocks noChangeArrowheads="1"/>
                </p:cNvSpPr>
                <p:nvPr/>
              </p:nvSpPr>
              <p:spPr bwMode="auto">
                <a:xfrm>
                  <a:off x="4178" y="2769"/>
                  <a:ext cx="351" cy="4"/>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5" name="Rectangle 1513"/>
                <p:cNvSpPr>
                  <a:spLocks noChangeArrowheads="1"/>
                </p:cNvSpPr>
                <p:nvPr/>
              </p:nvSpPr>
              <p:spPr bwMode="auto">
                <a:xfrm>
                  <a:off x="4178" y="2773"/>
                  <a:ext cx="351" cy="4"/>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6" name="Rectangle 1514"/>
                <p:cNvSpPr>
                  <a:spLocks noChangeArrowheads="1"/>
                </p:cNvSpPr>
                <p:nvPr/>
              </p:nvSpPr>
              <p:spPr bwMode="auto">
                <a:xfrm>
                  <a:off x="4178" y="2777"/>
                  <a:ext cx="351" cy="4"/>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7" name="Rectangle 1515"/>
                <p:cNvSpPr>
                  <a:spLocks noChangeArrowheads="1"/>
                </p:cNvSpPr>
                <p:nvPr/>
              </p:nvSpPr>
              <p:spPr bwMode="auto">
                <a:xfrm>
                  <a:off x="4178" y="2781"/>
                  <a:ext cx="351" cy="4"/>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8" name="Rectangle 1516"/>
                <p:cNvSpPr>
                  <a:spLocks noChangeArrowheads="1"/>
                </p:cNvSpPr>
                <p:nvPr/>
              </p:nvSpPr>
              <p:spPr bwMode="auto">
                <a:xfrm>
                  <a:off x="4178" y="2785"/>
                  <a:ext cx="351" cy="4"/>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69" name="Rectangle 1517"/>
                <p:cNvSpPr>
                  <a:spLocks noChangeArrowheads="1"/>
                </p:cNvSpPr>
                <p:nvPr/>
              </p:nvSpPr>
              <p:spPr bwMode="auto">
                <a:xfrm>
                  <a:off x="4178" y="2789"/>
                  <a:ext cx="351" cy="3"/>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0" name="Rectangle 1518"/>
                <p:cNvSpPr>
                  <a:spLocks noChangeArrowheads="1"/>
                </p:cNvSpPr>
                <p:nvPr/>
              </p:nvSpPr>
              <p:spPr bwMode="auto">
                <a:xfrm>
                  <a:off x="4178" y="2792"/>
                  <a:ext cx="351" cy="4"/>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1" name="Rectangle 1519"/>
                <p:cNvSpPr>
                  <a:spLocks noChangeArrowheads="1"/>
                </p:cNvSpPr>
                <p:nvPr/>
              </p:nvSpPr>
              <p:spPr bwMode="auto">
                <a:xfrm>
                  <a:off x="4178" y="2796"/>
                  <a:ext cx="351" cy="4"/>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2" name="Rectangle 1520"/>
                <p:cNvSpPr>
                  <a:spLocks noChangeArrowheads="1"/>
                </p:cNvSpPr>
                <p:nvPr/>
              </p:nvSpPr>
              <p:spPr bwMode="auto">
                <a:xfrm>
                  <a:off x="4178" y="2800"/>
                  <a:ext cx="351" cy="4"/>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3" name="Rectangle 1521"/>
                <p:cNvSpPr>
                  <a:spLocks noChangeArrowheads="1"/>
                </p:cNvSpPr>
                <p:nvPr/>
              </p:nvSpPr>
              <p:spPr bwMode="auto">
                <a:xfrm>
                  <a:off x="4178" y="2804"/>
                  <a:ext cx="351" cy="3"/>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4" name="Rectangle 1522"/>
                <p:cNvSpPr>
                  <a:spLocks noChangeArrowheads="1"/>
                </p:cNvSpPr>
                <p:nvPr/>
              </p:nvSpPr>
              <p:spPr bwMode="auto">
                <a:xfrm>
                  <a:off x="4178" y="2807"/>
                  <a:ext cx="351" cy="4"/>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5" name="Rectangle 1523"/>
                <p:cNvSpPr>
                  <a:spLocks noChangeArrowheads="1"/>
                </p:cNvSpPr>
                <p:nvPr/>
              </p:nvSpPr>
              <p:spPr bwMode="auto">
                <a:xfrm>
                  <a:off x="4178" y="2811"/>
                  <a:ext cx="351" cy="4"/>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6" name="Rectangle 1524"/>
                <p:cNvSpPr>
                  <a:spLocks noChangeArrowheads="1"/>
                </p:cNvSpPr>
                <p:nvPr/>
              </p:nvSpPr>
              <p:spPr bwMode="auto">
                <a:xfrm>
                  <a:off x="4178" y="2815"/>
                  <a:ext cx="351" cy="4"/>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7" name="Rectangle 1525"/>
                <p:cNvSpPr>
                  <a:spLocks noChangeArrowheads="1"/>
                </p:cNvSpPr>
                <p:nvPr/>
              </p:nvSpPr>
              <p:spPr bwMode="auto">
                <a:xfrm>
                  <a:off x="4178" y="2819"/>
                  <a:ext cx="351" cy="3"/>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8" name="Rectangle 1526"/>
                <p:cNvSpPr>
                  <a:spLocks noChangeArrowheads="1"/>
                </p:cNvSpPr>
                <p:nvPr/>
              </p:nvSpPr>
              <p:spPr bwMode="auto">
                <a:xfrm>
                  <a:off x="4178" y="2822"/>
                  <a:ext cx="351" cy="4"/>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79" name="Rectangle 1527"/>
                <p:cNvSpPr>
                  <a:spLocks noChangeArrowheads="1"/>
                </p:cNvSpPr>
                <p:nvPr/>
              </p:nvSpPr>
              <p:spPr bwMode="auto">
                <a:xfrm>
                  <a:off x="4178" y="2826"/>
                  <a:ext cx="351" cy="4"/>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0" name="Rectangle 1528"/>
                <p:cNvSpPr>
                  <a:spLocks noChangeArrowheads="1"/>
                </p:cNvSpPr>
                <p:nvPr/>
              </p:nvSpPr>
              <p:spPr bwMode="auto">
                <a:xfrm>
                  <a:off x="4178" y="2830"/>
                  <a:ext cx="351" cy="4"/>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1" name="Rectangle 1529"/>
                <p:cNvSpPr>
                  <a:spLocks noChangeArrowheads="1"/>
                </p:cNvSpPr>
                <p:nvPr/>
              </p:nvSpPr>
              <p:spPr bwMode="auto">
                <a:xfrm>
                  <a:off x="4178" y="2834"/>
                  <a:ext cx="351" cy="3"/>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2" name="Rectangle 1530"/>
                <p:cNvSpPr>
                  <a:spLocks noChangeArrowheads="1"/>
                </p:cNvSpPr>
                <p:nvPr/>
              </p:nvSpPr>
              <p:spPr bwMode="auto">
                <a:xfrm>
                  <a:off x="4178" y="2837"/>
                  <a:ext cx="351" cy="4"/>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3" name="Rectangle 1531"/>
                <p:cNvSpPr>
                  <a:spLocks noChangeArrowheads="1"/>
                </p:cNvSpPr>
                <p:nvPr/>
              </p:nvSpPr>
              <p:spPr bwMode="auto">
                <a:xfrm>
                  <a:off x="4178" y="2841"/>
                  <a:ext cx="351" cy="4"/>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4" name="Rectangle 1532"/>
                <p:cNvSpPr>
                  <a:spLocks noChangeArrowheads="1"/>
                </p:cNvSpPr>
                <p:nvPr/>
              </p:nvSpPr>
              <p:spPr bwMode="auto">
                <a:xfrm>
                  <a:off x="4178" y="2845"/>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5" name="Rectangle 1533"/>
                <p:cNvSpPr>
                  <a:spLocks noChangeArrowheads="1"/>
                </p:cNvSpPr>
                <p:nvPr/>
              </p:nvSpPr>
              <p:spPr bwMode="auto">
                <a:xfrm>
                  <a:off x="4178" y="2850"/>
                  <a:ext cx="351" cy="3"/>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6" name="Rectangle 1534"/>
                <p:cNvSpPr>
                  <a:spLocks noChangeArrowheads="1"/>
                </p:cNvSpPr>
                <p:nvPr/>
              </p:nvSpPr>
              <p:spPr bwMode="auto">
                <a:xfrm>
                  <a:off x="4178" y="2853"/>
                  <a:ext cx="351" cy="4"/>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7" name="Rectangle 1535"/>
                <p:cNvSpPr>
                  <a:spLocks noChangeArrowheads="1"/>
                </p:cNvSpPr>
                <p:nvPr/>
              </p:nvSpPr>
              <p:spPr bwMode="auto">
                <a:xfrm>
                  <a:off x="4178" y="2857"/>
                  <a:ext cx="351" cy="4"/>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8" name="Rectangle 1536"/>
                <p:cNvSpPr>
                  <a:spLocks noChangeArrowheads="1"/>
                </p:cNvSpPr>
                <p:nvPr/>
              </p:nvSpPr>
              <p:spPr bwMode="auto">
                <a:xfrm>
                  <a:off x="4178" y="2861"/>
                  <a:ext cx="351" cy="4"/>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89" name="Rectangle 1537"/>
                <p:cNvSpPr>
                  <a:spLocks noChangeArrowheads="1"/>
                </p:cNvSpPr>
                <p:nvPr/>
              </p:nvSpPr>
              <p:spPr bwMode="auto">
                <a:xfrm>
                  <a:off x="4178" y="2865"/>
                  <a:ext cx="351" cy="3"/>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0" name="Rectangle 1538"/>
                <p:cNvSpPr>
                  <a:spLocks noChangeArrowheads="1"/>
                </p:cNvSpPr>
                <p:nvPr/>
              </p:nvSpPr>
              <p:spPr bwMode="auto">
                <a:xfrm>
                  <a:off x="4178" y="2868"/>
                  <a:ext cx="351" cy="4"/>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1" name="Rectangle 1539"/>
                <p:cNvSpPr>
                  <a:spLocks noChangeArrowheads="1"/>
                </p:cNvSpPr>
                <p:nvPr/>
              </p:nvSpPr>
              <p:spPr bwMode="auto">
                <a:xfrm>
                  <a:off x="4178" y="2872"/>
                  <a:ext cx="351" cy="4"/>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2" name="Rectangle 1540"/>
                <p:cNvSpPr>
                  <a:spLocks noChangeArrowheads="1"/>
                </p:cNvSpPr>
                <p:nvPr/>
              </p:nvSpPr>
              <p:spPr bwMode="auto">
                <a:xfrm>
                  <a:off x="4178" y="2876"/>
                  <a:ext cx="351" cy="4"/>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3" name="Rectangle 1541"/>
                <p:cNvSpPr>
                  <a:spLocks noChangeArrowheads="1"/>
                </p:cNvSpPr>
                <p:nvPr/>
              </p:nvSpPr>
              <p:spPr bwMode="auto">
                <a:xfrm>
                  <a:off x="4178" y="2880"/>
                  <a:ext cx="351"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4" name="Rectangle 1542"/>
                <p:cNvSpPr>
                  <a:spLocks noChangeArrowheads="1"/>
                </p:cNvSpPr>
                <p:nvPr/>
              </p:nvSpPr>
              <p:spPr bwMode="auto">
                <a:xfrm>
                  <a:off x="4178" y="2884"/>
                  <a:ext cx="351" cy="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5" name="Rectangle 1543"/>
                <p:cNvSpPr>
                  <a:spLocks noChangeArrowheads="1"/>
                </p:cNvSpPr>
                <p:nvPr/>
              </p:nvSpPr>
              <p:spPr bwMode="auto">
                <a:xfrm>
                  <a:off x="4178" y="2887"/>
                  <a:ext cx="351" cy="4"/>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6" name="Rectangle 1544"/>
                <p:cNvSpPr>
                  <a:spLocks noChangeArrowheads="1"/>
                </p:cNvSpPr>
                <p:nvPr/>
              </p:nvSpPr>
              <p:spPr bwMode="auto">
                <a:xfrm>
                  <a:off x="4178" y="2891"/>
                  <a:ext cx="351" cy="4"/>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7" name="Rectangle 1545"/>
                <p:cNvSpPr>
                  <a:spLocks noChangeArrowheads="1"/>
                </p:cNvSpPr>
                <p:nvPr/>
              </p:nvSpPr>
              <p:spPr bwMode="auto">
                <a:xfrm>
                  <a:off x="4178" y="2895"/>
                  <a:ext cx="351" cy="4"/>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8" name="Rectangle 1546"/>
                <p:cNvSpPr>
                  <a:spLocks noChangeArrowheads="1"/>
                </p:cNvSpPr>
                <p:nvPr/>
              </p:nvSpPr>
              <p:spPr bwMode="auto">
                <a:xfrm>
                  <a:off x="4178" y="2899"/>
                  <a:ext cx="351" cy="3"/>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099" name="Rectangle 1547"/>
                <p:cNvSpPr>
                  <a:spLocks noChangeArrowheads="1"/>
                </p:cNvSpPr>
                <p:nvPr/>
              </p:nvSpPr>
              <p:spPr bwMode="auto">
                <a:xfrm>
                  <a:off x="4178" y="2902"/>
                  <a:ext cx="351" cy="4"/>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0" name="Rectangle 1548"/>
                <p:cNvSpPr>
                  <a:spLocks noChangeArrowheads="1"/>
                </p:cNvSpPr>
                <p:nvPr/>
              </p:nvSpPr>
              <p:spPr bwMode="auto">
                <a:xfrm>
                  <a:off x="4178" y="2906"/>
                  <a:ext cx="351" cy="4"/>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1" name="Rectangle 1549"/>
                <p:cNvSpPr>
                  <a:spLocks noChangeArrowheads="1"/>
                </p:cNvSpPr>
                <p:nvPr/>
              </p:nvSpPr>
              <p:spPr bwMode="auto">
                <a:xfrm>
                  <a:off x="4178" y="2910"/>
                  <a:ext cx="351" cy="4"/>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2" name="Rectangle 1550"/>
                <p:cNvSpPr>
                  <a:spLocks noChangeArrowheads="1"/>
                </p:cNvSpPr>
                <p:nvPr/>
              </p:nvSpPr>
              <p:spPr bwMode="auto">
                <a:xfrm>
                  <a:off x="4178" y="2914"/>
                  <a:ext cx="351" cy="3"/>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3" name="Rectangle 1551"/>
                <p:cNvSpPr>
                  <a:spLocks noChangeArrowheads="1"/>
                </p:cNvSpPr>
                <p:nvPr/>
              </p:nvSpPr>
              <p:spPr bwMode="auto">
                <a:xfrm>
                  <a:off x="4178" y="2917"/>
                  <a:ext cx="351"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4" name="Rectangle 1552"/>
                <p:cNvSpPr>
                  <a:spLocks noChangeArrowheads="1"/>
                </p:cNvSpPr>
                <p:nvPr/>
              </p:nvSpPr>
              <p:spPr bwMode="auto">
                <a:xfrm>
                  <a:off x="4178" y="2922"/>
                  <a:ext cx="351" cy="4"/>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5" name="Rectangle 1553"/>
                <p:cNvSpPr>
                  <a:spLocks noChangeArrowheads="1"/>
                </p:cNvSpPr>
                <p:nvPr/>
              </p:nvSpPr>
              <p:spPr bwMode="auto">
                <a:xfrm>
                  <a:off x="4178" y="2926"/>
                  <a:ext cx="351" cy="4"/>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6" name="Rectangle 1554"/>
                <p:cNvSpPr>
                  <a:spLocks noChangeArrowheads="1"/>
                </p:cNvSpPr>
                <p:nvPr/>
              </p:nvSpPr>
              <p:spPr bwMode="auto">
                <a:xfrm>
                  <a:off x="4178" y="2930"/>
                  <a:ext cx="351" cy="3"/>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7" name="Rectangle 1555"/>
                <p:cNvSpPr>
                  <a:spLocks noChangeArrowheads="1"/>
                </p:cNvSpPr>
                <p:nvPr/>
              </p:nvSpPr>
              <p:spPr bwMode="auto">
                <a:xfrm>
                  <a:off x="4178" y="2933"/>
                  <a:ext cx="351" cy="4"/>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8" name="Rectangle 1556"/>
                <p:cNvSpPr>
                  <a:spLocks noChangeArrowheads="1"/>
                </p:cNvSpPr>
                <p:nvPr/>
              </p:nvSpPr>
              <p:spPr bwMode="auto">
                <a:xfrm>
                  <a:off x="4178" y="2937"/>
                  <a:ext cx="351" cy="4"/>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09" name="Rectangle 1557"/>
                <p:cNvSpPr>
                  <a:spLocks noChangeArrowheads="1"/>
                </p:cNvSpPr>
                <p:nvPr/>
              </p:nvSpPr>
              <p:spPr bwMode="auto">
                <a:xfrm>
                  <a:off x="4178" y="2941"/>
                  <a:ext cx="351" cy="4"/>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0" name="Rectangle 1558"/>
                <p:cNvSpPr>
                  <a:spLocks noChangeArrowheads="1"/>
                </p:cNvSpPr>
                <p:nvPr/>
              </p:nvSpPr>
              <p:spPr bwMode="auto">
                <a:xfrm>
                  <a:off x="4178" y="2945"/>
                  <a:ext cx="351" cy="3"/>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1" name="Rectangle 1559"/>
                <p:cNvSpPr>
                  <a:spLocks noChangeArrowheads="1"/>
                </p:cNvSpPr>
                <p:nvPr/>
              </p:nvSpPr>
              <p:spPr bwMode="auto">
                <a:xfrm>
                  <a:off x="4178" y="2948"/>
                  <a:ext cx="351" cy="4"/>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2" name="Rectangle 1560"/>
                <p:cNvSpPr>
                  <a:spLocks noChangeArrowheads="1"/>
                </p:cNvSpPr>
                <p:nvPr/>
              </p:nvSpPr>
              <p:spPr bwMode="auto">
                <a:xfrm>
                  <a:off x="4178" y="2952"/>
                  <a:ext cx="351" cy="4"/>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3" name="Rectangle 1561"/>
                <p:cNvSpPr>
                  <a:spLocks noChangeArrowheads="1"/>
                </p:cNvSpPr>
                <p:nvPr/>
              </p:nvSpPr>
              <p:spPr bwMode="auto">
                <a:xfrm>
                  <a:off x="4178" y="2956"/>
                  <a:ext cx="351" cy="4"/>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4" name="Rectangle 1562"/>
                <p:cNvSpPr>
                  <a:spLocks noChangeArrowheads="1"/>
                </p:cNvSpPr>
                <p:nvPr/>
              </p:nvSpPr>
              <p:spPr bwMode="auto">
                <a:xfrm>
                  <a:off x="4178" y="2960"/>
                  <a:ext cx="351" cy="3"/>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5" name="Rectangle 1563"/>
                <p:cNvSpPr>
                  <a:spLocks noChangeArrowheads="1"/>
                </p:cNvSpPr>
                <p:nvPr/>
              </p:nvSpPr>
              <p:spPr bwMode="auto">
                <a:xfrm>
                  <a:off x="4178" y="2963"/>
                  <a:ext cx="351" cy="4"/>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6" name="Rectangle 1564"/>
                <p:cNvSpPr>
                  <a:spLocks noChangeArrowheads="1"/>
                </p:cNvSpPr>
                <p:nvPr/>
              </p:nvSpPr>
              <p:spPr bwMode="auto">
                <a:xfrm>
                  <a:off x="4178" y="2967"/>
                  <a:ext cx="351" cy="4"/>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7" name="Rectangle 1565"/>
                <p:cNvSpPr>
                  <a:spLocks noChangeArrowheads="1"/>
                </p:cNvSpPr>
                <p:nvPr/>
              </p:nvSpPr>
              <p:spPr bwMode="auto">
                <a:xfrm>
                  <a:off x="4178" y="2971"/>
                  <a:ext cx="351" cy="4"/>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8" name="Rectangle 1566"/>
                <p:cNvSpPr>
                  <a:spLocks noChangeArrowheads="1"/>
                </p:cNvSpPr>
                <p:nvPr/>
              </p:nvSpPr>
              <p:spPr bwMode="auto">
                <a:xfrm>
                  <a:off x="4178" y="2975"/>
                  <a:ext cx="351" cy="4"/>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19" name="Rectangle 1567"/>
                <p:cNvSpPr>
                  <a:spLocks noChangeArrowheads="1"/>
                </p:cNvSpPr>
                <p:nvPr/>
              </p:nvSpPr>
              <p:spPr bwMode="auto">
                <a:xfrm>
                  <a:off x="4178" y="2979"/>
                  <a:ext cx="351" cy="3"/>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0" name="Rectangle 1568"/>
                <p:cNvSpPr>
                  <a:spLocks noChangeArrowheads="1"/>
                </p:cNvSpPr>
                <p:nvPr/>
              </p:nvSpPr>
              <p:spPr bwMode="auto">
                <a:xfrm>
                  <a:off x="4178" y="2982"/>
                  <a:ext cx="351" cy="4"/>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1" name="Rectangle 1569"/>
                <p:cNvSpPr>
                  <a:spLocks noChangeArrowheads="1"/>
                </p:cNvSpPr>
                <p:nvPr/>
              </p:nvSpPr>
              <p:spPr bwMode="auto">
                <a:xfrm>
                  <a:off x="4178" y="2986"/>
                  <a:ext cx="351" cy="4"/>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2" name="Rectangle 1570"/>
                <p:cNvSpPr>
                  <a:spLocks noChangeArrowheads="1"/>
                </p:cNvSpPr>
                <p:nvPr/>
              </p:nvSpPr>
              <p:spPr bwMode="auto">
                <a:xfrm>
                  <a:off x="4178" y="2990"/>
                  <a:ext cx="351" cy="4"/>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3" name="Rectangle 1571"/>
                <p:cNvSpPr>
                  <a:spLocks noChangeArrowheads="1"/>
                </p:cNvSpPr>
                <p:nvPr/>
              </p:nvSpPr>
              <p:spPr bwMode="auto">
                <a:xfrm>
                  <a:off x="4178" y="2994"/>
                  <a:ext cx="351" cy="4"/>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4" name="Rectangle 1572"/>
                <p:cNvSpPr>
                  <a:spLocks noChangeArrowheads="1"/>
                </p:cNvSpPr>
                <p:nvPr/>
              </p:nvSpPr>
              <p:spPr bwMode="auto">
                <a:xfrm>
                  <a:off x="4178" y="2998"/>
                  <a:ext cx="351" cy="4"/>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5" name="Rectangle 1573"/>
                <p:cNvSpPr>
                  <a:spLocks noChangeArrowheads="1"/>
                </p:cNvSpPr>
                <p:nvPr/>
              </p:nvSpPr>
              <p:spPr bwMode="auto">
                <a:xfrm>
                  <a:off x="4178" y="3002"/>
                  <a:ext cx="351" cy="4"/>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6" name="Rectangle 1574"/>
                <p:cNvSpPr>
                  <a:spLocks noChangeArrowheads="1"/>
                </p:cNvSpPr>
                <p:nvPr/>
              </p:nvSpPr>
              <p:spPr bwMode="auto">
                <a:xfrm>
                  <a:off x="4178" y="3006"/>
                  <a:ext cx="351" cy="4"/>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7" name="Rectangle 1575"/>
                <p:cNvSpPr>
                  <a:spLocks noChangeArrowheads="1"/>
                </p:cNvSpPr>
                <p:nvPr/>
              </p:nvSpPr>
              <p:spPr bwMode="auto">
                <a:xfrm>
                  <a:off x="4178" y="3010"/>
                  <a:ext cx="351" cy="3"/>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8" name="Rectangle 1576"/>
                <p:cNvSpPr>
                  <a:spLocks noChangeArrowheads="1"/>
                </p:cNvSpPr>
                <p:nvPr/>
              </p:nvSpPr>
              <p:spPr bwMode="auto">
                <a:xfrm>
                  <a:off x="4178" y="3013"/>
                  <a:ext cx="351" cy="4"/>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29" name="Rectangle 1577"/>
                <p:cNvSpPr>
                  <a:spLocks noChangeArrowheads="1"/>
                </p:cNvSpPr>
                <p:nvPr/>
              </p:nvSpPr>
              <p:spPr bwMode="auto">
                <a:xfrm>
                  <a:off x="4178" y="3017"/>
                  <a:ext cx="351" cy="4"/>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0" name="Rectangle 1578"/>
                <p:cNvSpPr>
                  <a:spLocks noChangeArrowheads="1"/>
                </p:cNvSpPr>
                <p:nvPr/>
              </p:nvSpPr>
              <p:spPr bwMode="auto">
                <a:xfrm>
                  <a:off x="4178" y="3021"/>
                  <a:ext cx="351" cy="4"/>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1" name="Rectangle 1579"/>
                <p:cNvSpPr>
                  <a:spLocks noChangeArrowheads="1"/>
                </p:cNvSpPr>
                <p:nvPr/>
              </p:nvSpPr>
              <p:spPr bwMode="auto">
                <a:xfrm>
                  <a:off x="4178" y="3025"/>
                  <a:ext cx="351" cy="3"/>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2" name="Rectangle 1580"/>
                <p:cNvSpPr>
                  <a:spLocks noChangeArrowheads="1"/>
                </p:cNvSpPr>
                <p:nvPr/>
              </p:nvSpPr>
              <p:spPr bwMode="auto">
                <a:xfrm>
                  <a:off x="4178" y="3028"/>
                  <a:ext cx="351" cy="4"/>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3" name="Rectangle 1581"/>
                <p:cNvSpPr>
                  <a:spLocks noChangeArrowheads="1"/>
                </p:cNvSpPr>
                <p:nvPr/>
              </p:nvSpPr>
              <p:spPr bwMode="auto">
                <a:xfrm>
                  <a:off x="4178" y="3032"/>
                  <a:ext cx="351" cy="4"/>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4" name="Rectangle 1582"/>
                <p:cNvSpPr>
                  <a:spLocks noChangeArrowheads="1"/>
                </p:cNvSpPr>
                <p:nvPr/>
              </p:nvSpPr>
              <p:spPr bwMode="auto">
                <a:xfrm>
                  <a:off x="4178" y="3036"/>
                  <a:ext cx="351" cy="4"/>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5" name="Rectangle 1583"/>
                <p:cNvSpPr>
                  <a:spLocks noChangeArrowheads="1"/>
                </p:cNvSpPr>
                <p:nvPr/>
              </p:nvSpPr>
              <p:spPr bwMode="auto">
                <a:xfrm>
                  <a:off x="4178" y="3040"/>
                  <a:ext cx="351" cy="3"/>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6" name="Rectangle 1584"/>
                <p:cNvSpPr>
                  <a:spLocks noChangeArrowheads="1"/>
                </p:cNvSpPr>
                <p:nvPr/>
              </p:nvSpPr>
              <p:spPr bwMode="auto">
                <a:xfrm>
                  <a:off x="4178" y="3043"/>
                  <a:ext cx="351" cy="4"/>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7" name="Rectangle 1585"/>
                <p:cNvSpPr>
                  <a:spLocks noChangeArrowheads="1"/>
                </p:cNvSpPr>
                <p:nvPr/>
              </p:nvSpPr>
              <p:spPr bwMode="auto">
                <a:xfrm>
                  <a:off x="4178" y="3047"/>
                  <a:ext cx="351" cy="4"/>
                </a:xfrm>
                <a:prstGeom prst="rect">
                  <a:avLst/>
                </a:pr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8" name="Rectangle 1586"/>
                <p:cNvSpPr>
                  <a:spLocks noChangeArrowheads="1"/>
                </p:cNvSpPr>
                <p:nvPr/>
              </p:nvSpPr>
              <p:spPr bwMode="auto">
                <a:xfrm>
                  <a:off x="4178" y="3051"/>
                  <a:ext cx="351" cy="4"/>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39" name="Rectangle 1587"/>
                <p:cNvSpPr>
                  <a:spLocks noChangeArrowheads="1"/>
                </p:cNvSpPr>
                <p:nvPr/>
              </p:nvSpPr>
              <p:spPr bwMode="auto">
                <a:xfrm>
                  <a:off x="4178" y="3055"/>
                  <a:ext cx="351" cy="3"/>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0" name="Rectangle 1588"/>
                <p:cNvSpPr>
                  <a:spLocks noChangeArrowheads="1"/>
                </p:cNvSpPr>
                <p:nvPr/>
              </p:nvSpPr>
              <p:spPr bwMode="auto">
                <a:xfrm>
                  <a:off x="4178" y="3058"/>
                  <a:ext cx="351" cy="4"/>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1" name="Rectangle 1589"/>
                <p:cNvSpPr>
                  <a:spLocks noChangeArrowheads="1"/>
                </p:cNvSpPr>
                <p:nvPr/>
              </p:nvSpPr>
              <p:spPr bwMode="auto">
                <a:xfrm>
                  <a:off x="4178" y="3062"/>
                  <a:ext cx="351" cy="4"/>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2" name="Rectangle 1590"/>
                <p:cNvSpPr>
                  <a:spLocks noChangeArrowheads="1"/>
                </p:cNvSpPr>
                <p:nvPr/>
              </p:nvSpPr>
              <p:spPr bwMode="auto">
                <a:xfrm>
                  <a:off x="4178" y="3066"/>
                  <a:ext cx="351" cy="4"/>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3" name="Rectangle 1591"/>
                <p:cNvSpPr>
                  <a:spLocks noChangeArrowheads="1"/>
                </p:cNvSpPr>
                <p:nvPr/>
              </p:nvSpPr>
              <p:spPr bwMode="auto">
                <a:xfrm>
                  <a:off x="4178" y="3070"/>
                  <a:ext cx="351" cy="4"/>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4" name="Rectangle 1592"/>
                <p:cNvSpPr>
                  <a:spLocks noChangeArrowheads="1"/>
                </p:cNvSpPr>
                <p:nvPr/>
              </p:nvSpPr>
              <p:spPr bwMode="auto">
                <a:xfrm>
                  <a:off x="4178" y="3074"/>
                  <a:ext cx="351" cy="4"/>
                </a:xfrm>
                <a:prstGeom prst="rect">
                  <a:avLst/>
                </a:prstGeom>
                <a:solidFill>
                  <a:srgbClr val="E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5" name="Rectangle 1593"/>
                <p:cNvSpPr>
                  <a:spLocks noChangeArrowheads="1"/>
                </p:cNvSpPr>
                <p:nvPr/>
              </p:nvSpPr>
              <p:spPr bwMode="auto">
                <a:xfrm>
                  <a:off x="4178" y="3078"/>
                  <a:ext cx="351" cy="4"/>
                </a:xfrm>
                <a:prstGeom prst="rect">
                  <a:avLst/>
                </a:prstGeom>
                <a:solidFill>
                  <a:srgbClr val="D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6" name="Rectangle 1594"/>
                <p:cNvSpPr>
                  <a:spLocks noChangeArrowheads="1"/>
                </p:cNvSpPr>
                <p:nvPr/>
              </p:nvSpPr>
              <p:spPr bwMode="auto">
                <a:xfrm>
                  <a:off x="4178" y="3082"/>
                  <a:ext cx="351" cy="4"/>
                </a:xfrm>
                <a:prstGeom prst="rect">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7" name="Rectangle 1595"/>
                <p:cNvSpPr>
                  <a:spLocks noChangeArrowheads="1"/>
                </p:cNvSpPr>
                <p:nvPr/>
              </p:nvSpPr>
              <p:spPr bwMode="auto">
                <a:xfrm>
                  <a:off x="4178" y="3086"/>
                  <a:ext cx="351" cy="3"/>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8" name="Rectangle 1596"/>
                <p:cNvSpPr>
                  <a:spLocks noChangeArrowheads="1"/>
                </p:cNvSpPr>
                <p:nvPr/>
              </p:nvSpPr>
              <p:spPr bwMode="auto">
                <a:xfrm>
                  <a:off x="4178" y="3089"/>
                  <a:ext cx="351" cy="4"/>
                </a:xfrm>
                <a:prstGeom prst="rect">
                  <a:avLst/>
                </a:prstGeom>
                <a:solidFill>
                  <a:srgbClr val="D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49" name="Rectangle 1597"/>
                <p:cNvSpPr>
                  <a:spLocks noChangeArrowheads="1"/>
                </p:cNvSpPr>
                <p:nvPr/>
              </p:nvSpPr>
              <p:spPr bwMode="auto">
                <a:xfrm>
                  <a:off x="4178" y="3093"/>
                  <a:ext cx="351" cy="4"/>
                </a:xfrm>
                <a:prstGeom prst="rect">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0" name="Rectangle 1598"/>
                <p:cNvSpPr>
                  <a:spLocks noChangeArrowheads="1"/>
                </p:cNvSpPr>
                <p:nvPr/>
              </p:nvSpPr>
              <p:spPr bwMode="auto">
                <a:xfrm>
                  <a:off x="4178" y="3097"/>
                  <a:ext cx="351" cy="4"/>
                </a:xfrm>
                <a:prstGeom prst="rect">
                  <a:avLst/>
                </a:prstGeom>
                <a:solidFill>
                  <a:srgbClr val="D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1" name="Rectangle 1599"/>
                <p:cNvSpPr>
                  <a:spLocks noChangeArrowheads="1"/>
                </p:cNvSpPr>
                <p:nvPr/>
              </p:nvSpPr>
              <p:spPr bwMode="auto">
                <a:xfrm>
                  <a:off x="4178" y="3101"/>
                  <a:ext cx="351" cy="4"/>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2" name="Rectangle 1600"/>
                <p:cNvSpPr>
                  <a:spLocks noChangeArrowheads="1"/>
                </p:cNvSpPr>
                <p:nvPr/>
              </p:nvSpPr>
              <p:spPr bwMode="auto">
                <a:xfrm>
                  <a:off x="4178" y="3105"/>
                  <a:ext cx="351" cy="3"/>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3" name="Rectangle 1601"/>
                <p:cNvSpPr>
                  <a:spLocks noChangeArrowheads="1"/>
                </p:cNvSpPr>
                <p:nvPr/>
              </p:nvSpPr>
              <p:spPr bwMode="auto">
                <a:xfrm>
                  <a:off x="4178" y="3108"/>
                  <a:ext cx="351" cy="4"/>
                </a:xfrm>
                <a:prstGeom prst="rect">
                  <a:avLst/>
                </a:prstGeom>
                <a:solidFill>
                  <a:srgbClr val="D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4" name="Rectangle 1602"/>
                <p:cNvSpPr>
                  <a:spLocks noChangeArrowheads="1"/>
                </p:cNvSpPr>
                <p:nvPr/>
              </p:nvSpPr>
              <p:spPr bwMode="auto">
                <a:xfrm>
                  <a:off x="4178" y="3112"/>
                  <a:ext cx="351" cy="4"/>
                </a:xfrm>
                <a:prstGeom prst="rect">
                  <a:avLst/>
                </a:prstGeom>
                <a:solidFill>
                  <a:srgbClr val="D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5" name="Rectangle 1603"/>
                <p:cNvSpPr>
                  <a:spLocks noChangeArrowheads="1"/>
                </p:cNvSpPr>
                <p:nvPr/>
              </p:nvSpPr>
              <p:spPr bwMode="auto">
                <a:xfrm>
                  <a:off x="4178" y="3116"/>
                  <a:ext cx="351" cy="4"/>
                </a:xfrm>
                <a:prstGeom prst="rect">
                  <a:avLst/>
                </a:prstGeom>
                <a:solidFill>
                  <a:srgbClr val="D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1156" name="Rectangle 1604"/>
              <p:cNvSpPr>
                <a:spLocks noChangeArrowheads="1"/>
              </p:cNvSpPr>
              <p:nvPr/>
            </p:nvSpPr>
            <p:spPr bwMode="auto">
              <a:xfrm>
                <a:off x="4178" y="3120"/>
                <a:ext cx="351" cy="3"/>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7" name="Rectangle 1605"/>
              <p:cNvSpPr>
                <a:spLocks noChangeArrowheads="1"/>
              </p:cNvSpPr>
              <p:nvPr/>
            </p:nvSpPr>
            <p:spPr bwMode="auto">
              <a:xfrm>
                <a:off x="4178" y="3123"/>
                <a:ext cx="351" cy="4"/>
              </a:xfrm>
              <a:prstGeom prst="rect">
                <a:avLst/>
              </a:prstGeom>
              <a:solidFill>
                <a:srgbClr val="C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8" name="Rectangle 1606"/>
              <p:cNvSpPr>
                <a:spLocks noChangeArrowheads="1"/>
              </p:cNvSpPr>
              <p:nvPr/>
            </p:nvSpPr>
            <p:spPr bwMode="auto">
              <a:xfrm>
                <a:off x="4178" y="3127"/>
                <a:ext cx="351" cy="4"/>
              </a:xfrm>
              <a:prstGeom prst="rect">
                <a:avLst/>
              </a:prstGeom>
              <a:solidFill>
                <a:srgbClr val="C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59" name="Rectangle 1607"/>
              <p:cNvSpPr>
                <a:spLocks noChangeArrowheads="1"/>
              </p:cNvSpPr>
              <p:nvPr/>
            </p:nvSpPr>
            <p:spPr bwMode="auto">
              <a:xfrm>
                <a:off x="4178" y="3131"/>
                <a:ext cx="351" cy="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0" name="Rectangle 1608"/>
              <p:cNvSpPr>
                <a:spLocks noChangeArrowheads="1"/>
              </p:cNvSpPr>
              <p:nvPr/>
            </p:nvSpPr>
            <p:spPr bwMode="auto">
              <a:xfrm>
                <a:off x="4178" y="3135"/>
                <a:ext cx="351" cy="3"/>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1" name="Rectangle 1609"/>
              <p:cNvSpPr>
                <a:spLocks noChangeArrowheads="1"/>
              </p:cNvSpPr>
              <p:nvPr/>
            </p:nvSpPr>
            <p:spPr bwMode="auto">
              <a:xfrm>
                <a:off x="4178" y="3138"/>
                <a:ext cx="351" cy="4"/>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2" name="Rectangle 1610"/>
              <p:cNvSpPr>
                <a:spLocks noChangeArrowheads="1"/>
              </p:cNvSpPr>
              <p:nvPr/>
            </p:nvSpPr>
            <p:spPr bwMode="auto">
              <a:xfrm>
                <a:off x="4178" y="3142"/>
                <a:ext cx="351" cy="5"/>
              </a:xfrm>
              <a:prstGeom prst="rect">
                <a:avLst/>
              </a:prstGeom>
              <a:solidFill>
                <a:srgbClr val="C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3" name="Rectangle 1611"/>
              <p:cNvSpPr>
                <a:spLocks noChangeArrowheads="1"/>
              </p:cNvSpPr>
              <p:nvPr/>
            </p:nvSpPr>
            <p:spPr bwMode="auto">
              <a:xfrm>
                <a:off x="4178" y="3147"/>
                <a:ext cx="351" cy="4"/>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4" name="Rectangle 1612"/>
              <p:cNvSpPr>
                <a:spLocks noChangeArrowheads="1"/>
              </p:cNvSpPr>
              <p:nvPr/>
            </p:nvSpPr>
            <p:spPr bwMode="auto">
              <a:xfrm>
                <a:off x="4178" y="3151"/>
                <a:ext cx="351" cy="3"/>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5" name="Rectangle 1613"/>
              <p:cNvSpPr>
                <a:spLocks noChangeArrowheads="1"/>
              </p:cNvSpPr>
              <p:nvPr/>
            </p:nvSpPr>
            <p:spPr bwMode="auto">
              <a:xfrm>
                <a:off x="4178" y="3154"/>
                <a:ext cx="351" cy="4"/>
              </a:xfrm>
              <a:prstGeom prst="rect">
                <a:avLst/>
              </a:prstGeom>
              <a:solidFill>
                <a:srgbClr val="C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6" name="Rectangle 1614"/>
              <p:cNvSpPr>
                <a:spLocks noChangeArrowheads="1"/>
              </p:cNvSpPr>
              <p:nvPr/>
            </p:nvSpPr>
            <p:spPr bwMode="auto">
              <a:xfrm>
                <a:off x="4178" y="3158"/>
                <a:ext cx="351" cy="4"/>
              </a:xfrm>
              <a:prstGeom prst="rect">
                <a:avLst/>
              </a:prstGeom>
              <a:solidFill>
                <a:srgbClr val="C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7" name="Rectangle 1615"/>
              <p:cNvSpPr>
                <a:spLocks noChangeArrowheads="1"/>
              </p:cNvSpPr>
              <p:nvPr/>
            </p:nvSpPr>
            <p:spPr bwMode="auto">
              <a:xfrm>
                <a:off x="4178" y="3162"/>
                <a:ext cx="351" cy="4"/>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8" name="Rectangle 1616"/>
              <p:cNvSpPr>
                <a:spLocks noChangeArrowheads="1"/>
              </p:cNvSpPr>
              <p:nvPr/>
            </p:nvSpPr>
            <p:spPr bwMode="auto">
              <a:xfrm>
                <a:off x="4178" y="3166"/>
                <a:ext cx="351" cy="3"/>
              </a:xfrm>
              <a:prstGeom prst="rect">
                <a:avLst/>
              </a:prstGeom>
              <a:solidFill>
                <a:srgbClr val="B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69" name="Rectangle 1617"/>
              <p:cNvSpPr>
                <a:spLocks noChangeArrowheads="1"/>
              </p:cNvSpPr>
              <p:nvPr/>
            </p:nvSpPr>
            <p:spPr bwMode="auto">
              <a:xfrm>
                <a:off x="4178" y="3169"/>
                <a:ext cx="351" cy="4"/>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0" name="Rectangle 1618"/>
              <p:cNvSpPr>
                <a:spLocks noChangeArrowheads="1"/>
              </p:cNvSpPr>
              <p:nvPr/>
            </p:nvSpPr>
            <p:spPr bwMode="auto">
              <a:xfrm>
                <a:off x="4178" y="3173"/>
                <a:ext cx="351" cy="4"/>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1" name="Rectangle 1619"/>
              <p:cNvSpPr>
                <a:spLocks noChangeArrowheads="1"/>
              </p:cNvSpPr>
              <p:nvPr/>
            </p:nvSpPr>
            <p:spPr bwMode="auto">
              <a:xfrm>
                <a:off x="4178" y="3177"/>
                <a:ext cx="351" cy="4"/>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2" name="Rectangle 1620"/>
              <p:cNvSpPr>
                <a:spLocks noChangeArrowheads="1"/>
              </p:cNvSpPr>
              <p:nvPr/>
            </p:nvSpPr>
            <p:spPr bwMode="auto">
              <a:xfrm>
                <a:off x="4178" y="3181"/>
                <a:ext cx="351" cy="3"/>
              </a:xfrm>
              <a:prstGeom prst="rect">
                <a:avLst/>
              </a:prstGeom>
              <a:solidFill>
                <a:srgbClr val="B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3" name="Rectangle 1621"/>
              <p:cNvSpPr>
                <a:spLocks noChangeArrowheads="1"/>
              </p:cNvSpPr>
              <p:nvPr/>
            </p:nvSpPr>
            <p:spPr bwMode="auto">
              <a:xfrm>
                <a:off x="4178" y="3184"/>
                <a:ext cx="351" cy="4"/>
              </a:xfrm>
              <a:prstGeom prst="rect">
                <a:avLst/>
              </a:prstGeom>
              <a:solidFill>
                <a:srgbClr val="B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4" name="Rectangle 1622"/>
              <p:cNvSpPr>
                <a:spLocks noChangeArrowheads="1"/>
              </p:cNvSpPr>
              <p:nvPr/>
            </p:nvSpPr>
            <p:spPr bwMode="auto">
              <a:xfrm>
                <a:off x="4178" y="3188"/>
                <a:ext cx="351" cy="4"/>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5" name="Rectangle 1623"/>
              <p:cNvSpPr>
                <a:spLocks noChangeArrowheads="1"/>
              </p:cNvSpPr>
              <p:nvPr/>
            </p:nvSpPr>
            <p:spPr bwMode="auto">
              <a:xfrm>
                <a:off x="4178" y="3192"/>
                <a:ext cx="351" cy="4"/>
              </a:xfrm>
              <a:prstGeom prst="rect">
                <a:avLst/>
              </a:prstGeom>
              <a:solidFill>
                <a:srgbClr val="B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6" name="Rectangle 1624"/>
              <p:cNvSpPr>
                <a:spLocks noChangeArrowheads="1"/>
              </p:cNvSpPr>
              <p:nvPr/>
            </p:nvSpPr>
            <p:spPr bwMode="auto">
              <a:xfrm>
                <a:off x="4178" y="3196"/>
                <a:ext cx="351" cy="4"/>
              </a:xfrm>
              <a:prstGeom prst="rect">
                <a:avLst/>
              </a:prstGeom>
              <a:solidFill>
                <a:srgbClr val="B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7" name="Rectangle 1625"/>
              <p:cNvSpPr>
                <a:spLocks noChangeArrowheads="1"/>
              </p:cNvSpPr>
              <p:nvPr/>
            </p:nvSpPr>
            <p:spPr bwMode="auto">
              <a:xfrm>
                <a:off x="4178" y="3200"/>
                <a:ext cx="351" cy="3"/>
              </a:xfrm>
              <a:prstGeom prst="rect">
                <a:avLst/>
              </a:prstGeom>
              <a:solidFill>
                <a:srgbClr val="A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8" name="Rectangle 1626"/>
              <p:cNvSpPr>
                <a:spLocks noChangeArrowheads="1"/>
              </p:cNvSpPr>
              <p:nvPr/>
            </p:nvSpPr>
            <p:spPr bwMode="auto">
              <a:xfrm>
                <a:off x="4178" y="3203"/>
                <a:ext cx="351" cy="4"/>
              </a:xfrm>
              <a:prstGeom prst="rect">
                <a:avLst/>
              </a:prstGeom>
              <a:solidFill>
                <a:srgbClr val="A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79" name="Rectangle 1627"/>
              <p:cNvSpPr>
                <a:spLocks noChangeArrowheads="1"/>
              </p:cNvSpPr>
              <p:nvPr/>
            </p:nvSpPr>
            <p:spPr bwMode="auto">
              <a:xfrm>
                <a:off x="4178" y="3207"/>
                <a:ext cx="351" cy="4"/>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0" name="Rectangle 1628"/>
              <p:cNvSpPr>
                <a:spLocks noChangeArrowheads="1"/>
              </p:cNvSpPr>
              <p:nvPr/>
            </p:nvSpPr>
            <p:spPr bwMode="auto">
              <a:xfrm>
                <a:off x="4178" y="3211"/>
                <a:ext cx="351" cy="4"/>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1" name="Rectangle 1629"/>
              <p:cNvSpPr>
                <a:spLocks noChangeArrowheads="1"/>
              </p:cNvSpPr>
              <p:nvPr/>
            </p:nvSpPr>
            <p:spPr bwMode="auto">
              <a:xfrm>
                <a:off x="4178" y="3215"/>
                <a:ext cx="351" cy="3"/>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2" name="Rectangle 1630"/>
              <p:cNvSpPr>
                <a:spLocks noChangeArrowheads="1"/>
              </p:cNvSpPr>
              <p:nvPr/>
            </p:nvSpPr>
            <p:spPr bwMode="auto">
              <a:xfrm>
                <a:off x="4178" y="3218"/>
                <a:ext cx="351" cy="5"/>
              </a:xfrm>
              <a:prstGeom prst="rect">
                <a:avLst/>
              </a:prstGeom>
              <a:solidFill>
                <a:srgbClr val="A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3" name="Rectangle 1631"/>
              <p:cNvSpPr>
                <a:spLocks noChangeArrowheads="1"/>
              </p:cNvSpPr>
              <p:nvPr/>
            </p:nvSpPr>
            <p:spPr bwMode="auto">
              <a:xfrm>
                <a:off x="4178" y="3223"/>
                <a:ext cx="351" cy="4"/>
              </a:xfrm>
              <a:prstGeom prst="rect">
                <a:avLst/>
              </a:prstGeom>
              <a:solidFill>
                <a:srgbClr val="A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4" name="Rectangle 1632"/>
              <p:cNvSpPr>
                <a:spLocks noChangeArrowheads="1"/>
              </p:cNvSpPr>
              <p:nvPr/>
            </p:nvSpPr>
            <p:spPr bwMode="auto">
              <a:xfrm>
                <a:off x="4178" y="3227"/>
                <a:ext cx="351" cy="4"/>
              </a:xfrm>
              <a:prstGeom prst="rect">
                <a:avLst/>
              </a:prstGeom>
              <a:solidFill>
                <a:srgbClr val="A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5" name="Rectangle 1633"/>
              <p:cNvSpPr>
                <a:spLocks noChangeArrowheads="1"/>
              </p:cNvSpPr>
              <p:nvPr/>
            </p:nvSpPr>
            <p:spPr bwMode="auto">
              <a:xfrm>
                <a:off x="4178" y="3231"/>
                <a:ext cx="351" cy="3"/>
              </a:xfrm>
              <a:prstGeom prst="rect">
                <a:avLst/>
              </a:prstGeom>
              <a:solidFill>
                <a:srgbClr val="A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6" name="Rectangle 1634"/>
              <p:cNvSpPr>
                <a:spLocks noChangeArrowheads="1"/>
              </p:cNvSpPr>
              <p:nvPr/>
            </p:nvSpPr>
            <p:spPr bwMode="auto">
              <a:xfrm>
                <a:off x="4178" y="3234"/>
                <a:ext cx="351" cy="4"/>
              </a:xfrm>
              <a:prstGeom prst="rect">
                <a:avLst/>
              </a:prstGeom>
              <a:solidFill>
                <a:srgbClr val="A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7" name="Rectangle 1635"/>
              <p:cNvSpPr>
                <a:spLocks noChangeArrowheads="1"/>
              </p:cNvSpPr>
              <p:nvPr/>
            </p:nvSpPr>
            <p:spPr bwMode="auto">
              <a:xfrm>
                <a:off x="4178" y="3238"/>
                <a:ext cx="351" cy="4"/>
              </a:xfrm>
              <a:prstGeom prst="rect">
                <a:avLst/>
              </a:prstGeom>
              <a:solidFill>
                <a:srgbClr val="9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8" name="Rectangle 1636"/>
              <p:cNvSpPr>
                <a:spLocks noChangeArrowheads="1"/>
              </p:cNvSpPr>
              <p:nvPr/>
            </p:nvSpPr>
            <p:spPr bwMode="auto">
              <a:xfrm>
                <a:off x="4178" y="3242"/>
                <a:ext cx="351" cy="4"/>
              </a:xfrm>
              <a:prstGeom prst="rect">
                <a:avLst/>
              </a:prstGeom>
              <a:solidFill>
                <a:srgbClr val="9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89" name="Rectangle 1637"/>
              <p:cNvSpPr>
                <a:spLocks noChangeArrowheads="1"/>
              </p:cNvSpPr>
              <p:nvPr/>
            </p:nvSpPr>
            <p:spPr bwMode="auto">
              <a:xfrm>
                <a:off x="4178" y="3246"/>
                <a:ext cx="351" cy="3"/>
              </a:xfrm>
              <a:prstGeom prst="rect">
                <a:avLst/>
              </a:prstGeom>
              <a:solidFill>
                <a:srgbClr val="9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0" name="Rectangle 1638"/>
              <p:cNvSpPr>
                <a:spLocks noChangeArrowheads="1"/>
              </p:cNvSpPr>
              <p:nvPr/>
            </p:nvSpPr>
            <p:spPr bwMode="auto">
              <a:xfrm>
                <a:off x="4178" y="3249"/>
                <a:ext cx="351" cy="4"/>
              </a:xfrm>
              <a:prstGeom prst="rect">
                <a:avLst/>
              </a:prstGeom>
              <a:solidFill>
                <a:srgbClr val="9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1" name="Rectangle 1639"/>
              <p:cNvSpPr>
                <a:spLocks noChangeArrowheads="1"/>
              </p:cNvSpPr>
              <p:nvPr/>
            </p:nvSpPr>
            <p:spPr bwMode="auto">
              <a:xfrm>
                <a:off x="4178" y="3253"/>
                <a:ext cx="351" cy="4"/>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2" name="Rectangle 1640"/>
              <p:cNvSpPr>
                <a:spLocks noChangeArrowheads="1"/>
              </p:cNvSpPr>
              <p:nvPr/>
            </p:nvSpPr>
            <p:spPr bwMode="auto">
              <a:xfrm>
                <a:off x="4178" y="3257"/>
                <a:ext cx="351" cy="4"/>
              </a:xfrm>
              <a:prstGeom prst="rect">
                <a:avLst/>
              </a:prstGeom>
              <a:solidFill>
                <a:srgbClr val="9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3" name="Rectangle 1641"/>
              <p:cNvSpPr>
                <a:spLocks noChangeArrowheads="1"/>
              </p:cNvSpPr>
              <p:nvPr/>
            </p:nvSpPr>
            <p:spPr bwMode="auto">
              <a:xfrm>
                <a:off x="4178" y="3261"/>
                <a:ext cx="351" cy="3"/>
              </a:xfrm>
              <a:prstGeom prst="rect">
                <a:avLst/>
              </a:prstGeom>
              <a:solidFill>
                <a:srgbClr val="9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4" name="Rectangle 1642"/>
              <p:cNvSpPr>
                <a:spLocks noChangeArrowheads="1"/>
              </p:cNvSpPr>
              <p:nvPr/>
            </p:nvSpPr>
            <p:spPr bwMode="auto">
              <a:xfrm>
                <a:off x="4178" y="3264"/>
                <a:ext cx="351" cy="4"/>
              </a:xfrm>
              <a:prstGeom prst="rect">
                <a:avLst/>
              </a:prstGeom>
              <a:solidFill>
                <a:srgbClr val="9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5" name="Rectangle 1643"/>
              <p:cNvSpPr>
                <a:spLocks noChangeArrowheads="1"/>
              </p:cNvSpPr>
              <p:nvPr/>
            </p:nvSpPr>
            <p:spPr bwMode="auto">
              <a:xfrm>
                <a:off x="4178" y="3268"/>
                <a:ext cx="351" cy="4"/>
              </a:xfrm>
              <a:prstGeom prst="rect">
                <a:avLst/>
              </a:prstGeom>
              <a:solidFill>
                <a:srgbClr val="9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6" name="Rectangle 1644"/>
              <p:cNvSpPr>
                <a:spLocks noChangeArrowheads="1"/>
              </p:cNvSpPr>
              <p:nvPr/>
            </p:nvSpPr>
            <p:spPr bwMode="auto">
              <a:xfrm>
                <a:off x="4178" y="3272"/>
                <a:ext cx="351" cy="4"/>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7" name="Rectangle 1645"/>
              <p:cNvSpPr>
                <a:spLocks noChangeArrowheads="1"/>
              </p:cNvSpPr>
              <p:nvPr/>
            </p:nvSpPr>
            <p:spPr bwMode="auto">
              <a:xfrm>
                <a:off x="4178" y="3276"/>
                <a:ext cx="351" cy="3"/>
              </a:xfrm>
              <a:prstGeom prst="rect">
                <a:avLst/>
              </a:prstGeom>
              <a:solidFill>
                <a:srgbClr val="9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8" name="Rectangle 1646"/>
              <p:cNvSpPr>
                <a:spLocks noChangeArrowheads="1"/>
              </p:cNvSpPr>
              <p:nvPr/>
            </p:nvSpPr>
            <p:spPr bwMode="auto">
              <a:xfrm>
                <a:off x="4178" y="3279"/>
                <a:ext cx="351" cy="4"/>
              </a:xfrm>
              <a:prstGeom prst="rect">
                <a:avLst/>
              </a:prstGeom>
              <a:solidFill>
                <a:srgbClr val="9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199" name="Rectangle 1647"/>
              <p:cNvSpPr>
                <a:spLocks noChangeArrowheads="1"/>
              </p:cNvSpPr>
              <p:nvPr/>
            </p:nvSpPr>
            <p:spPr bwMode="auto">
              <a:xfrm>
                <a:off x="4178" y="3283"/>
                <a:ext cx="351" cy="4"/>
              </a:xfrm>
              <a:prstGeom prst="rect">
                <a:avLst/>
              </a:prstGeom>
              <a:solidFill>
                <a:srgbClr val="8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0" name="Rectangle 1648"/>
              <p:cNvSpPr>
                <a:spLocks noChangeArrowheads="1"/>
              </p:cNvSpPr>
              <p:nvPr/>
            </p:nvSpPr>
            <p:spPr bwMode="auto">
              <a:xfrm>
                <a:off x="4178" y="3287"/>
                <a:ext cx="351" cy="4"/>
              </a:xfrm>
              <a:prstGeom prst="rect">
                <a:avLst/>
              </a:prstGeom>
              <a:solidFill>
                <a:srgbClr val="8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1" name="Rectangle 1649"/>
              <p:cNvSpPr>
                <a:spLocks noChangeArrowheads="1"/>
              </p:cNvSpPr>
              <p:nvPr/>
            </p:nvSpPr>
            <p:spPr bwMode="auto">
              <a:xfrm>
                <a:off x="4178" y="3291"/>
                <a:ext cx="351" cy="4"/>
              </a:xfrm>
              <a:prstGeom prst="rect">
                <a:avLst/>
              </a:prstGeom>
              <a:solidFill>
                <a:srgbClr val="8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2" name="Rectangle 1650"/>
              <p:cNvSpPr>
                <a:spLocks noChangeArrowheads="1"/>
              </p:cNvSpPr>
              <p:nvPr/>
            </p:nvSpPr>
            <p:spPr bwMode="auto">
              <a:xfrm>
                <a:off x="4178" y="3295"/>
                <a:ext cx="351" cy="4"/>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3" name="Rectangle 1651"/>
              <p:cNvSpPr>
                <a:spLocks noChangeArrowheads="1"/>
              </p:cNvSpPr>
              <p:nvPr/>
            </p:nvSpPr>
            <p:spPr bwMode="auto">
              <a:xfrm>
                <a:off x="4178" y="3299"/>
                <a:ext cx="351" cy="4"/>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4" name="Rectangle 1652"/>
              <p:cNvSpPr>
                <a:spLocks noChangeArrowheads="1"/>
              </p:cNvSpPr>
              <p:nvPr/>
            </p:nvSpPr>
            <p:spPr bwMode="auto">
              <a:xfrm>
                <a:off x="4178" y="3303"/>
                <a:ext cx="351" cy="4"/>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5" name="Rectangle 1653"/>
              <p:cNvSpPr>
                <a:spLocks noChangeArrowheads="1"/>
              </p:cNvSpPr>
              <p:nvPr/>
            </p:nvSpPr>
            <p:spPr bwMode="auto">
              <a:xfrm>
                <a:off x="4178" y="3307"/>
                <a:ext cx="351" cy="4"/>
              </a:xfrm>
              <a:prstGeom prst="rect">
                <a:avLst/>
              </a:prstGeom>
              <a:solidFill>
                <a:srgbClr val="8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6" name="Rectangle 1654"/>
              <p:cNvSpPr>
                <a:spLocks noChangeArrowheads="1"/>
              </p:cNvSpPr>
              <p:nvPr/>
            </p:nvSpPr>
            <p:spPr bwMode="auto">
              <a:xfrm>
                <a:off x="4178" y="3311"/>
                <a:ext cx="351" cy="3"/>
              </a:xfrm>
              <a:prstGeom prst="rect">
                <a:avLst/>
              </a:prstGeom>
              <a:solidFill>
                <a:srgbClr val="8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7" name="Rectangle 1655"/>
              <p:cNvSpPr>
                <a:spLocks noChangeArrowheads="1"/>
              </p:cNvSpPr>
              <p:nvPr/>
            </p:nvSpPr>
            <p:spPr bwMode="auto">
              <a:xfrm>
                <a:off x="4178" y="3314"/>
                <a:ext cx="351" cy="4"/>
              </a:xfrm>
              <a:prstGeom prst="rect">
                <a:avLst/>
              </a:prstGeom>
              <a:solidFill>
                <a:srgbClr val="8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8" name="Rectangle 1656"/>
              <p:cNvSpPr>
                <a:spLocks noChangeArrowheads="1"/>
              </p:cNvSpPr>
              <p:nvPr/>
            </p:nvSpPr>
            <p:spPr bwMode="auto">
              <a:xfrm>
                <a:off x="4178" y="3318"/>
                <a:ext cx="351" cy="4"/>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09" name="Rectangle 1657"/>
              <p:cNvSpPr>
                <a:spLocks noChangeArrowheads="1"/>
              </p:cNvSpPr>
              <p:nvPr/>
            </p:nvSpPr>
            <p:spPr bwMode="auto">
              <a:xfrm>
                <a:off x="4178" y="3322"/>
                <a:ext cx="351" cy="4"/>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0" name="Rectangle 1658"/>
              <p:cNvSpPr>
                <a:spLocks noChangeArrowheads="1"/>
              </p:cNvSpPr>
              <p:nvPr/>
            </p:nvSpPr>
            <p:spPr bwMode="auto">
              <a:xfrm>
                <a:off x="4178" y="3326"/>
                <a:ext cx="351" cy="3"/>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1" name="Rectangle 1659"/>
              <p:cNvSpPr>
                <a:spLocks noChangeArrowheads="1"/>
              </p:cNvSpPr>
              <p:nvPr/>
            </p:nvSpPr>
            <p:spPr bwMode="auto">
              <a:xfrm>
                <a:off x="4178" y="3329"/>
                <a:ext cx="351" cy="4"/>
              </a:xfrm>
              <a:prstGeom prst="rect">
                <a:avLst/>
              </a:prstGeom>
              <a:solidFill>
                <a:srgbClr val="8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2" name="Rectangle 1660"/>
              <p:cNvSpPr>
                <a:spLocks noChangeArrowheads="1"/>
              </p:cNvSpPr>
              <p:nvPr/>
            </p:nvSpPr>
            <p:spPr bwMode="auto">
              <a:xfrm>
                <a:off x="4178" y="3333"/>
                <a:ext cx="351" cy="4"/>
              </a:xfrm>
              <a:prstGeom prst="rect">
                <a:avLst/>
              </a:prstGeom>
              <a:solidFill>
                <a:srgbClr val="8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3" name="Rectangle 1661"/>
              <p:cNvSpPr>
                <a:spLocks noChangeArrowheads="1"/>
              </p:cNvSpPr>
              <p:nvPr/>
            </p:nvSpPr>
            <p:spPr bwMode="auto">
              <a:xfrm>
                <a:off x="4178" y="3337"/>
                <a:ext cx="351" cy="4"/>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4" name="Rectangle 1662"/>
              <p:cNvSpPr>
                <a:spLocks noChangeArrowheads="1"/>
              </p:cNvSpPr>
              <p:nvPr/>
            </p:nvSpPr>
            <p:spPr bwMode="auto">
              <a:xfrm>
                <a:off x="4178" y="3341"/>
                <a:ext cx="351" cy="3"/>
              </a:xfrm>
              <a:prstGeom prst="rect">
                <a:avLst/>
              </a:prstGeom>
              <a:solidFill>
                <a:srgbClr val="7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5" name="Rectangle 1663"/>
              <p:cNvSpPr>
                <a:spLocks noChangeArrowheads="1"/>
              </p:cNvSpPr>
              <p:nvPr/>
            </p:nvSpPr>
            <p:spPr bwMode="auto">
              <a:xfrm>
                <a:off x="4178" y="3344"/>
                <a:ext cx="351" cy="4"/>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6" name="Rectangle 1664"/>
              <p:cNvSpPr>
                <a:spLocks noChangeArrowheads="1"/>
              </p:cNvSpPr>
              <p:nvPr/>
            </p:nvSpPr>
            <p:spPr bwMode="auto">
              <a:xfrm>
                <a:off x="4178" y="3348"/>
                <a:ext cx="351" cy="4"/>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7" name="Rectangle 1665"/>
              <p:cNvSpPr>
                <a:spLocks noChangeArrowheads="1"/>
              </p:cNvSpPr>
              <p:nvPr/>
            </p:nvSpPr>
            <p:spPr bwMode="auto">
              <a:xfrm>
                <a:off x="4178" y="3352"/>
                <a:ext cx="351" cy="4"/>
              </a:xfrm>
              <a:prstGeom prst="rect">
                <a:avLst/>
              </a:prstGeom>
              <a:solidFill>
                <a:srgbClr val="7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8" name="Rectangle 1666"/>
              <p:cNvSpPr>
                <a:spLocks noChangeArrowheads="1"/>
              </p:cNvSpPr>
              <p:nvPr/>
            </p:nvSpPr>
            <p:spPr bwMode="auto">
              <a:xfrm>
                <a:off x="4178" y="3356"/>
                <a:ext cx="351" cy="3"/>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19" name="Rectangle 1667"/>
              <p:cNvSpPr>
                <a:spLocks noChangeArrowheads="1"/>
              </p:cNvSpPr>
              <p:nvPr/>
            </p:nvSpPr>
            <p:spPr bwMode="auto">
              <a:xfrm>
                <a:off x="4178" y="3359"/>
                <a:ext cx="351" cy="4"/>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0" name="Rectangle 1668"/>
              <p:cNvSpPr>
                <a:spLocks noChangeArrowheads="1"/>
              </p:cNvSpPr>
              <p:nvPr/>
            </p:nvSpPr>
            <p:spPr bwMode="auto">
              <a:xfrm>
                <a:off x="4178" y="3363"/>
                <a:ext cx="351" cy="4"/>
              </a:xfrm>
              <a:prstGeom prst="rect">
                <a:avLst/>
              </a:prstGeom>
              <a:solidFill>
                <a:srgbClr val="7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1" name="Rectangle 1669"/>
              <p:cNvSpPr>
                <a:spLocks noChangeArrowheads="1"/>
              </p:cNvSpPr>
              <p:nvPr/>
            </p:nvSpPr>
            <p:spPr bwMode="auto">
              <a:xfrm>
                <a:off x="4178" y="3367"/>
                <a:ext cx="351" cy="4"/>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2" name="Rectangle 1670"/>
              <p:cNvSpPr>
                <a:spLocks noChangeArrowheads="1"/>
              </p:cNvSpPr>
              <p:nvPr/>
            </p:nvSpPr>
            <p:spPr bwMode="auto">
              <a:xfrm>
                <a:off x="4178" y="3371"/>
                <a:ext cx="351" cy="4"/>
              </a:xfrm>
              <a:prstGeom prst="rect">
                <a:avLst/>
              </a:prstGeom>
              <a:solidFill>
                <a:srgbClr val="7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3" name="Rectangle 1671"/>
              <p:cNvSpPr>
                <a:spLocks noChangeArrowheads="1"/>
              </p:cNvSpPr>
              <p:nvPr/>
            </p:nvSpPr>
            <p:spPr bwMode="auto">
              <a:xfrm>
                <a:off x="4178" y="3375"/>
                <a:ext cx="351" cy="4"/>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4" name="Rectangle 1672"/>
              <p:cNvSpPr>
                <a:spLocks noChangeArrowheads="1"/>
              </p:cNvSpPr>
              <p:nvPr/>
            </p:nvSpPr>
            <p:spPr bwMode="auto">
              <a:xfrm>
                <a:off x="4178" y="3379"/>
                <a:ext cx="351" cy="4"/>
              </a:xfrm>
              <a:prstGeom prst="rect">
                <a:avLst/>
              </a:prstGeom>
              <a:solidFill>
                <a:srgbClr val="7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5" name="Rectangle 1673"/>
              <p:cNvSpPr>
                <a:spLocks noChangeArrowheads="1"/>
              </p:cNvSpPr>
              <p:nvPr/>
            </p:nvSpPr>
            <p:spPr bwMode="auto">
              <a:xfrm>
                <a:off x="4178" y="3383"/>
                <a:ext cx="351" cy="4"/>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6" name="Rectangle 1674"/>
              <p:cNvSpPr>
                <a:spLocks noChangeArrowheads="1"/>
              </p:cNvSpPr>
              <p:nvPr/>
            </p:nvSpPr>
            <p:spPr bwMode="auto">
              <a:xfrm>
                <a:off x="4178" y="3387"/>
                <a:ext cx="351" cy="3"/>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7" name="Rectangle 1675"/>
              <p:cNvSpPr>
                <a:spLocks noChangeArrowheads="1"/>
              </p:cNvSpPr>
              <p:nvPr/>
            </p:nvSpPr>
            <p:spPr bwMode="auto">
              <a:xfrm>
                <a:off x="4178" y="3390"/>
                <a:ext cx="351" cy="4"/>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8" name="Rectangle 1676"/>
              <p:cNvSpPr>
                <a:spLocks noChangeArrowheads="1"/>
              </p:cNvSpPr>
              <p:nvPr/>
            </p:nvSpPr>
            <p:spPr bwMode="auto">
              <a:xfrm>
                <a:off x="4178" y="3394"/>
                <a:ext cx="351" cy="4"/>
              </a:xfrm>
              <a:prstGeom prst="rect">
                <a:avLst/>
              </a:prstGeom>
              <a:solidFill>
                <a:srgbClr val="7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29" name="Rectangle 1677"/>
              <p:cNvSpPr>
                <a:spLocks noChangeArrowheads="1"/>
              </p:cNvSpPr>
              <p:nvPr/>
            </p:nvSpPr>
            <p:spPr bwMode="auto">
              <a:xfrm>
                <a:off x="4178" y="3398"/>
                <a:ext cx="351" cy="4"/>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30" name="Rectangle 1678"/>
              <p:cNvSpPr>
                <a:spLocks noChangeArrowheads="1"/>
              </p:cNvSpPr>
              <p:nvPr/>
            </p:nvSpPr>
            <p:spPr bwMode="auto">
              <a:xfrm>
                <a:off x="4178" y="3402"/>
                <a:ext cx="351" cy="3"/>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31" name="Rectangle 1679"/>
              <p:cNvSpPr>
                <a:spLocks noChangeArrowheads="1"/>
              </p:cNvSpPr>
              <p:nvPr/>
            </p:nvSpPr>
            <p:spPr bwMode="auto">
              <a:xfrm>
                <a:off x="4178" y="3405"/>
                <a:ext cx="351" cy="4"/>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1232" name="Rectangle 1680"/>
            <p:cNvSpPr>
              <a:spLocks noChangeArrowheads="1"/>
            </p:cNvSpPr>
            <p:nvPr/>
          </p:nvSpPr>
          <p:spPr bwMode="auto">
            <a:xfrm>
              <a:off x="4178" y="2358"/>
              <a:ext cx="351" cy="105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1233" name="Line 1681"/>
            <p:cNvSpPr>
              <a:spLocks noChangeShapeType="1"/>
            </p:cNvSpPr>
            <p:nvPr/>
          </p:nvSpPr>
          <p:spPr bwMode="auto">
            <a:xfrm flipV="1">
              <a:off x="1546" y="1899"/>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34" name="Line 1682"/>
            <p:cNvSpPr>
              <a:spLocks noChangeShapeType="1"/>
            </p:cNvSpPr>
            <p:nvPr/>
          </p:nvSpPr>
          <p:spPr bwMode="auto">
            <a:xfrm>
              <a:off x="1526" y="1899"/>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35" name="Line 1683"/>
            <p:cNvSpPr>
              <a:spLocks noChangeShapeType="1"/>
            </p:cNvSpPr>
            <p:nvPr/>
          </p:nvSpPr>
          <p:spPr bwMode="auto">
            <a:xfrm flipV="1">
              <a:off x="2774" y="2078"/>
              <a:ext cx="1" cy="1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36" name="Line 1684"/>
            <p:cNvSpPr>
              <a:spLocks noChangeShapeType="1"/>
            </p:cNvSpPr>
            <p:nvPr/>
          </p:nvSpPr>
          <p:spPr bwMode="auto">
            <a:xfrm>
              <a:off x="2755" y="2078"/>
              <a:ext cx="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37" name="Line 1685"/>
            <p:cNvSpPr>
              <a:spLocks noChangeShapeType="1"/>
            </p:cNvSpPr>
            <p:nvPr/>
          </p:nvSpPr>
          <p:spPr bwMode="auto">
            <a:xfrm flipV="1">
              <a:off x="4003" y="2430"/>
              <a:ext cx="1" cy="1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38" name="Line 1686"/>
            <p:cNvSpPr>
              <a:spLocks noChangeShapeType="1"/>
            </p:cNvSpPr>
            <p:nvPr/>
          </p:nvSpPr>
          <p:spPr bwMode="auto">
            <a:xfrm>
              <a:off x="3983" y="2430"/>
              <a:ext cx="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39" name="Line 1687"/>
            <p:cNvSpPr>
              <a:spLocks noChangeShapeType="1"/>
            </p:cNvSpPr>
            <p:nvPr/>
          </p:nvSpPr>
          <p:spPr bwMode="auto">
            <a:xfrm flipV="1">
              <a:off x="1898" y="1844"/>
              <a:ext cx="1" cy="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0" name="Line 1688"/>
            <p:cNvSpPr>
              <a:spLocks noChangeShapeType="1"/>
            </p:cNvSpPr>
            <p:nvPr/>
          </p:nvSpPr>
          <p:spPr bwMode="auto">
            <a:xfrm>
              <a:off x="1878" y="1844"/>
              <a:ext cx="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1" name="Line 1689"/>
            <p:cNvSpPr>
              <a:spLocks noChangeShapeType="1"/>
            </p:cNvSpPr>
            <p:nvPr/>
          </p:nvSpPr>
          <p:spPr bwMode="auto">
            <a:xfrm flipV="1">
              <a:off x="3125" y="186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2" name="Line 1690"/>
            <p:cNvSpPr>
              <a:spLocks noChangeShapeType="1"/>
            </p:cNvSpPr>
            <p:nvPr/>
          </p:nvSpPr>
          <p:spPr bwMode="auto">
            <a:xfrm>
              <a:off x="3105" y="1869"/>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3" name="Line 1691"/>
            <p:cNvSpPr>
              <a:spLocks noChangeShapeType="1"/>
            </p:cNvSpPr>
            <p:nvPr/>
          </p:nvSpPr>
          <p:spPr bwMode="auto">
            <a:xfrm flipV="1">
              <a:off x="4353" y="2268"/>
              <a:ext cx="1"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4" name="Line 1692"/>
            <p:cNvSpPr>
              <a:spLocks noChangeShapeType="1"/>
            </p:cNvSpPr>
            <p:nvPr/>
          </p:nvSpPr>
          <p:spPr bwMode="auto">
            <a:xfrm>
              <a:off x="4334" y="2268"/>
              <a:ext cx="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5" name="Line 1693"/>
            <p:cNvSpPr>
              <a:spLocks noChangeShapeType="1"/>
            </p:cNvSpPr>
            <p:nvPr/>
          </p:nvSpPr>
          <p:spPr bwMode="auto">
            <a:xfrm>
              <a:off x="1109" y="1682"/>
              <a:ext cx="1" cy="17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6" name="Line 1694"/>
            <p:cNvSpPr>
              <a:spLocks noChangeShapeType="1"/>
            </p:cNvSpPr>
            <p:nvPr/>
          </p:nvSpPr>
          <p:spPr bwMode="auto">
            <a:xfrm>
              <a:off x="1090" y="3409"/>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7" name="Line 1695"/>
            <p:cNvSpPr>
              <a:spLocks noChangeShapeType="1"/>
            </p:cNvSpPr>
            <p:nvPr/>
          </p:nvSpPr>
          <p:spPr bwMode="auto">
            <a:xfrm>
              <a:off x="1090" y="3236"/>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8" name="Line 1696"/>
            <p:cNvSpPr>
              <a:spLocks noChangeShapeType="1"/>
            </p:cNvSpPr>
            <p:nvPr/>
          </p:nvSpPr>
          <p:spPr bwMode="auto">
            <a:xfrm>
              <a:off x="1090" y="3064"/>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49" name="Line 1697"/>
            <p:cNvSpPr>
              <a:spLocks noChangeShapeType="1"/>
            </p:cNvSpPr>
            <p:nvPr/>
          </p:nvSpPr>
          <p:spPr bwMode="auto">
            <a:xfrm>
              <a:off x="1090" y="2891"/>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0" name="Line 1698"/>
            <p:cNvSpPr>
              <a:spLocks noChangeShapeType="1"/>
            </p:cNvSpPr>
            <p:nvPr/>
          </p:nvSpPr>
          <p:spPr bwMode="auto">
            <a:xfrm>
              <a:off x="1090" y="2718"/>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1" name="Line 1699"/>
            <p:cNvSpPr>
              <a:spLocks noChangeShapeType="1"/>
            </p:cNvSpPr>
            <p:nvPr/>
          </p:nvSpPr>
          <p:spPr bwMode="auto">
            <a:xfrm>
              <a:off x="1090" y="2545"/>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2" name="Line 1700"/>
            <p:cNvSpPr>
              <a:spLocks noChangeShapeType="1"/>
            </p:cNvSpPr>
            <p:nvPr/>
          </p:nvSpPr>
          <p:spPr bwMode="auto">
            <a:xfrm>
              <a:off x="1090" y="237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3" name="Line 1701"/>
            <p:cNvSpPr>
              <a:spLocks noChangeShapeType="1"/>
            </p:cNvSpPr>
            <p:nvPr/>
          </p:nvSpPr>
          <p:spPr bwMode="auto">
            <a:xfrm>
              <a:off x="1090" y="2200"/>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4" name="Line 1702"/>
            <p:cNvSpPr>
              <a:spLocks noChangeShapeType="1"/>
            </p:cNvSpPr>
            <p:nvPr/>
          </p:nvSpPr>
          <p:spPr bwMode="auto">
            <a:xfrm>
              <a:off x="1090" y="2027"/>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5" name="Line 1703"/>
            <p:cNvSpPr>
              <a:spLocks noChangeShapeType="1"/>
            </p:cNvSpPr>
            <p:nvPr/>
          </p:nvSpPr>
          <p:spPr bwMode="auto">
            <a:xfrm>
              <a:off x="1090" y="1855"/>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6" name="Line 1704"/>
            <p:cNvSpPr>
              <a:spLocks noChangeShapeType="1"/>
            </p:cNvSpPr>
            <p:nvPr/>
          </p:nvSpPr>
          <p:spPr bwMode="auto">
            <a:xfrm>
              <a:off x="1090" y="1682"/>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7" name="Line 1705"/>
            <p:cNvSpPr>
              <a:spLocks noChangeShapeType="1"/>
            </p:cNvSpPr>
            <p:nvPr/>
          </p:nvSpPr>
          <p:spPr bwMode="auto">
            <a:xfrm>
              <a:off x="1109" y="3409"/>
              <a:ext cx="36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8" name="Line 1706"/>
            <p:cNvSpPr>
              <a:spLocks noChangeShapeType="1"/>
            </p:cNvSpPr>
            <p:nvPr/>
          </p:nvSpPr>
          <p:spPr bwMode="auto">
            <a:xfrm flipV="1">
              <a:off x="1109" y="3409"/>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59" name="Line 1707"/>
            <p:cNvSpPr>
              <a:spLocks noChangeShapeType="1"/>
            </p:cNvSpPr>
            <p:nvPr/>
          </p:nvSpPr>
          <p:spPr bwMode="auto">
            <a:xfrm flipV="1">
              <a:off x="2337" y="3409"/>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60" name="Line 1708"/>
            <p:cNvSpPr>
              <a:spLocks noChangeShapeType="1"/>
            </p:cNvSpPr>
            <p:nvPr/>
          </p:nvSpPr>
          <p:spPr bwMode="auto">
            <a:xfrm flipV="1">
              <a:off x="3564" y="3409"/>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61" name="Line 1709"/>
            <p:cNvSpPr>
              <a:spLocks noChangeShapeType="1"/>
            </p:cNvSpPr>
            <p:nvPr/>
          </p:nvSpPr>
          <p:spPr bwMode="auto">
            <a:xfrm flipV="1">
              <a:off x="4793" y="3409"/>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1262" name="Rectangle 1710"/>
            <p:cNvSpPr>
              <a:spLocks noChangeArrowheads="1"/>
            </p:cNvSpPr>
            <p:nvPr/>
          </p:nvSpPr>
          <p:spPr bwMode="auto">
            <a:xfrm>
              <a:off x="1299" y="1391"/>
              <a:ext cx="32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dirty="0">
                  <a:solidFill>
                    <a:schemeClr val="bg2"/>
                  </a:solidFill>
                </a:rPr>
                <a:t>CBA - Middle </a:t>
              </a:r>
              <a:r>
                <a:rPr lang="en-US" sz="2400" b="1" dirty="0" smtClean="0">
                  <a:solidFill>
                    <a:schemeClr val="bg2"/>
                  </a:solidFill>
                </a:rPr>
                <a:t>Frequencies </a:t>
              </a:r>
              <a:r>
                <a:rPr lang="en-US" sz="2400" b="1" dirty="0">
                  <a:solidFill>
                    <a:schemeClr val="bg2"/>
                  </a:solidFill>
                </a:rPr>
                <a:t>(13 - 25 kHz)</a:t>
              </a:r>
              <a:endParaRPr lang="en-US" sz="2400" dirty="0">
                <a:solidFill>
                  <a:schemeClr val="bg2"/>
                </a:solidFill>
                <a:latin typeface="Tahoma" pitchFamily="34" charset="0"/>
              </a:endParaRPr>
            </a:p>
          </p:txBody>
        </p:sp>
        <p:sp>
          <p:nvSpPr>
            <p:cNvPr id="281263" name="Rectangle 1711"/>
            <p:cNvSpPr>
              <a:spLocks noChangeArrowheads="1"/>
            </p:cNvSpPr>
            <p:nvPr/>
          </p:nvSpPr>
          <p:spPr bwMode="auto">
            <a:xfrm>
              <a:off x="971" y="3372"/>
              <a:ext cx="10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-20</a:t>
              </a:r>
              <a:endParaRPr lang="en-US" sz="900" dirty="0">
                <a:solidFill>
                  <a:srgbClr val="FFCC66"/>
                </a:solidFill>
                <a:latin typeface="Tahoma" pitchFamily="34" charset="0"/>
              </a:endParaRPr>
            </a:p>
          </p:txBody>
        </p:sp>
        <p:sp>
          <p:nvSpPr>
            <p:cNvPr id="281264" name="Rectangle 1712"/>
            <p:cNvSpPr>
              <a:spLocks noChangeArrowheads="1"/>
            </p:cNvSpPr>
            <p:nvPr/>
          </p:nvSpPr>
          <p:spPr bwMode="auto">
            <a:xfrm>
              <a:off x="971" y="3199"/>
              <a:ext cx="10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-15</a:t>
              </a:r>
              <a:endParaRPr lang="en-US" sz="900" dirty="0">
                <a:solidFill>
                  <a:srgbClr val="FFCC66"/>
                </a:solidFill>
                <a:latin typeface="Tahoma" pitchFamily="34" charset="0"/>
              </a:endParaRPr>
            </a:p>
          </p:txBody>
        </p:sp>
        <p:sp>
          <p:nvSpPr>
            <p:cNvPr id="281265" name="Rectangle 1713"/>
            <p:cNvSpPr>
              <a:spLocks noChangeArrowheads="1"/>
            </p:cNvSpPr>
            <p:nvPr/>
          </p:nvSpPr>
          <p:spPr bwMode="auto">
            <a:xfrm>
              <a:off x="971" y="3026"/>
              <a:ext cx="10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-10</a:t>
              </a:r>
              <a:endParaRPr lang="en-US" sz="900" dirty="0">
                <a:solidFill>
                  <a:srgbClr val="FFCC66"/>
                </a:solidFill>
                <a:latin typeface="Tahoma" pitchFamily="34" charset="0"/>
              </a:endParaRPr>
            </a:p>
          </p:txBody>
        </p:sp>
        <p:sp>
          <p:nvSpPr>
            <p:cNvPr id="281266" name="Rectangle 1714"/>
            <p:cNvSpPr>
              <a:spLocks noChangeArrowheads="1"/>
            </p:cNvSpPr>
            <p:nvPr/>
          </p:nvSpPr>
          <p:spPr bwMode="auto">
            <a:xfrm>
              <a:off x="1006" y="2853"/>
              <a:ext cx="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-5</a:t>
              </a:r>
              <a:endParaRPr lang="en-US" sz="900" dirty="0">
                <a:solidFill>
                  <a:srgbClr val="FFCC66"/>
                </a:solidFill>
                <a:latin typeface="Tahoma" pitchFamily="34" charset="0"/>
              </a:endParaRPr>
            </a:p>
          </p:txBody>
        </p:sp>
        <p:sp>
          <p:nvSpPr>
            <p:cNvPr id="281267" name="Rectangle 1715"/>
            <p:cNvSpPr>
              <a:spLocks noChangeArrowheads="1"/>
            </p:cNvSpPr>
            <p:nvPr/>
          </p:nvSpPr>
          <p:spPr bwMode="auto">
            <a:xfrm>
              <a:off x="1027" y="268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0</a:t>
              </a:r>
              <a:endParaRPr lang="en-US" sz="900" dirty="0">
                <a:solidFill>
                  <a:srgbClr val="FFCC66"/>
                </a:solidFill>
                <a:latin typeface="Tahoma" pitchFamily="34" charset="0"/>
              </a:endParaRPr>
            </a:p>
          </p:txBody>
        </p:sp>
        <p:sp>
          <p:nvSpPr>
            <p:cNvPr id="281268" name="Rectangle 1716"/>
            <p:cNvSpPr>
              <a:spLocks noChangeArrowheads="1"/>
            </p:cNvSpPr>
            <p:nvPr/>
          </p:nvSpPr>
          <p:spPr bwMode="auto">
            <a:xfrm>
              <a:off x="1027" y="2507"/>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5</a:t>
              </a:r>
              <a:endParaRPr lang="en-US" sz="900" dirty="0">
                <a:solidFill>
                  <a:srgbClr val="FFCC66"/>
                </a:solidFill>
                <a:latin typeface="Tahoma" pitchFamily="34" charset="0"/>
              </a:endParaRPr>
            </a:p>
          </p:txBody>
        </p:sp>
        <p:sp>
          <p:nvSpPr>
            <p:cNvPr id="281269" name="Rectangle 1717"/>
            <p:cNvSpPr>
              <a:spLocks noChangeArrowheads="1"/>
            </p:cNvSpPr>
            <p:nvPr/>
          </p:nvSpPr>
          <p:spPr bwMode="auto">
            <a:xfrm>
              <a:off x="992" y="2335"/>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10</a:t>
              </a:r>
              <a:endParaRPr lang="en-US" sz="900" dirty="0">
                <a:solidFill>
                  <a:srgbClr val="FFCC66"/>
                </a:solidFill>
                <a:latin typeface="Tahoma" pitchFamily="34" charset="0"/>
              </a:endParaRPr>
            </a:p>
          </p:txBody>
        </p:sp>
        <p:sp>
          <p:nvSpPr>
            <p:cNvPr id="281270" name="Rectangle 1718"/>
            <p:cNvSpPr>
              <a:spLocks noChangeArrowheads="1"/>
            </p:cNvSpPr>
            <p:nvPr/>
          </p:nvSpPr>
          <p:spPr bwMode="auto">
            <a:xfrm>
              <a:off x="992" y="2162"/>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15</a:t>
              </a:r>
              <a:endParaRPr lang="en-US" sz="900" dirty="0">
                <a:solidFill>
                  <a:srgbClr val="FFCC66"/>
                </a:solidFill>
                <a:latin typeface="Tahoma" pitchFamily="34" charset="0"/>
              </a:endParaRPr>
            </a:p>
          </p:txBody>
        </p:sp>
        <p:sp>
          <p:nvSpPr>
            <p:cNvPr id="281271" name="Rectangle 1719"/>
            <p:cNvSpPr>
              <a:spLocks noChangeArrowheads="1"/>
            </p:cNvSpPr>
            <p:nvPr/>
          </p:nvSpPr>
          <p:spPr bwMode="auto">
            <a:xfrm>
              <a:off x="992" y="1989"/>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20</a:t>
              </a:r>
              <a:endParaRPr lang="en-US" sz="900" dirty="0">
                <a:solidFill>
                  <a:srgbClr val="FFCC66"/>
                </a:solidFill>
                <a:latin typeface="Tahoma" pitchFamily="34" charset="0"/>
              </a:endParaRPr>
            </a:p>
          </p:txBody>
        </p:sp>
        <p:sp>
          <p:nvSpPr>
            <p:cNvPr id="281272" name="Rectangle 1720"/>
            <p:cNvSpPr>
              <a:spLocks noChangeArrowheads="1"/>
            </p:cNvSpPr>
            <p:nvPr/>
          </p:nvSpPr>
          <p:spPr bwMode="auto">
            <a:xfrm>
              <a:off x="992" y="1817"/>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25</a:t>
              </a:r>
              <a:endParaRPr lang="en-US" sz="900" dirty="0">
                <a:solidFill>
                  <a:srgbClr val="FFCC66"/>
                </a:solidFill>
                <a:latin typeface="Tahoma" pitchFamily="34" charset="0"/>
              </a:endParaRPr>
            </a:p>
          </p:txBody>
        </p:sp>
        <p:sp>
          <p:nvSpPr>
            <p:cNvPr id="281273" name="Rectangle 1721"/>
            <p:cNvSpPr>
              <a:spLocks noChangeArrowheads="1"/>
            </p:cNvSpPr>
            <p:nvPr/>
          </p:nvSpPr>
          <p:spPr bwMode="auto">
            <a:xfrm>
              <a:off x="992" y="1644"/>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FFCC66"/>
                  </a:solidFill>
                </a:rPr>
                <a:t>30</a:t>
              </a:r>
              <a:endParaRPr lang="en-US" sz="900" dirty="0">
                <a:solidFill>
                  <a:srgbClr val="FFCC66"/>
                </a:solidFill>
                <a:latin typeface="Tahoma" pitchFamily="34" charset="0"/>
              </a:endParaRPr>
            </a:p>
          </p:txBody>
        </p:sp>
        <p:sp>
          <p:nvSpPr>
            <p:cNvPr id="281274" name="Rectangle 1722"/>
            <p:cNvSpPr>
              <a:spLocks noChangeArrowheads="1"/>
            </p:cNvSpPr>
            <p:nvPr/>
          </p:nvSpPr>
          <p:spPr bwMode="auto">
            <a:xfrm>
              <a:off x="1613" y="3476"/>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chemeClr val="bg2"/>
                  </a:solidFill>
                </a:rPr>
                <a:t>Young</a:t>
              </a:r>
              <a:endParaRPr lang="en-US" sz="1600" b="1" dirty="0">
                <a:solidFill>
                  <a:schemeClr val="bg2"/>
                </a:solidFill>
                <a:latin typeface="Tahoma" pitchFamily="34" charset="0"/>
              </a:endParaRPr>
            </a:p>
          </p:txBody>
        </p:sp>
        <p:sp>
          <p:nvSpPr>
            <p:cNvPr id="281275" name="Rectangle 1723"/>
            <p:cNvSpPr>
              <a:spLocks noChangeArrowheads="1"/>
            </p:cNvSpPr>
            <p:nvPr/>
          </p:nvSpPr>
          <p:spPr bwMode="auto">
            <a:xfrm>
              <a:off x="2742" y="3476"/>
              <a:ext cx="6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chemeClr val="bg2"/>
                  </a:solidFill>
                </a:rPr>
                <a:t>Middle-aged</a:t>
              </a:r>
              <a:endParaRPr lang="en-US" sz="1600" b="1" dirty="0">
                <a:solidFill>
                  <a:schemeClr val="bg2"/>
                </a:solidFill>
                <a:latin typeface="Tahoma" pitchFamily="34" charset="0"/>
              </a:endParaRPr>
            </a:p>
          </p:txBody>
        </p:sp>
        <p:sp>
          <p:nvSpPr>
            <p:cNvPr id="281276" name="Rectangle 1724"/>
            <p:cNvSpPr>
              <a:spLocks noChangeArrowheads="1"/>
            </p:cNvSpPr>
            <p:nvPr/>
          </p:nvSpPr>
          <p:spPr bwMode="auto">
            <a:xfrm>
              <a:off x="4119" y="3476"/>
              <a:ext cx="22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bg2"/>
                  </a:solidFill>
                </a:rPr>
                <a:t>Old</a:t>
              </a:r>
              <a:endParaRPr lang="en-US" b="1" dirty="0">
                <a:solidFill>
                  <a:schemeClr val="bg2"/>
                </a:solidFill>
                <a:latin typeface="Tahoma" pitchFamily="34" charset="0"/>
              </a:endParaRPr>
            </a:p>
          </p:txBody>
        </p:sp>
        <p:sp>
          <p:nvSpPr>
            <p:cNvPr id="281277" name="Rectangle 1725"/>
            <p:cNvSpPr>
              <a:spLocks noChangeArrowheads="1"/>
            </p:cNvSpPr>
            <p:nvPr/>
          </p:nvSpPr>
          <p:spPr bwMode="auto">
            <a:xfrm>
              <a:off x="2863" y="3610"/>
              <a:ext cx="2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t>Age</a:t>
              </a:r>
              <a:endParaRPr lang="en-US" dirty="0">
                <a:latin typeface="Tahoma" pitchFamily="34" charset="0"/>
              </a:endParaRPr>
            </a:p>
          </p:txBody>
        </p:sp>
        <p:sp>
          <p:nvSpPr>
            <p:cNvPr id="281278" name="Rectangle 1726"/>
            <p:cNvSpPr>
              <a:spLocks noChangeArrowheads="1"/>
            </p:cNvSpPr>
            <p:nvPr/>
          </p:nvSpPr>
          <p:spPr bwMode="auto">
            <a:xfrm rot="16200000">
              <a:off x="169" y="2354"/>
              <a:ext cx="144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t>DPOAE </a:t>
              </a:r>
              <a:r>
                <a:rPr lang="en-US" sz="1600" b="1" dirty="0"/>
                <a:t>Amplitude</a:t>
              </a:r>
              <a:r>
                <a:rPr lang="en-US" sz="1400" b="1" dirty="0"/>
                <a:t> (dB SPL)</a:t>
              </a:r>
              <a:endParaRPr lang="en-US" sz="1400" dirty="0">
                <a:latin typeface="Tahoma" pitchFamily="34" charset="0"/>
              </a:endParaRPr>
            </a:p>
          </p:txBody>
        </p:sp>
        <p:sp>
          <p:nvSpPr>
            <p:cNvPr id="281279" name="Rectangle 1727"/>
            <p:cNvSpPr>
              <a:spLocks noChangeArrowheads="1"/>
            </p:cNvSpPr>
            <p:nvPr/>
          </p:nvSpPr>
          <p:spPr bwMode="auto">
            <a:xfrm>
              <a:off x="4164" y="1815"/>
              <a:ext cx="376" cy="231"/>
            </a:xfrm>
            <a:prstGeom prst="rect">
              <a:avLst/>
            </a:prstGeom>
            <a:solidFill>
              <a:srgbClr val="D8D0C8"/>
            </a:solidFill>
            <a:ln w="0">
              <a:solidFill>
                <a:srgbClr val="000000"/>
              </a:solidFill>
              <a:miter lim="800000"/>
              <a:headEnd/>
              <a:tailEnd/>
            </a:ln>
          </p:spPr>
          <p:txBody>
            <a:bodyPr/>
            <a:lstStyle/>
            <a:p>
              <a:endParaRPr lang="en-US" dirty="0"/>
            </a:p>
          </p:txBody>
        </p:sp>
        <p:grpSp>
          <p:nvGrpSpPr>
            <p:cNvPr id="281280" name="Group 1728"/>
            <p:cNvGrpSpPr>
              <a:grpSpLocks/>
            </p:cNvGrpSpPr>
            <p:nvPr/>
          </p:nvGrpSpPr>
          <p:grpSpPr bwMode="auto">
            <a:xfrm>
              <a:off x="4191" y="1851"/>
              <a:ext cx="46" cy="46"/>
              <a:chOff x="4191" y="1851"/>
              <a:chExt cx="46" cy="46"/>
            </a:xfrm>
          </p:grpSpPr>
          <p:sp>
            <p:nvSpPr>
              <p:cNvPr id="281281" name="Rectangle 1729"/>
              <p:cNvSpPr>
                <a:spLocks noChangeArrowheads="1"/>
              </p:cNvSpPr>
              <p:nvPr/>
            </p:nvSpPr>
            <p:spPr bwMode="auto">
              <a:xfrm>
                <a:off x="4191" y="1851"/>
                <a:ext cx="46" cy="2"/>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2" name="Rectangle 1730"/>
              <p:cNvSpPr>
                <a:spLocks noChangeArrowheads="1"/>
              </p:cNvSpPr>
              <p:nvPr/>
            </p:nvSpPr>
            <p:spPr bwMode="auto">
              <a:xfrm>
                <a:off x="4191" y="1853"/>
                <a:ext cx="46" cy="2"/>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3" name="Rectangle 1731"/>
              <p:cNvSpPr>
                <a:spLocks noChangeArrowheads="1"/>
              </p:cNvSpPr>
              <p:nvPr/>
            </p:nvSpPr>
            <p:spPr bwMode="auto">
              <a:xfrm>
                <a:off x="4191" y="1855"/>
                <a:ext cx="46" cy="1"/>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4" name="Rectangle 1732"/>
              <p:cNvSpPr>
                <a:spLocks noChangeArrowheads="1"/>
              </p:cNvSpPr>
              <p:nvPr/>
            </p:nvSpPr>
            <p:spPr bwMode="auto">
              <a:xfrm>
                <a:off x="4191" y="1856"/>
                <a:ext cx="46" cy="2"/>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5" name="Rectangle 1733"/>
              <p:cNvSpPr>
                <a:spLocks noChangeArrowheads="1"/>
              </p:cNvSpPr>
              <p:nvPr/>
            </p:nvSpPr>
            <p:spPr bwMode="auto">
              <a:xfrm>
                <a:off x="4191" y="1858"/>
                <a:ext cx="46" cy="2"/>
              </a:xfrm>
              <a:prstGeom prst="rect">
                <a:avLst/>
              </a:prstGeom>
              <a:solidFill>
                <a:srgbClr val="0000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6" name="Rectangle 1734"/>
              <p:cNvSpPr>
                <a:spLocks noChangeArrowheads="1"/>
              </p:cNvSpPr>
              <p:nvPr/>
            </p:nvSpPr>
            <p:spPr bwMode="auto">
              <a:xfrm>
                <a:off x="4191" y="1860"/>
                <a:ext cx="46" cy="2"/>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7" name="Rectangle 1735"/>
              <p:cNvSpPr>
                <a:spLocks noChangeArrowheads="1"/>
              </p:cNvSpPr>
              <p:nvPr/>
            </p:nvSpPr>
            <p:spPr bwMode="auto">
              <a:xfrm>
                <a:off x="4191" y="1862"/>
                <a:ext cx="46" cy="2"/>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8" name="Rectangle 1736"/>
              <p:cNvSpPr>
                <a:spLocks noChangeArrowheads="1"/>
              </p:cNvSpPr>
              <p:nvPr/>
            </p:nvSpPr>
            <p:spPr bwMode="auto">
              <a:xfrm>
                <a:off x="4191" y="1864"/>
                <a:ext cx="46" cy="2"/>
              </a:xfrm>
              <a:prstGeom prst="rect">
                <a:avLst/>
              </a:prstGeom>
              <a:solidFill>
                <a:srgbClr val="0000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89" name="Rectangle 1737"/>
              <p:cNvSpPr>
                <a:spLocks noChangeArrowheads="1"/>
              </p:cNvSpPr>
              <p:nvPr/>
            </p:nvSpPr>
            <p:spPr bwMode="auto">
              <a:xfrm>
                <a:off x="4191" y="1866"/>
                <a:ext cx="46" cy="2"/>
              </a:xfrm>
              <a:prstGeom prst="rect">
                <a:avLst/>
              </a:prstGeom>
              <a:solidFill>
                <a:srgbClr val="0000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0" name="Rectangle 1738"/>
              <p:cNvSpPr>
                <a:spLocks noChangeArrowheads="1"/>
              </p:cNvSpPr>
              <p:nvPr/>
            </p:nvSpPr>
            <p:spPr bwMode="auto">
              <a:xfrm>
                <a:off x="4191" y="1868"/>
                <a:ext cx="46" cy="2"/>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1" name="Rectangle 1739"/>
              <p:cNvSpPr>
                <a:spLocks noChangeArrowheads="1"/>
              </p:cNvSpPr>
              <p:nvPr/>
            </p:nvSpPr>
            <p:spPr bwMode="auto">
              <a:xfrm>
                <a:off x="4191" y="1870"/>
                <a:ext cx="46" cy="2"/>
              </a:xfrm>
              <a:prstGeom prst="rect">
                <a:avLst/>
              </a:prstGeom>
              <a:solidFill>
                <a:srgbClr val="0000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2" name="Rectangle 1740"/>
              <p:cNvSpPr>
                <a:spLocks noChangeArrowheads="1"/>
              </p:cNvSpPr>
              <p:nvPr/>
            </p:nvSpPr>
            <p:spPr bwMode="auto">
              <a:xfrm>
                <a:off x="4191" y="1872"/>
                <a:ext cx="46" cy="1"/>
              </a:xfrm>
              <a:prstGeom prst="rect">
                <a:avLst/>
              </a:prstGeom>
              <a:solidFill>
                <a:srgbClr val="0000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3" name="Rectangle 1741"/>
              <p:cNvSpPr>
                <a:spLocks noChangeArrowheads="1"/>
              </p:cNvSpPr>
              <p:nvPr/>
            </p:nvSpPr>
            <p:spPr bwMode="auto">
              <a:xfrm>
                <a:off x="4191" y="1873"/>
                <a:ext cx="46" cy="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4" name="Rectangle 1742"/>
              <p:cNvSpPr>
                <a:spLocks noChangeArrowheads="1"/>
              </p:cNvSpPr>
              <p:nvPr/>
            </p:nvSpPr>
            <p:spPr bwMode="auto">
              <a:xfrm>
                <a:off x="4191" y="1875"/>
                <a:ext cx="46" cy="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5" name="Rectangle 1743"/>
              <p:cNvSpPr>
                <a:spLocks noChangeArrowheads="1"/>
              </p:cNvSpPr>
              <p:nvPr/>
            </p:nvSpPr>
            <p:spPr bwMode="auto">
              <a:xfrm>
                <a:off x="4191" y="1877"/>
                <a:ext cx="46" cy="2"/>
              </a:xfrm>
              <a:prstGeom prst="rect">
                <a:avLst/>
              </a:prstGeom>
              <a:solidFill>
                <a:srgbClr val="0000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6" name="Rectangle 1744"/>
              <p:cNvSpPr>
                <a:spLocks noChangeArrowheads="1"/>
              </p:cNvSpPr>
              <p:nvPr/>
            </p:nvSpPr>
            <p:spPr bwMode="auto">
              <a:xfrm>
                <a:off x="4191" y="1879"/>
                <a:ext cx="46" cy="2"/>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7" name="Rectangle 1745"/>
              <p:cNvSpPr>
                <a:spLocks noChangeArrowheads="1"/>
              </p:cNvSpPr>
              <p:nvPr/>
            </p:nvSpPr>
            <p:spPr bwMode="auto">
              <a:xfrm>
                <a:off x="4191" y="1881"/>
                <a:ext cx="46" cy="2"/>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8" name="Rectangle 1746"/>
              <p:cNvSpPr>
                <a:spLocks noChangeArrowheads="1"/>
              </p:cNvSpPr>
              <p:nvPr/>
            </p:nvSpPr>
            <p:spPr bwMode="auto">
              <a:xfrm>
                <a:off x="4191" y="1883"/>
                <a:ext cx="46" cy="2"/>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299" name="Rectangle 1747"/>
              <p:cNvSpPr>
                <a:spLocks noChangeArrowheads="1"/>
              </p:cNvSpPr>
              <p:nvPr/>
            </p:nvSpPr>
            <p:spPr bwMode="auto">
              <a:xfrm>
                <a:off x="4191" y="1885"/>
                <a:ext cx="46" cy="2"/>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00" name="Rectangle 1748"/>
              <p:cNvSpPr>
                <a:spLocks noChangeArrowheads="1"/>
              </p:cNvSpPr>
              <p:nvPr/>
            </p:nvSpPr>
            <p:spPr bwMode="auto">
              <a:xfrm>
                <a:off x="4191" y="1887"/>
                <a:ext cx="46" cy="1"/>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01" name="Rectangle 1749"/>
              <p:cNvSpPr>
                <a:spLocks noChangeArrowheads="1"/>
              </p:cNvSpPr>
              <p:nvPr/>
            </p:nvSpPr>
            <p:spPr bwMode="auto">
              <a:xfrm>
                <a:off x="4191" y="1888"/>
                <a:ext cx="46" cy="2"/>
              </a:xfrm>
              <a:prstGeom prst="rect">
                <a:avLst/>
              </a:prstGeom>
              <a:solidFill>
                <a:srgbClr val="000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02" name="Rectangle 1750"/>
              <p:cNvSpPr>
                <a:spLocks noChangeArrowheads="1"/>
              </p:cNvSpPr>
              <p:nvPr/>
            </p:nvSpPr>
            <p:spPr bwMode="auto">
              <a:xfrm>
                <a:off x="4191" y="1890"/>
                <a:ext cx="46" cy="2"/>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03" name="Rectangle 1751"/>
              <p:cNvSpPr>
                <a:spLocks noChangeArrowheads="1"/>
              </p:cNvSpPr>
              <p:nvPr/>
            </p:nvSpPr>
            <p:spPr bwMode="auto">
              <a:xfrm>
                <a:off x="4191" y="1892"/>
                <a:ext cx="46" cy="2"/>
              </a:xfrm>
              <a:prstGeom prst="rect">
                <a:avLst/>
              </a:prstGeom>
              <a:solidFill>
                <a:srgbClr val="000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04" name="Rectangle 1752"/>
              <p:cNvSpPr>
                <a:spLocks noChangeArrowheads="1"/>
              </p:cNvSpPr>
              <p:nvPr/>
            </p:nvSpPr>
            <p:spPr bwMode="auto">
              <a:xfrm>
                <a:off x="4191" y="1894"/>
                <a:ext cx="46" cy="2"/>
              </a:xfrm>
              <a:prstGeom prst="rect">
                <a:avLst/>
              </a:prstGeom>
              <a:solidFill>
                <a:srgbClr val="0000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05" name="Rectangle 1753"/>
              <p:cNvSpPr>
                <a:spLocks noChangeArrowheads="1"/>
              </p:cNvSpPr>
              <p:nvPr/>
            </p:nvSpPr>
            <p:spPr bwMode="auto">
              <a:xfrm>
                <a:off x="4191" y="1896"/>
                <a:ext cx="46" cy="1"/>
              </a:xfrm>
              <a:prstGeom prst="rect">
                <a:avLst/>
              </a:prstGeom>
              <a:solidFill>
                <a:srgbClr val="0000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1306" name="Rectangle 1754"/>
            <p:cNvSpPr>
              <a:spLocks noChangeArrowheads="1"/>
            </p:cNvSpPr>
            <p:nvPr/>
          </p:nvSpPr>
          <p:spPr bwMode="auto">
            <a:xfrm>
              <a:off x="4191" y="1851"/>
              <a:ext cx="47" cy="4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1307" name="Rectangle 1755"/>
            <p:cNvSpPr>
              <a:spLocks noChangeArrowheads="1"/>
            </p:cNvSpPr>
            <p:nvPr/>
          </p:nvSpPr>
          <p:spPr bwMode="auto">
            <a:xfrm>
              <a:off x="4256" y="1832"/>
              <a:ext cx="20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rPr>
                <a:t>Male</a:t>
              </a:r>
              <a:endParaRPr lang="en-US" sz="1800" dirty="0">
                <a:latin typeface="Tahoma" pitchFamily="34" charset="0"/>
              </a:endParaRPr>
            </a:p>
          </p:txBody>
        </p:sp>
        <p:grpSp>
          <p:nvGrpSpPr>
            <p:cNvPr id="281308" name="Group 1756"/>
            <p:cNvGrpSpPr>
              <a:grpSpLocks/>
            </p:cNvGrpSpPr>
            <p:nvPr/>
          </p:nvGrpSpPr>
          <p:grpSpPr bwMode="auto">
            <a:xfrm>
              <a:off x="4191" y="1966"/>
              <a:ext cx="46" cy="46"/>
              <a:chOff x="4191" y="1966"/>
              <a:chExt cx="46" cy="46"/>
            </a:xfrm>
          </p:grpSpPr>
          <p:sp>
            <p:nvSpPr>
              <p:cNvPr id="281309" name="Rectangle 1757"/>
              <p:cNvSpPr>
                <a:spLocks noChangeArrowheads="1"/>
              </p:cNvSpPr>
              <p:nvPr/>
            </p:nvSpPr>
            <p:spPr bwMode="auto">
              <a:xfrm>
                <a:off x="4191" y="1966"/>
                <a:ext cx="46" cy="1"/>
              </a:xfrm>
              <a:prstGeom prst="rect">
                <a:avLst/>
              </a:prstGeom>
              <a:solidFill>
                <a:srgbClr val="7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0" name="Rectangle 1758"/>
              <p:cNvSpPr>
                <a:spLocks noChangeArrowheads="1"/>
              </p:cNvSpPr>
              <p:nvPr/>
            </p:nvSpPr>
            <p:spPr bwMode="auto">
              <a:xfrm>
                <a:off x="4191" y="1967"/>
                <a:ext cx="46" cy="2"/>
              </a:xfrm>
              <a:prstGeom prst="rect">
                <a:avLst/>
              </a:prstGeom>
              <a:solidFill>
                <a:srgbClr val="7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1" name="Rectangle 1759"/>
              <p:cNvSpPr>
                <a:spLocks noChangeArrowheads="1"/>
              </p:cNvSpPr>
              <p:nvPr/>
            </p:nvSpPr>
            <p:spPr bwMode="auto">
              <a:xfrm>
                <a:off x="4191" y="1969"/>
                <a:ext cx="46" cy="2"/>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2" name="Rectangle 1760"/>
              <p:cNvSpPr>
                <a:spLocks noChangeArrowheads="1"/>
              </p:cNvSpPr>
              <p:nvPr/>
            </p:nvSpPr>
            <p:spPr bwMode="auto">
              <a:xfrm>
                <a:off x="4191" y="1971"/>
                <a:ext cx="46" cy="2"/>
              </a:xfrm>
              <a:prstGeom prst="rect">
                <a:avLst/>
              </a:prstGeom>
              <a:solidFill>
                <a:srgbClr val="9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3" name="Rectangle 1761"/>
              <p:cNvSpPr>
                <a:spLocks noChangeArrowheads="1"/>
              </p:cNvSpPr>
              <p:nvPr/>
            </p:nvSpPr>
            <p:spPr bwMode="auto">
              <a:xfrm>
                <a:off x="4191" y="1973"/>
                <a:ext cx="46" cy="2"/>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4" name="Rectangle 1762"/>
              <p:cNvSpPr>
                <a:spLocks noChangeArrowheads="1"/>
              </p:cNvSpPr>
              <p:nvPr/>
            </p:nvSpPr>
            <p:spPr bwMode="auto">
              <a:xfrm>
                <a:off x="4191" y="1975"/>
                <a:ext cx="46" cy="2"/>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5" name="Rectangle 1763"/>
              <p:cNvSpPr>
                <a:spLocks noChangeArrowheads="1"/>
              </p:cNvSpPr>
              <p:nvPr/>
            </p:nvSpPr>
            <p:spPr bwMode="auto">
              <a:xfrm>
                <a:off x="4191" y="1977"/>
                <a:ext cx="46" cy="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6" name="Rectangle 1764"/>
              <p:cNvSpPr>
                <a:spLocks noChangeArrowheads="1"/>
              </p:cNvSpPr>
              <p:nvPr/>
            </p:nvSpPr>
            <p:spPr bwMode="auto">
              <a:xfrm>
                <a:off x="4191" y="1979"/>
                <a:ext cx="46" cy="2"/>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7" name="Rectangle 1765"/>
              <p:cNvSpPr>
                <a:spLocks noChangeArrowheads="1"/>
              </p:cNvSpPr>
              <p:nvPr/>
            </p:nvSpPr>
            <p:spPr bwMode="auto">
              <a:xfrm>
                <a:off x="4191" y="1981"/>
                <a:ext cx="46" cy="2"/>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8" name="Rectangle 1766"/>
              <p:cNvSpPr>
                <a:spLocks noChangeArrowheads="1"/>
              </p:cNvSpPr>
              <p:nvPr/>
            </p:nvSpPr>
            <p:spPr bwMode="auto">
              <a:xfrm>
                <a:off x="4191" y="1983"/>
                <a:ext cx="46" cy="1"/>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19" name="Rectangle 1767"/>
              <p:cNvSpPr>
                <a:spLocks noChangeArrowheads="1"/>
              </p:cNvSpPr>
              <p:nvPr/>
            </p:nvSpPr>
            <p:spPr bwMode="auto">
              <a:xfrm>
                <a:off x="4191" y="1984"/>
                <a:ext cx="46" cy="2"/>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0" name="Rectangle 1768"/>
              <p:cNvSpPr>
                <a:spLocks noChangeArrowheads="1"/>
              </p:cNvSpPr>
              <p:nvPr/>
            </p:nvSpPr>
            <p:spPr bwMode="auto">
              <a:xfrm>
                <a:off x="4191" y="1986"/>
                <a:ext cx="46" cy="2"/>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1" name="Rectangle 1769"/>
              <p:cNvSpPr>
                <a:spLocks noChangeArrowheads="1"/>
              </p:cNvSpPr>
              <p:nvPr/>
            </p:nvSpPr>
            <p:spPr bwMode="auto">
              <a:xfrm>
                <a:off x="4191" y="1988"/>
                <a:ext cx="46" cy="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2" name="Rectangle 1770"/>
              <p:cNvSpPr>
                <a:spLocks noChangeArrowheads="1"/>
              </p:cNvSpPr>
              <p:nvPr/>
            </p:nvSpPr>
            <p:spPr bwMode="auto">
              <a:xfrm>
                <a:off x="4191" y="1990"/>
                <a:ext cx="46" cy="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3" name="Rectangle 1771"/>
              <p:cNvSpPr>
                <a:spLocks noChangeArrowheads="1"/>
              </p:cNvSpPr>
              <p:nvPr/>
            </p:nvSpPr>
            <p:spPr bwMode="auto">
              <a:xfrm>
                <a:off x="4191" y="1992"/>
                <a:ext cx="46" cy="2"/>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4" name="Rectangle 1772"/>
              <p:cNvSpPr>
                <a:spLocks noChangeArrowheads="1"/>
              </p:cNvSpPr>
              <p:nvPr/>
            </p:nvSpPr>
            <p:spPr bwMode="auto">
              <a:xfrm>
                <a:off x="4191" y="1994"/>
                <a:ext cx="46" cy="2"/>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5" name="Rectangle 1773"/>
              <p:cNvSpPr>
                <a:spLocks noChangeArrowheads="1"/>
              </p:cNvSpPr>
              <p:nvPr/>
            </p:nvSpPr>
            <p:spPr bwMode="auto">
              <a:xfrm>
                <a:off x="4191" y="1996"/>
                <a:ext cx="46" cy="2"/>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6" name="Rectangle 1774"/>
              <p:cNvSpPr>
                <a:spLocks noChangeArrowheads="1"/>
              </p:cNvSpPr>
              <p:nvPr/>
            </p:nvSpPr>
            <p:spPr bwMode="auto">
              <a:xfrm>
                <a:off x="4191" y="1998"/>
                <a:ext cx="46" cy="1"/>
              </a:xfrm>
              <a:prstGeom prst="rect">
                <a:avLst/>
              </a:prstGeom>
              <a:solidFill>
                <a:srgbClr val="D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7" name="Rectangle 1775"/>
              <p:cNvSpPr>
                <a:spLocks noChangeArrowheads="1"/>
              </p:cNvSpPr>
              <p:nvPr/>
            </p:nvSpPr>
            <p:spPr bwMode="auto">
              <a:xfrm>
                <a:off x="4191" y="1999"/>
                <a:ext cx="46" cy="2"/>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8" name="Rectangle 1776"/>
              <p:cNvSpPr>
                <a:spLocks noChangeArrowheads="1"/>
              </p:cNvSpPr>
              <p:nvPr/>
            </p:nvSpPr>
            <p:spPr bwMode="auto">
              <a:xfrm>
                <a:off x="4191" y="2001"/>
                <a:ext cx="46" cy="2"/>
              </a:xfrm>
              <a:prstGeom prst="rect">
                <a:avLst/>
              </a:prstGeom>
              <a:solidFill>
                <a:srgbClr val="B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29" name="Rectangle 1777"/>
              <p:cNvSpPr>
                <a:spLocks noChangeArrowheads="1"/>
              </p:cNvSpPr>
              <p:nvPr/>
            </p:nvSpPr>
            <p:spPr bwMode="auto">
              <a:xfrm>
                <a:off x="4191" y="2003"/>
                <a:ext cx="46" cy="2"/>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30" name="Rectangle 1778"/>
              <p:cNvSpPr>
                <a:spLocks noChangeArrowheads="1"/>
              </p:cNvSpPr>
              <p:nvPr/>
            </p:nvSpPr>
            <p:spPr bwMode="auto">
              <a:xfrm>
                <a:off x="4191" y="2005"/>
                <a:ext cx="46" cy="2"/>
              </a:xfrm>
              <a:prstGeom prst="rect">
                <a:avLst/>
              </a:prstGeom>
              <a:solidFill>
                <a:srgbClr val="9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31" name="Rectangle 1779"/>
              <p:cNvSpPr>
                <a:spLocks noChangeArrowheads="1"/>
              </p:cNvSpPr>
              <p:nvPr/>
            </p:nvSpPr>
            <p:spPr bwMode="auto">
              <a:xfrm>
                <a:off x="4191" y="2007"/>
                <a:ext cx="46" cy="2"/>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32" name="Rectangle 1780"/>
              <p:cNvSpPr>
                <a:spLocks noChangeArrowheads="1"/>
              </p:cNvSpPr>
              <p:nvPr/>
            </p:nvSpPr>
            <p:spPr bwMode="auto">
              <a:xfrm>
                <a:off x="4191" y="2009"/>
                <a:ext cx="46" cy="2"/>
              </a:xfrm>
              <a:prstGeom prst="rect">
                <a:avLst/>
              </a:prstGeom>
              <a:solidFill>
                <a:srgbClr val="7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1333" name="Rectangle 1781"/>
              <p:cNvSpPr>
                <a:spLocks noChangeArrowheads="1"/>
              </p:cNvSpPr>
              <p:nvPr/>
            </p:nvSpPr>
            <p:spPr bwMode="auto">
              <a:xfrm>
                <a:off x="4191" y="2011"/>
                <a:ext cx="46" cy="1"/>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81334" name="Rectangle 1782"/>
            <p:cNvSpPr>
              <a:spLocks noChangeArrowheads="1"/>
            </p:cNvSpPr>
            <p:nvPr/>
          </p:nvSpPr>
          <p:spPr bwMode="auto">
            <a:xfrm>
              <a:off x="4191" y="1966"/>
              <a:ext cx="47" cy="4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1335" name="Rectangle 1783"/>
            <p:cNvSpPr>
              <a:spLocks noChangeArrowheads="1"/>
            </p:cNvSpPr>
            <p:nvPr/>
          </p:nvSpPr>
          <p:spPr bwMode="auto">
            <a:xfrm>
              <a:off x="4256" y="1947"/>
              <a:ext cx="30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rPr>
                <a:t>Female</a:t>
              </a:r>
              <a:endParaRPr lang="en-US" sz="1800" dirty="0">
                <a:latin typeface="Tahoma" pitchFamily="34" charset="0"/>
              </a:endParaRPr>
            </a:p>
          </p:txBody>
        </p:sp>
      </p:grpSp>
      <p:sp>
        <p:nvSpPr>
          <p:cNvPr id="281336" name="Text Box 1784"/>
          <p:cNvSpPr txBox="1">
            <a:spLocks noChangeArrowheads="1"/>
          </p:cNvSpPr>
          <p:nvPr/>
        </p:nvSpPr>
        <p:spPr bwMode="auto">
          <a:xfrm>
            <a:off x="152400" y="6477000"/>
            <a:ext cx="52374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FF3300"/>
                </a:solidFill>
              </a:rPr>
              <a:t>From Guimaraes, Frisina </a:t>
            </a:r>
            <a:r>
              <a:rPr lang="en-US" sz="1400" b="1" i="1" dirty="0">
                <a:solidFill>
                  <a:srgbClr val="FF3300"/>
                </a:solidFill>
              </a:rPr>
              <a:t>et al</a:t>
            </a:r>
            <a:r>
              <a:rPr lang="en-US" sz="1400" b="1" dirty="0">
                <a:solidFill>
                  <a:srgbClr val="FF3300"/>
                </a:solidFill>
              </a:rPr>
              <a:t>., </a:t>
            </a:r>
            <a:r>
              <a:rPr lang="en-US" sz="1400" b="1" i="1" dirty="0">
                <a:solidFill>
                  <a:srgbClr val="FF3300"/>
                </a:solidFill>
              </a:rPr>
              <a:t>Hearing Res. 192, </a:t>
            </a:r>
            <a:r>
              <a:rPr lang="en-US" sz="1400" b="1" dirty="0">
                <a:solidFill>
                  <a:srgbClr val="FF3300"/>
                </a:solidFill>
              </a:rPr>
              <a:t>2004</a:t>
            </a:r>
          </a:p>
        </p:txBody>
      </p:sp>
    </p:spTree>
    <p:extLst>
      <p:ext uri="{BB962C8B-B14F-4D97-AF65-F5344CB8AC3E}">
        <p14:creationId xmlns:p14="http://schemas.microsoft.com/office/powerpoint/2010/main" val="15175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28600" y="381000"/>
            <a:ext cx="8686800" cy="924475"/>
          </a:xfrm>
        </p:spPr>
        <p:txBody>
          <a:bodyPr/>
          <a:lstStyle/>
          <a:p>
            <a:r>
              <a:rPr lang="en-US" sz="3300" b="1" dirty="0">
                <a:effectLst>
                  <a:outerShdw blurRad="38100" dist="38100" dir="2700000" algn="tl">
                    <a:srgbClr val="000000">
                      <a:alpha val="43137"/>
                    </a:srgbClr>
                  </a:outerShdw>
                </a:effectLst>
                <a:latin typeface="Cambria" pitchFamily="18" charset="0"/>
              </a:rPr>
              <a:t>Nature of Hearing Deficits in Aged Listeners Taking </a:t>
            </a:r>
            <a:r>
              <a:rPr lang="en-US" sz="3300" b="1" dirty="0" smtClean="0">
                <a:effectLst>
                  <a:outerShdw blurRad="38100" dist="38100" dir="2700000" algn="tl">
                    <a:srgbClr val="000000">
                      <a:alpha val="43137"/>
                    </a:srgbClr>
                  </a:outerShdw>
                </a:effectLst>
                <a:latin typeface="Cambria" pitchFamily="18" charset="0"/>
              </a:rPr>
              <a:t>HRT:  </a:t>
            </a:r>
            <a:r>
              <a:rPr lang="en-US" sz="3300" b="1" dirty="0" smtClean="0">
                <a:solidFill>
                  <a:srgbClr val="FF9900"/>
                </a:solidFill>
                <a:effectLst>
                  <a:outerShdw blurRad="38100" dist="38100" dir="2700000" algn="tl">
                    <a:srgbClr val="000000">
                      <a:alpha val="43137"/>
                    </a:srgbClr>
                  </a:outerShdw>
                </a:effectLst>
                <a:latin typeface="Cambria" pitchFamily="18" charset="0"/>
              </a:rPr>
              <a:t>Largest Clinical Study</a:t>
            </a:r>
            <a:endParaRPr lang="en-US" sz="3300" b="1" dirty="0">
              <a:solidFill>
                <a:srgbClr val="FF9900"/>
              </a:solidFill>
              <a:effectLst>
                <a:outerShdw blurRad="38100" dist="38100" dir="2700000" algn="tl">
                  <a:srgbClr val="000000">
                    <a:alpha val="43137"/>
                  </a:srgbClr>
                </a:outerShdw>
              </a:effectLst>
              <a:latin typeface="Cambria" pitchFamily="18" charset="0"/>
            </a:endParaRPr>
          </a:p>
        </p:txBody>
      </p:sp>
      <p:sp>
        <p:nvSpPr>
          <p:cNvPr id="200707" name="Rectangle 3"/>
          <p:cNvSpPr>
            <a:spLocks noGrp="1" noChangeArrowheads="1"/>
          </p:cNvSpPr>
          <p:nvPr>
            <p:ph idx="1"/>
          </p:nvPr>
        </p:nvSpPr>
        <p:spPr>
          <a:xfrm>
            <a:off x="609600" y="1676400"/>
            <a:ext cx="8077200" cy="4648200"/>
          </a:xfrm>
        </p:spPr>
        <p:txBody>
          <a:bodyPr/>
          <a:lstStyle/>
          <a:p>
            <a:pPr>
              <a:lnSpc>
                <a:spcPct val="90000"/>
              </a:lnSpc>
            </a:pPr>
            <a:r>
              <a:rPr lang="en-US" sz="2800" dirty="0">
                <a:latin typeface="Cambria" pitchFamily="18" charset="0"/>
              </a:rPr>
              <a:t>Investigated aged women taking HRT, relative to Controls who were matched for age, sex and health history, 60 years old and above</a:t>
            </a:r>
          </a:p>
          <a:p>
            <a:pPr>
              <a:lnSpc>
                <a:spcPct val="90000"/>
              </a:lnSpc>
            </a:pPr>
            <a:r>
              <a:rPr lang="en-US" sz="2800" dirty="0">
                <a:solidFill>
                  <a:srgbClr val="7030A0"/>
                </a:solidFill>
                <a:latin typeface="Cambria" pitchFamily="18" charset="0"/>
              </a:rPr>
              <a:t>N=32 E+P, N=30 E, N=62 Controls</a:t>
            </a:r>
          </a:p>
          <a:p>
            <a:pPr>
              <a:lnSpc>
                <a:spcPct val="90000"/>
              </a:lnSpc>
            </a:pPr>
            <a:r>
              <a:rPr lang="en-US" sz="2800" dirty="0">
                <a:latin typeface="Cambria" pitchFamily="18" charset="0"/>
              </a:rPr>
              <a:t>Performed audiometric and otoacoustic emissions tests of the periphery, and experimental tests that tap brain function</a:t>
            </a:r>
          </a:p>
          <a:p>
            <a:pPr>
              <a:lnSpc>
                <a:spcPct val="90000"/>
              </a:lnSpc>
            </a:pPr>
            <a:r>
              <a:rPr lang="en-US" sz="2800" dirty="0">
                <a:solidFill>
                  <a:srgbClr val="7030A0"/>
                </a:solidFill>
                <a:latin typeface="Cambria" pitchFamily="18" charset="0"/>
              </a:rPr>
              <a:t>Audiograms, otoacoustic emissions, HINT test</a:t>
            </a:r>
          </a:p>
          <a:p>
            <a:pPr>
              <a:lnSpc>
                <a:spcPct val="90000"/>
              </a:lnSpc>
            </a:pPr>
            <a:r>
              <a:rPr lang="en-US" sz="2800" dirty="0">
                <a:solidFill>
                  <a:schemeClr val="tx2"/>
                </a:solidFill>
                <a:latin typeface="Cambria" pitchFamily="18" charset="0"/>
              </a:rPr>
              <a:t>Found evidence for </a:t>
            </a:r>
            <a:r>
              <a:rPr lang="en-US" sz="2800" i="1" dirty="0">
                <a:solidFill>
                  <a:schemeClr val="tx2"/>
                </a:solidFill>
                <a:latin typeface="Cambria" pitchFamily="18" charset="0"/>
              </a:rPr>
              <a:t>accelerated</a:t>
            </a:r>
            <a:r>
              <a:rPr lang="en-US" sz="2800" dirty="0">
                <a:solidFill>
                  <a:schemeClr val="tx2"/>
                </a:solidFill>
                <a:latin typeface="Cambria" pitchFamily="18" charset="0"/>
              </a:rPr>
              <a:t> peripheral and central presbycusis</a:t>
            </a:r>
          </a:p>
        </p:txBody>
      </p:sp>
    </p:spTree>
    <p:extLst>
      <p:ext uri="{BB962C8B-B14F-4D97-AF65-F5344CB8AC3E}">
        <p14:creationId xmlns:p14="http://schemas.microsoft.com/office/powerpoint/2010/main" val="110123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4" name="Rectangle 8"/>
          <p:cNvSpPr>
            <a:spLocks noGrp="1" noChangeArrowheads="1"/>
          </p:cNvSpPr>
          <p:nvPr>
            <p:ph type="title"/>
          </p:nvPr>
        </p:nvSpPr>
        <p:spPr>
          <a:xfrm>
            <a:off x="533400" y="76200"/>
            <a:ext cx="8458200" cy="1447800"/>
          </a:xfrm>
        </p:spPr>
        <p:txBody>
          <a:bodyPr/>
          <a:lstStyle/>
          <a:p>
            <a:r>
              <a:rPr lang="en-US" sz="2800" b="1" dirty="0">
                <a:solidFill>
                  <a:schemeClr val="accent1">
                    <a:lumMod val="75000"/>
                  </a:schemeClr>
                </a:solidFill>
              </a:rPr>
              <a:t>Progesterone Negatively Affects Hearing in Aged Women </a:t>
            </a:r>
            <a:r>
              <a:rPr lang="en-US" sz="2800" b="1" dirty="0" smtClean="0">
                <a:solidFill>
                  <a:schemeClr val="accent1">
                    <a:lumMod val="75000"/>
                  </a:schemeClr>
                </a:solidFill>
              </a:rPr>
              <a:t>– Inner Ear Hearing Loss</a:t>
            </a:r>
            <a:endParaRPr lang="en-US" sz="2800" b="1" dirty="0">
              <a:solidFill>
                <a:schemeClr val="accent1">
                  <a:lumMod val="75000"/>
                </a:schemeClr>
              </a:solidFill>
            </a:endParaRPr>
          </a:p>
        </p:txBody>
      </p:sp>
      <p:graphicFrame>
        <p:nvGraphicFramePr>
          <p:cNvPr id="2" name="Object 7"/>
          <p:cNvGraphicFramePr>
            <a:graphicFrameLocks noGrp="1" noChangeAspect="1"/>
          </p:cNvGraphicFramePr>
          <p:nvPr>
            <p:ph idx="1"/>
            <p:extLst>
              <p:ext uri="{D42A27DB-BD31-4B8C-83A1-F6EECF244321}">
                <p14:modId xmlns:p14="http://schemas.microsoft.com/office/powerpoint/2010/main" val="1188838404"/>
              </p:ext>
            </p:extLst>
          </p:nvPr>
        </p:nvGraphicFramePr>
        <p:xfrm>
          <a:off x="355600" y="990600"/>
          <a:ext cx="87376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203786" name="Text Box 10"/>
          <p:cNvSpPr txBox="1">
            <a:spLocks noChangeArrowheads="1"/>
          </p:cNvSpPr>
          <p:nvPr/>
        </p:nvSpPr>
        <p:spPr bwMode="auto">
          <a:xfrm>
            <a:off x="152400" y="6477000"/>
            <a:ext cx="723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FF6600"/>
                </a:solidFill>
              </a:rPr>
              <a:t>From Guimaraes, Frisina </a:t>
            </a:r>
            <a:r>
              <a:rPr lang="en-US" sz="1400" b="1" i="1" dirty="0">
                <a:solidFill>
                  <a:srgbClr val="FF6600"/>
                </a:solidFill>
              </a:rPr>
              <a:t>et al</a:t>
            </a:r>
            <a:r>
              <a:rPr lang="en-US" sz="1400" b="1" dirty="0">
                <a:solidFill>
                  <a:srgbClr val="FF6600"/>
                </a:solidFill>
              </a:rPr>
              <a:t>., </a:t>
            </a:r>
            <a:r>
              <a:rPr lang="en-US" sz="1400" b="1" i="1" dirty="0">
                <a:solidFill>
                  <a:srgbClr val="FF6600"/>
                </a:solidFill>
              </a:rPr>
              <a:t>Proc. Nat. Acad. Sci. – </a:t>
            </a:r>
            <a:r>
              <a:rPr lang="en-US" sz="1400" b="1" i="1" dirty="0" smtClean="0">
                <a:solidFill>
                  <a:srgbClr val="FF6600"/>
                </a:solidFill>
              </a:rPr>
              <a:t>PNAS-USA</a:t>
            </a:r>
            <a:r>
              <a:rPr lang="en-US" sz="1400" b="1" i="1" dirty="0">
                <a:solidFill>
                  <a:srgbClr val="FF6600"/>
                </a:solidFill>
              </a:rPr>
              <a:t>, </a:t>
            </a:r>
            <a:r>
              <a:rPr lang="en-US" sz="1400" b="1" dirty="0">
                <a:solidFill>
                  <a:srgbClr val="FF6600"/>
                </a:solidFill>
              </a:rPr>
              <a:t>2006</a:t>
            </a:r>
          </a:p>
        </p:txBody>
      </p:sp>
      <p:sp>
        <p:nvSpPr>
          <p:cNvPr id="3" name="TextBox 2"/>
          <p:cNvSpPr txBox="1"/>
          <p:nvPr/>
        </p:nvSpPr>
        <p:spPr>
          <a:xfrm>
            <a:off x="167185" y="5990946"/>
            <a:ext cx="8618706" cy="369332"/>
          </a:xfrm>
          <a:prstGeom prst="rect">
            <a:avLst/>
          </a:prstGeom>
          <a:noFill/>
        </p:spPr>
        <p:txBody>
          <a:bodyPr wrap="none" rtlCol="0">
            <a:spAutoFit/>
          </a:bodyPr>
          <a:lstStyle/>
          <a:p>
            <a:r>
              <a:rPr lang="en-US" b="1" dirty="0" smtClean="0">
                <a:solidFill>
                  <a:schemeClr val="accent2">
                    <a:lumMod val="75000"/>
                  </a:schemeClr>
                </a:solidFill>
              </a:rPr>
              <a:t>E – Estrogen</a:t>
            </a:r>
            <a:r>
              <a:rPr lang="en-US" b="1" dirty="0" smtClean="0"/>
              <a:t>; </a:t>
            </a:r>
            <a:r>
              <a:rPr lang="en-US" b="1" dirty="0" smtClean="0">
                <a:solidFill>
                  <a:srgbClr val="CC3300"/>
                </a:solidFill>
              </a:rPr>
              <a:t>P – Progestin</a:t>
            </a:r>
            <a:r>
              <a:rPr lang="en-US" b="1" dirty="0" smtClean="0"/>
              <a:t>; </a:t>
            </a:r>
            <a:r>
              <a:rPr lang="en-US" b="1" dirty="0" smtClean="0">
                <a:solidFill>
                  <a:srgbClr val="22429E"/>
                </a:solidFill>
              </a:rPr>
              <a:t>NHRT – Control Subjects, no history of HRT use</a:t>
            </a:r>
            <a:endParaRPr lang="en-US" b="1" dirty="0">
              <a:solidFill>
                <a:srgbClr val="22429E"/>
              </a:solidFill>
            </a:endParaRPr>
          </a:p>
        </p:txBody>
      </p:sp>
    </p:spTree>
    <p:extLst>
      <p:ext uri="{BB962C8B-B14F-4D97-AF65-F5344CB8AC3E}">
        <p14:creationId xmlns:p14="http://schemas.microsoft.com/office/powerpoint/2010/main" val="85570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Pixel">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9877</TotalTime>
  <Words>2097</Words>
  <Application>Microsoft Office PowerPoint</Application>
  <PresentationFormat>On-screen Show (4:3)</PresentationFormat>
  <Paragraphs>244</Paragraphs>
  <Slides>37</Slides>
  <Notes>24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50" baseType="lpstr">
      <vt:lpstr>MS Mincho</vt:lpstr>
      <vt:lpstr>MS PGothic</vt:lpstr>
      <vt:lpstr>Arial</vt:lpstr>
      <vt:lpstr>Arial Black</vt:lpstr>
      <vt:lpstr>Cambria</vt:lpstr>
      <vt:lpstr>msgothic</vt:lpstr>
      <vt:lpstr>Tahoma</vt:lpstr>
      <vt:lpstr>Times New Roman</vt:lpstr>
      <vt:lpstr>Wingdings</vt:lpstr>
      <vt:lpstr>Pixel</vt:lpstr>
      <vt:lpstr>1_Pixel</vt:lpstr>
      <vt:lpstr>1_Default Design</vt:lpstr>
      <vt:lpstr>Prism Project</vt:lpstr>
      <vt:lpstr>Biological Bases of Hearing Loss:  Hormonal &amp; Pharmacological Prevention Strategies </vt:lpstr>
      <vt:lpstr>PowerPoint Presentation</vt:lpstr>
      <vt:lpstr>PowerPoint Presentation</vt:lpstr>
      <vt:lpstr>PowerPoint Presentation</vt:lpstr>
      <vt:lpstr>PowerPoint Presentation</vt:lpstr>
      <vt:lpstr>Hormones &amp; Hearing: Preview Summary</vt:lpstr>
      <vt:lpstr>Hearing in Animal Models:  Otoacoustic Emissions Decline with Age – Males faster than Females</vt:lpstr>
      <vt:lpstr>Nature of Hearing Deficits in Aged Listeners Taking HRT:  Largest Clinical Study</vt:lpstr>
      <vt:lpstr>Progesterone Negatively Affects Hearing in Aged Women – Inner Ear Hearing Loss</vt:lpstr>
      <vt:lpstr>Progesterone Negatively Affects Hearing in Aged Women – Inner Ear</vt:lpstr>
      <vt:lpstr>Progesterone Negatively Affects Hearing in Aged Women - Brain</vt:lpstr>
      <vt:lpstr>Summary – HRT - Clinical</vt:lpstr>
      <vt:lpstr>Nature of Hearing Deficits in Aging Female Mice taking HRT</vt:lpstr>
      <vt:lpstr>HRT Affects the Inner Ear in Aging Female CBA Mice:  HRT Elevates ABR Thresholds, Lowers DPOAE amplitudes</vt:lpstr>
      <vt:lpstr>HRT Affects Cochlear Outputs in Aging Female CBA Mice</vt:lpstr>
      <vt:lpstr>HRT Affects the Outer Hair Cells in Aging Female CBA Mice: Otoacoustic Emissions Amplitudes Decline during HRT Treatments</vt:lpstr>
      <vt:lpstr>Summary – HRT - Mouse</vt:lpstr>
      <vt:lpstr>Aldosterone &amp; Presbycusis: Sodium/Potassium Regulation</vt:lpstr>
      <vt:lpstr>Presbycusic Subjects Have Lower Serum Aldosterone Levels</vt:lpstr>
      <vt:lpstr>Aldosterone Levels Correlate with Good Hearing in Aging</vt:lpstr>
      <vt:lpstr>Aldosterone can affect Auditory Temporal Processing</vt:lpstr>
      <vt:lpstr>Conclusion: Aldosterone Protective for Presbycusis?</vt:lpstr>
      <vt:lpstr>Preventing Presbycusis – Preserve Hair Cells, Spiral Ganglion Neurons, and Stria Vascularis during Aging</vt:lpstr>
      <vt:lpstr>PowerPoint Presentation</vt:lpstr>
      <vt:lpstr>Aldosterone can up-regulate NKCC1 ion channels found in the cochlea</vt:lpstr>
      <vt:lpstr>Cochlear Ion Pumps:  Aldosterone increases NKCC1 by blocking post-translational degradation</vt:lpstr>
      <vt:lpstr>Cochlear Biomarkers for Presbycusis:  Ribbon Synapse Protein Expression gives Readout of Hair Cell/Auditory Nerve Synaptic Function - Antibody Protein Staining</vt:lpstr>
      <vt:lpstr>Pharmacology of Preventing Noise Damage- Antioxidants</vt:lpstr>
      <vt:lpstr>Pharmacology of Preventing Noise Damage- Antioxidants</vt:lpstr>
      <vt:lpstr>Pharmacology of Preventing Noise Damage- Antioxidants</vt:lpstr>
      <vt:lpstr>PowerPoint Presentation</vt:lpstr>
      <vt:lpstr>PowerPoint Presentation</vt:lpstr>
      <vt:lpstr>Chronic Noise Exposure/Unexpected Impulse Blast:  A Biomedical Protective System</vt:lpstr>
      <vt:lpstr>PowerPoint Presentation</vt:lpstr>
      <vt:lpstr>PowerPoint Presentation</vt:lpstr>
      <vt:lpstr>Global Ctr. Hearing/Deafness /Speech Research Group </vt:lpstr>
      <vt:lpstr>Questions?</vt:lpstr>
    </vt:vector>
  </TitlesOfParts>
  <Company>University of Rochester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mgladstone</dc:creator>
  <cp:lastModifiedBy>T Cook</cp:lastModifiedBy>
  <cp:revision>456</cp:revision>
  <dcterms:created xsi:type="dcterms:W3CDTF">2008-12-11T16:10:34Z</dcterms:created>
  <dcterms:modified xsi:type="dcterms:W3CDTF">2015-11-20T13:40:54Z</dcterms:modified>
</cp:coreProperties>
</file>